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43"/>
  </p:notesMasterIdLst>
  <p:handoutMasterIdLst>
    <p:handoutMasterId r:id="rId144"/>
  </p:handoutMasterIdLst>
  <p:sldIdLst>
    <p:sldId id="281" r:id="rId2"/>
    <p:sldId id="318" r:id="rId3"/>
    <p:sldId id="382" r:id="rId4"/>
    <p:sldId id="987" r:id="rId5"/>
    <p:sldId id="988" r:id="rId6"/>
    <p:sldId id="1430" r:id="rId7"/>
    <p:sldId id="1362" r:id="rId8"/>
    <p:sldId id="1491" r:id="rId9"/>
    <p:sldId id="1457" r:id="rId10"/>
    <p:sldId id="1411" r:id="rId11"/>
    <p:sldId id="1437" r:id="rId12"/>
    <p:sldId id="1438" r:id="rId13"/>
    <p:sldId id="1439" r:id="rId14"/>
    <p:sldId id="1129" r:id="rId15"/>
    <p:sldId id="1138" r:id="rId16"/>
    <p:sldId id="1418" r:id="rId17"/>
    <p:sldId id="1419" r:id="rId18"/>
    <p:sldId id="1420" r:id="rId19"/>
    <p:sldId id="1493" r:id="rId20"/>
    <p:sldId id="1441" r:id="rId21"/>
    <p:sldId id="1440" r:id="rId22"/>
    <p:sldId id="1494" r:id="rId23"/>
    <p:sldId id="331" r:id="rId24"/>
    <p:sldId id="1228" r:id="rId25"/>
    <p:sldId id="1433" r:id="rId26"/>
    <p:sldId id="1321" r:id="rId27"/>
    <p:sldId id="469" r:id="rId28"/>
    <p:sldId id="1458" r:id="rId29"/>
    <p:sldId id="369" r:id="rId30"/>
    <p:sldId id="1132" r:id="rId31"/>
    <p:sldId id="1416" r:id="rId32"/>
    <p:sldId id="1417" r:id="rId33"/>
    <p:sldId id="995" r:id="rId34"/>
    <p:sldId id="1331" r:id="rId35"/>
    <p:sldId id="1483" r:id="rId36"/>
    <p:sldId id="1466" r:id="rId37"/>
    <p:sldId id="1467" r:id="rId38"/>
    <p:sldId id="1486" r:id="rId39"/>
    <p:sldId id="1265" r:id="rId40"/>
    <p:sldId id="1347" r:id="rId41"/>
    <p:sldId id="1485" r:id="rId42"/>
    <p:sldId id="1345" r:id="rId43"/>
    <p:sldId id="1346" r:id="rId44"/>
    <p:sldId id="1424" r:id="rId45"/>
    <p:sldId id="1425" r:id="rId46"/>
    <p:sldId id="1426" r:id="rId47"/>
    <p:sldId id="1468" r:id="rId48"/>
    <p:sldId id="1469" r:id="rId49"/>
    <p:sldId id="1395" r:id="rId50"/>
    <p:sldId id="1396" r:id="rId51"/>
    <p:sldId id="1492" r:id="rId52"/>
    <p:sldId id="1481" r:id="rId53"/>
    <p:sldId id="1482" r:id="rId54"/>
    <p:sldId id="1479" r:id="rId55"/>
    <p:sldId id="1480" r:id="rId56"/>
    <p:sldId id="1366" r:id="rId57"/>
    <p:sldId id="333" r:id="rId58"/>
    <p:sldId id="1484" r:id="rId59"/>
    <p:sldId id="1391" r:id="rId60"/>
    <p:sldId id="1392" r:id="rId61"/>
    <p:sldId id="1471" r:id="rId62"/>
    <p:sldId id="1489" r:id="rId63"/>
    <p:sldId id="1490" r:id="rId64"/>
    <p:sldId id="1451" r:id="rId65"/>
    <p:sldId id="1452" r:id="rId66"/>
    <p:sldId id="1453" r:id="rId67"/>
    <p:sldId id="1454" r:id="rId68"/>
    <p:sldId id="1332" r:id="rId69"/>
    <p:sldId id="1333" r:id="rId70"/>
    <p:sldId id="1487" r:id="rId71"/>
    <p:sldId id="1488" r:id="rId72"/>
    <p:sldId id="1431" r:id="rId73"/>
    <p:sldId id="1461" r:id="rId74"/>
    <p:sldId id="1462" r:id="rId75"/>
    <p:sldId id="1434" r:id="rId76"/>
    <p:sldId id="335" r:id="rId77"/>
    <p:sldId id="366" r:id="rId78"/>
    <p:sldId id="336" r:id="rId79"/>
    <p:sldId id="1413" r:id="rId80"/>
    <p:sldId id="989" r:id="rId81"/>
    <p:sldId id="1247" r:id="rId82"/>
    <p:sldId id="1185" r:id="rId83"/>
    <p:sldId id="1186" r:id="rId84"/>
    <p:sldId id="1162" r:id="rId85"/>
    <p:sldId id="1465" r:id="rId86"/>
    <p:sldId id="992" r:id="rId87"/>
    <p:sldId id="1292" r:id="rId88"/>
    <p:sldId id="1293" r:id="rId89"/>
    <p:sldId id="1295" r:id="rId90"/>
    <p:sldId id="1294" r:id="rId91"/>
    <p:sldId id="1447" r:id="rId92"/>
    <p:sldId id="1448" r:id="rId93"/>
    <p:sldId id="1176" r:id="rId94"/>
    <p:sldId id="1338" r:id="rId95"/>
    <p:sldId id="1337" r:id="rId96"/>
    <p:sldId id="1118" r:id="rId97"/>
    <p:sldId id="1456" r:id="rId98"/>
    <p:sldId id="1401" r:id="rId99"/>
    <p:sldId id="1404" r:id="rId100"/>
    <p:sldId id="1474" r:id="rId101"/>
    <p:sldId id="1475" r:id="rId102"/>
    <p:sldId id="1386" r:id="rId103"/>
    <p:sldId id="1388" r:id="rId104"/>
    <p:sldId id="1389" r:id="rId105"/>
    <p:sldId id="1390" r:id="rId106"/>
    <p:sldId id="1393" r:id="rId107"/>
    <p:sldId id="1394" r:id="rId108"/>
    <p:sldId id="1406" r:id="rId109"/>
    <p:sldId id="1407" r:id="rId110"/>
    <p:sldId id="1455" r:id="rId111"/>
    <p:sldId id="1375" r:id="rId112"/>
    <p:sldId id="1421" r:id="rId113"/>
    <p:sldId id="1422" r:id="rId114"/>
    <p:sldId id="1423" r:id="rId115"/>
    <p:sldId id="1377" r:id="rId116"/>
    <p:sldId id="1378" r:id="rId117"/>
    <p:sldId id="1379" r:id="rId118"/>
    <p:sldId id="1408" r:id="rId119"/>
    <p:sldId id="1409" r:id="rId120"/>
    <p:sldId id="1380" r:id="rId121"/>
    <p:sldId id="1381" r:id="rId122"/>
    <p:sldId id="1382" r:id="rId123"/>
    <p:sldId id="1383" r:id="rId124"/>
    <p:sldId id="1384" r:id="rId125"/>
    <p:sldId id="1385" r:id="rId126"/>
    <p:sldId id="1273" r:id="rId127"/>
    <p:sldId id="1427" r:id="rId128"/>
    <p:sldId id="1428" r:id="rId129"/>
    <p:sldId id="1429" r:id="rId130"/>
    <p:sldId id="1307" r:id="rId131"/>
    <p:sldId id="1357" r:id="rId132"/>
    <p:sldId id="1329" r:id="rId133"/>
    <p:sldId id="1336" r:id="rId134"/>
    <p:sldId id="1352" r:id="rId135"/>
    <p:sldId id="1353" r:id="rId136"/>
    <p:sldId id="1343" r:id="rId137"/>
    <p:sldId id="1344" r:id="rId138"/>
    <p:sldId id="1360" r:id="rId139"/>
    <p:sldId id="1363" r:id="rId140"/>
    <p:sldId id="1364" r:id="rId141"/>
    <p:sldId id="1365" r:id="rId142"/>
  </p:sldIdLst>
  <p:sldSz cx="9144000" cy="5143500" type="screen16x9"/>
  <p:notesSz cx="6858000" cy="9144000"/>
  <p:custDataLst>
    <p:tags r:id="rId145"/>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預設章節" id="{76BE2047-B127-4A44-831B-2A4A5C3F60FB}">
          <p14:sldIdLst>
            <p14:sldId id="281"/>
            <p14:sldId id="318"/>
            <p14:sldId id="382"/>
            <p14:sldId id="987"/>
            <p14:sldId id="988"/>
            <p14:sldId id="1430"/>
            <p14:sldId id="1362"/>
            <p14:sldId id="1491"/>
            <p14:sldId id="1457"/>
            <p14:sldId id="1411"/>
            <p14:sldId id="1437"/>
            <p14:sldId id="1438"/>
            <p14:sldId id="1439"/>
            <p14:sldId id="1129"/>
            <p14:sldId id="1138"/>
            <p14:sldId id="1418"/>
            <p14:sldId id="1419"/>
            <p14:sldId id="1420"/>
            <p14:sldId id="1493"/>
            <p14:sldId id="1441"/>
            <p14:sldId id="1440"/>
            <p14:sldId id="1494"/>
            <p14:sldId id="331"/>
            <p14:sldId id="1228"/>
            <p14:sldId id="1433"/>
            <p14:sldId id="1321"/>
            <p14:sldId id="469"/>
            <p14:sldId id="1458"/>
            <p14:sldId id="369"/>
            <p14:sldId id="1132"/>
            <p14:sldId id="1416"/>
            <p14:sldId id="1417"/>
            <p14:sldId id="995"/>
            <p14:sldId id="1331"/>
            <p14:sldId id="1483"/>
            <p14:sldId id="1466"/>
            <p14:sldId id="1467"/>
            <p14:sldId id="1486"/>
            <p14:sldId id="1265"/>
            <p14:sldId id="1347"/>
            <p14:sldId id="1485"/>
            <p14:sldId id="1345"/>
            <p14:sldId id="1346"/>
            <p14:sldId id="1424"/>
            <p14:sldId id="1425"/>
            <p14:sldId id="1426"/>
            <p14:sldId id="1468"/>
            <p14:sldId id="1469"/>
            <p14:sldId id="1395"/>
            <p14:sldId id="1396"/>
            <p14:sldId id="1492"/>
            <p14:sldId id="1481"/>
            <p14:sldId id="1482"/>
            <p14:sldId id="1479"/>
            <p14:sldId id="1480"/>
            <p14:sldId id="1366"/>
            <p14:sldId id="333"/>
            <p14:sldId id="1484"/>
            <p14:sldId id="1391"/>
            <p14:sldId id="1392"/>
            <p14:sldId id="1471"/>
            <p14:sldId id="1489"/>
            <p14:sldId id="1490"/>
            <p14:sldId id="1451"/>
            <p14:sldId id="1452"/>
            <p14:sldId id="1453"/>
            <p14:sldId id="1454"/>
            <p14:sldId id="1332"/>
            <p14:sldId id="1333"/>
            <p14:sldId id="1487"/>
            <p14:sldId id="1488"/>
            <p14:sldId id="1431"/>
            <p14:sldId id="1461"/>
            <p14:sldId id="1462"/>
            <p14:sldId id="1434"/>
          </p14:sldIdLst>
        </p14:section>
        <p14:section name="summary" id="{AAA20DCD-9D92-48F2-B95A-7FDD0E8024F5}">
          <p14:sldIdLst>
            <p14:sldId id="335"/>
            <p14:sldId id="366"/>
            <p14:sldId id="336"/>
          </p14:sldIdLst>
        </p14:section>
        <p14:section name="Appendix" id="{B217AA32-42C2-43E9-AF92-2116864A1E5C}">
          <p14:sldIdLst>
            <p14:sldId id="1413"/>
            <p14:sldId id="989"/>
            <p14:sldId id="1247"/>
            <p14:sldId id="1185"/>
            <p14:sldId id="1186"/>
            <p14:sldId id="1162"/>
            <p14:sldId id="1465"/>
            <p14:sldId id="992"/>
            <p14:sldId id="1292"/>
            <p14:sldId id="1293"/>
            <p14:sldId id="1295"/>
            <p14:sldId id="1294"/>
            <p14:sldId id="1447"/>
            <p14:sldId id="1448"/>
            <p14:sldId id="1176"/>
            <p14:sldId id="1338"/>
            <p14:sldId id="1337"/>
            <p14:sldId id="1118"/>
            <p14:sldId id="1456"/>
            <p14:sldId id="1401"/>
            <p14:sldId id="1404"/>
            <p14:sldId id="1474"/>
            <p14:sldId id="1475"/>
          </p14:sldIdLst>
        </p14:section>
        <p14:section name="other dataset" id="{BE55D041-C3D4-40E1-95AA-1EA157FF7311}">
          <p14:sldIdLst>
            <p14:sldId id="1386"/>
            <p14:sldId id="1388"/>
            <p14:sldId id="1389"/>
            <p14:sldId id="1390"/>
            <p14:sldId id="1393"/>
            <p14:sldId id="1394"/>
            <p14:sldId id="1406"/>
            <p14:sldId id="1407"/>
            <p14:sldId id="1455"/>
            <p14:sldId id="1375"/>
            <p14:sldId id="1421"/>
            <p14:sldId id="1422"/>
            <p14:sldId id="1423"/>
            <p14:sldId id="1377"/>
            <p14:sldId id="1378"/>
            <p14:sldId id="1379"/>
            <p14:sldId id="1408"/>
            <p14:sldId id="1409"/>
            <p14:sldId id="1380"/>
            <p14:sldId id="1381"/>
            <p14:sldId id="1382"/>
            <p14:sldId id="1383"/>
            <p14:sldId id="1384"/>
            <p14:sldId id="1385"/>
            <p14:sldId id="1273"/>
            <p14:sldId id="1427"/>
            <p14:sldId id="1428"/>
            <p14:sldId id="1429"/>
            <p14:sldId id="1307"/>
            <p14:sldId id="1357"/>
            <p14:sldId id="1329"/>
            <p14:sldId id="1336"/>
            <p14:sldId id="1352"/>
            <p14:sldId id="1353"/>
            <p14:sldId id="1343"/>
            <p14:sldId id="1344"/>
          </p14:sldIdLst>
        </p14:section>
        <p14:section name="Validate the effectiveness of GP on classification tasks" id="{B3AC011A-5DF6-44FA-A6F1-BC3BB79160E7}">
          <p14:sldIdLst>
            <p14:sldId id="1360"/>
            <p14:sldId id="1363"/>
            <p14:sldId id="1364"/>
            <p14:sldId id="1365"/>
          </p14:sldIdLst>
        </p14:section>
      </p14:sectionLst>
    </p:ext>
    <p:ext uri="{EFAFB233-063F-42B5-8137-9DF3F51BA10A}">
      <p15:sldGuideLst xmlns:p15="http://schemas.microsoft.com/office/powerpoint/2012/main">
        <p15:guide id="1" pos="249">
          <p15:clr>
            <a:srgbClr val="A4A3A4"/>
          </p15:clr>
        </p15:guide>
        <p15:guide id="2" orient="horz" pos="147">
          <p15:clr>
            <a:srgbClr val="A4A3A4"/>
          </p15:clr>
        </p15:guide>
        <p15:guide id="3" pos="2880">
          <p15:clr>
            <a:srgbClr val="A4A3A4"/>
          </p15:clr>
        </p15:guide>
        <p15:guide id="4" pos="5035">
          <p15:clr>
            <a:srgbClr val="A4A3A4"/>
          </p15:clr>
        </p15:guide>
        <p15:guide id="5" orient="horz" pos="1688">
          <p15:clr>
            <a:srgbClr val="A4A3A4"/>
          </p15:clr>
        </p15:guide>
        <p15:guide id="6" orient="horz" pos="191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昱廷 陳" initials="昱廷" lastIdx="1" clrIdx="0">
    <p:extLst>
      <p:ext uri="{19B8F6BF-5375-455C-9EA6-DF929625EA0E}">
        <p15:presenceInfo xmlns:p15="http://schemas.microsoft.com/office/powerpoint/2012/main" userId="6d7a7d1e8220ab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00B050"/>
    <a:srgbClr val="FFFF00"/>
    <a:srgbClr val="0A838C"/>
    <a:srgbClr val="18C6A5"/>
    <a:srgbClr val="7055C0"/>
    <a:srgbClr val="7B23C2"/>
    <a:srgbClr val="0053C6"/>
    <a:srgbClr val="7030A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10" autoAdjust="0"/>
    <p:restoredTop sz="95412" autoAdjust="0"/>
  </p:normalViewPr>
  <p:slideViewPr>
    <p:cSldViewPr snapToGrid="0" showGuides="1">
      <p:cViewPr varScale="1">
        <p:scale>
          <a:sx n="150" d="100"/>
          <a:sy n="150" d="100"/>
        </p:scale>
        <p:origin x="426" y="120"/>
      </p:cViewPr>
      <p:guideLst>
        <p:guide pos="249"/>
        <p:guide orient="horz" pos="147"/>
        <p:guide pos="2880"/>
        <p:guide pos="5035"/>
        <p:guide orient="horz" pos="1688"/>
        <p:guide orient="horz" pos="1912"/>
      </p:guideLst>
    </p:cSldViewPr>
  </p:slideViewPr>
  <p:notesTextViewPr>
    <p:cViewPr>
      <p:scale>
        <a:sx n="1" d="1"/>
        <a:sy n="1" d="1"/>
      </p:scale>
      <p:origin x="0" y="0"/>
    </p:cViewPr>
  </p:notesTextViewPr>
  <p:sorterViewPr>
    <p:cViewPr>
      <p:scale>
        <a:sx n="186" d="100"/>
        <a:sy n="186" d="100"/>
      </p:scale>
      <p:origin x="0" y="0"/>
    </p:cViewPr>
  </p:sorterViewPr>
  <p:notesViewPr>
    <p:cSldViewPr snapToGrid="0">
      <p:cViewPr varScale="1">
        <p:scale>
          <a:sx n="60" d="100"/>
          <a:sy n="60" d="100"/>
        </p:scale>
        <p:origin x="3187" y="6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handoutMaster" Target="handoutMasters/handoutMaster1.xml"/><Relationship Id="rId90" Type="http://schemas.openxmlformats.org/officeDocument/2006/relationships/slide" Target="slides/slide8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35AA57-C306-4F1A-8AAC-8B4CA625C3E5}" type="datetimeFigureOut">
              <a:rPr lang="zh-CN" altLang="en-US" smtClean="0"/>
              <a:t>2023/9/25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769905-CD73-4B5E-AA47-7C501D6A2F7C}"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5713533-CA9C-4616-AB97-7E198DB79BF9}" type="datetimeFigureOut">
              <a:rPr lang="zh-CN" altLang="en-US" smtClean="0"/>
              <a:t>2023/9/25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847B17-AD01-4D47-BDF4-A1331792940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16</a:t>
            </a:fld>
            <a:endParaRPr lang="zh-CN" altLang="en-US"/>
          </a:p>
        </p:txBody>
      </p:sp>
    </p:spTree>
    <p:extLst>
      <p:ext uri="{BB962C8B-B14F-4D97-AF65-F5344CB8AC3E}">
        <p14:creationId xmlns:p14="http://schemas.microsoft.com/office/powerpoint/2010/main" val="1201923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17</a:t>
            </a:fld>
            <a:endParaRPr lang="zh-CN" altLang="en-US"/>
          </a:p>
        </p:txBody>
      </p:sp>
    </p:spTree>
    <p:extLst>
      <p:ext uri="{BB962C8B-B14F-4D97-AF65-F5344CB8AC3E}">
        <p14:creationId xmlns:p14="http://schemas.microsoft.com/office/powerpoint/2010/main" val="171391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18</a:t>
            </a:fld>
            <a:endParaRPr lang="zh-CN" altLang="en-US"/>
          </a:p>
        </p:txBody>
      </p:sp>
    </p:spTree>
    <p:extLst>
      <p:ext uri="{BB962C8B-B14F-4D97-AF65-F5344CB8AC3E}">
        <p14:creationId xmlns:p14="http://schemas.microsoft.com/office/powerpoint/2010/main" val="8193199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19</a:t>
            </a:fld>
            <a:endParaRPr lang="zh-CN" altLang="en-US"/>
          </a:p>
        </p:txBody>
      </p:sp>
    </p:spTree>
    <p:extLst>
      <p:ext uri="{BB962C8B-B14F-4D97-AF65-F5344CB8AC3E}">
        <p14:creationId xmlns:p14="http://schemas.microsoft.com/office/powerpoint/2010/main" val="14041331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a:t>
            </a:r>
            <a:r>
              <a:rPr lang="en-US" altLang="zh-TW" dirty="0" err="1"/>
              <a:t>sne</a:t>
            </a:r>
            <a:r>
              <a:rPr lang="en-US" altLang="zh-TW" dirty="0"/>
              <a:t> : P95</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20</a:t>
            </a:fld>
            <a:endParaRPr lang="zh-CN" altLang="en-US"/>
          </a:p>
        </p:txBody>
      </p:sp>
    </p:spTree>
    <p:extLst>
      <p:ext uri="{BB962C8B-B14F-4D97-AF65-F5344CB8AC3E}">
        <p14:creationId xmlns:p14="http://schemas.microsoft.com/office/powerpoint/2010/main" val="2045348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22</a:t>
            </a:fld>
            <a:endParaRPr lang="zh-CN" altLang="en-US"/>
          </a:p>
        </p:txBody>
      </p:sp>
    </p:spTree>
    <p:extLst>
      <p:ext uri="{BB962C8B-B14F-4D97-AF65-F5344CB8AC3E}">
        <p14:creationId xmlns:p14="http://schemas.microsoft.com/office/powerpoint/2010/main" val="83552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23</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GP </a:t>
            </a:r>
            <a:r>
              <a:rPr lang="zh-TW" altLang="en-US" dirty="0"/>
              <a:t>分類器基於內插，通過訓練數據點之間的插值來預測新數據點的標籤。</a:t>
            </a:r>
          </a:p>
          <a:p>
            <a:r>
              <a:rPr lang="en-US" altLang="zh-TW" dirty="0"/>
              <a:t>GP </a:t>
            </a:r>
            <a:r>
              <a:rPr lang="zh-TW" altLang="en-US" dirty="0"/>
              <a:t>分類器能夠估計預測的不確定性，告訴我們模型對預測的信心程度。</a:t>
            </a:r>
          </a:p>
          <a:p>
            <a:r>
              <a:rPr lang="zh-TW" altLang="en-US" dirty="0"/>
              <a:t>選擇使用高斯過程 </a:t>
            </a:r>
            <a:r>
              <a:rPr lang="en-US" altLang="zh-TW" dirty="0"/>
              <a:t>(GP) </a:t>
            </a:r>
            <a:r>
              <a:rPr lang="zh-TW" altLang="en-US" dirty="0"/>
              <a:t>定義不確定性，容易進行代數運算，提高模型效率。</a:t>
            </a:r>
          </a:p>
          <a:p>
            <a:r>
              <a:rPr lang="zh-TW" altLang="en-US" dirty="0"/>
              <a:t>核函數 </a:t>
            </a:r>
            <a:r>
              <a:rPr lang="en-US" altLang="zh-TW" dirty="0"/>
              <a:t>(Kernel) </a:t>
            </a:r>
            <a:r>
              <a:rPr lang="zh-TW" altLang="en-US" dirty="0"/>
              <a:t>是 </a:t>
            </a:r>
            <a:r>
              <a:rPr lang="en-US" altLang="zh-TW" dirty="0"/>
              <a:t>GP </a:t>
            </a:r>
            <a:r>
              <a:rPr lang="zh-TW" altLang="en-US" dirty="0"/>
              <a:t>分類器的關鍵，用於衡量數據點之間的相似性。</a:t>
            </a:r>
          </a:p>
          <a:p>
            <a:r>
              <a:rPr lang="zh-TW" altLang="en-US" dirty="0"/>
              <a:t>優化核函數的參數是調整模型性能的重要步驟，需要根據問題需求選擇合適的核函數及其參數。</a:t>
            </a:r>
            <a:endParaRPr lang="en-US" altLang="zh-TW" dirty="0"/>
          </a:p>
          <a:p>
            <a:endParaRPr lang="en-US" altLang="zh-TW" dirty="0"/>
          </a:p>
          <a:p>
            <a:r>
              <a:rPr lang="en-US" altLang="zh-TW" dirty="0"/>
              <a:t>Gaussian Process </a:t>
            </a:r>
            <a:r>
              <a:rPr lang="zh-TW" altLang="en-US" dirty="0"/>
              <a:t>分類器在處理不確定</a:t>
            </a:r>
            <a:r>
              <a:rPr lang="zh-TW" altLang="en-US"/>
              <a:t>性和優化核</a:t>
            </a:r>
            <a:r>
              <a:rPr lang="zh-TW" altLang="en-US" dirty="0"/>
              <a:t>函數方面具有優勢，是一種高效且靈活的機器學習方法</a:t>
            </a:r>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24</a:t>
            </a:fld>
            <a:endParaRPr lang="zh-CN" altLang="en-US"/>
          </a:p>
        </p:txBody>
      </p:sp>
    </p:spTree>
    <p:extLst>
      <p:ext uri="{BB962C8B-B14F-4D97-AF65-F5344CB8AC3E}">
        <p14:creationId xmlns:p14="http://schemas.microsoft.com/office/powerpoint/2010/main" val="994092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TW"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Defect = state , component = object</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en-US" altLang="zh-CN" dirty="0"/>
              <a:t>CZSL :  </a:t>
            </a:r>
            <a:r>
              <a:rPr lang="en-US" altLang="zh-TW"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predict state</a:t>
            </a:r>
            <a:r>
              <a:rPr lang="en-US" altLang="zh-TW"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and object</a:t>
            </a:r>
          </a:p>
          <a:p>
            <a:pPr marL="0" indent="0">
              <a:buFont typeface="Arial" panose="020B0604020202020204" pitchFamily="34" charset="0"/>
              <a:buNone/>
            </a:pPr>
            <a:endParaRPr lang="en-US" altLang="zh-CN"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buFont typeface="Arial" panose="020B0604020202020204" pitchFamily="34" charset="0"/>
              <a:buNone/>
            </a:pPr>
            <a:r>
              <a:rPr lang="en-US" altLang="zh-CN"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Ours :  </a:t>
            </a:r>
            <a:r>
              <a:rPr lang="en-US" altLang="zh-TW"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predict defect</a:t>
            </a:r>
            <a:r>
              <a:rPr lang="en-US" altLang="zh-TW"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p>
          <a:p>
            <a:pPr marL="0" indent="0">
              <a:buFont typeface="Arial" panose="020B0604020202020204" pitchFamily="34" charset="0"/>
              <a:buNone/>
            </a:pPr>
            <a:endParaRPr lang="en-US" altLang="zh-TW"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buFont typeface="Arial" panose="020B0604020202020204" pitchFamily="34" charset="0"/>
              <a:buNone/>
            </a:pPr>
            <a:r>
              <a:rPr lang="zh-TW" altLang="en-US"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可以將只判斷</a:t>
            </a:r>
            <a:r>
              <a:rPr lang="en-US" altLang="zh-TW"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good bad ,   </a:t>
            </a:r>
            <a:r>
              <a:rPr lang="zh-TW" altLang="en-US"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或是判斷不同</a:t>
            </a:r>
            <a:r>
              <a:rPr lang="en-US" altLang="zh-TW"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defect type </a:t>
            </a:r>
          </a:p>
          <a:p>
            <a:pPr marL="0" indent="0">
              <a:buFont typeface="Arial" panose="020B0604020202020204" pitchFamily="34" charset="0"/>
              <a:buNone/>
            </a:pPr>
            <a:endParaRPr lang="en-US" altLang="zh-CN" sz="12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27</a:t>
            </a:fld>
            <a:endParaRPr lang="zh-CN" altLang="en-US"/>
          </a:p>
        </p:txBody>
      </p:sp>
    </p:spTree>
    <p:extLst>
      <p:ext uri="{BB962C8B-B14F-4D97-AF65-F5344CB8AC3E}">
        <p14:creationId xmlns:p14="http://schemas.microsoft.com/office/powerpoint/2010/main" val="902467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28</a:t>
            </a:fld>
            <a:endParaRPr lang="zh-CN" altLang="en-US"/>
          </a:p>
        </p:txBody>
      </p:sp>
    </p:spTree>
    <p:extLst>
      <p:ext uri="{BB962C8B-B14F-4D97-AF65-F5344CB8AC3E}">
        <p14:creationId xmlns:p14="http://schemas.microsoft.com/office/powerpoint/2010/main" val="3025730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29</a:t>
            </a:fld>
            <a:endParaRPr lang="zh-CN" altLang="en-US"/>
          </a:p>
        </p:txBody>
      </p:sp>
    </p:spTree>
    <p:extLst>
      <p:ext uri="{BB962C8B-B14F-4D97-AF65-F5344CB8AC3E}">
        <p14:creationId xmlns:p14="http://schemas.microsoft.com/office/powerpoint/2010/main" val="3701447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30</a:t>
            </a:fld>
            <a:endParaRPr lang="zh-CN" altLang="en-US"/>
          </a:p>
        </p:txBody>
      </p:sp>
    </p:spTree>
    <p:extLst>
      <p:ext uri="{BB962C8B-B14F-4D97-AF65-F5344CB8AC3E}">
        <p14:creationId xmlns:p14="http://schemas.microsoft.com/office/powerpoint/2010/main" val="2429504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31</a:t>
            </a:fld>
            <a:endParaRPr lang="zh-CN" altLang="en-US"/>
          </a:p>
        </p:txBody>
      </p:sp>
    </p:spTree>
    <p:extLst>
      <p:ext uri="{BB962C8B-B14F-4D97-AF65-F5344CB8AC3E}">
        <p14:creationId xmlns:p14="http://schemas.microsoft.com/office/powerpoint/2010/main" val="3789944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32</a:t>
            </a:fld>
            <a:endParaRPr lang="zh-CN" altLang="en-US"/>
          </a:p>
        </p:txBody>
      </p:sp>
    </p:spTree>
    <p:extLst>
      <p:ext uri="{BB962C8B-B14F-4D97-AF65-F5344CB8AC3E}">
        <p14:creationId xmlns:p14="http://schemas.microsoft.com/office/powerpoint/2010/main" val="1747251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33</a:t>
            </a:fld>
            <a:endParaRPr lang="zh-CN" altLang="en-US"/>
          </a:p>
        </p:txBody>
      </p:sp>
    </p:spTree>
    <p:extLst>
      <p:ext uri="{BB962C8B-B14F-4D97-AF65-F5344CB8AC3E}">
        <p14:creationId xmlns:p14="http://schemas.microsoft.com/office/powerpoint/2010/main" val="22754634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我們分別對專家 1 和專家 2 的性能進行了評估，並將它們的性能與我們的混合專家方法進行了比較。這項分析旨在深入了解僅依賴其中一位專家的局限性。 </a:t>
            </a:r>
            <a:endParaRPr lang="en-US" altLang="zh-TW" dirty="0"/>
          </a:p>
          <a:p>
            <a:endParaRPr lang="en-US" altLang="zh-TW" dirty="0"/>
          </a:p>
          <a:p>
            <a:r>
              <a:rPr lang="zh-TW" altLang="zh-TW" dirty="0"/>
              <a:t>通過分別評估專家 1 和專家 2 的性能，有助於確定混合專家方法是否能解決僅依賴其中一位專家的缺點，並提供更全面的解決方案。</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41</a:t>
            </a:fld>
            <a:endParaRPr lang="zh-CN" altLang="en-US"/>
          </a:p>
        </p:txBody>
      </p:sp>
    </p:spTree>
    <p:extLst>
      <p:ext uri="{BB962C8B-B14F-4D97-AF65-F5344CB8AC3E}">
        <p14:creationId xmlns:p14="http://schemas.microsoft.com/office/powerpoint/2010/main" val="4055957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42</a:t>
            </a:fld>
            <a:endParaRPr lang="zh-CN" altLang="en-US"/>
          </a:p>
        </p:txBody>
      </p:sp>
    </p:spTree>
    <p:extLst>
      <p:ext uri="{BB962C8B-B14F-4D97-AF65-F5344CB8AC3E}">
        <p14:creationId xmlns:p14="http://schemas.microsoft.com/office/powerpoint/2010/main" val="3528243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43</a:t>
            </a:fld>
            <a:endParaRPr lang="zh-CN" altLang="en-US"/>
          </a:p>
        </p:txBody>
      </p:sp>
    </p:spTree>
    <p:extLst>
      <p:ext uri="{BB962C8B-B14F-4D97-AF65-F5344CB8AC3E}">
        <p14:creationId xmlns:p14="http://schemas.microsoft.com/office/powerpoint/2010/main" val="10779117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44</a:t>
            </a:fld>
            <a:endParaRPr lang="zh-CN" altLang="en-US"/>
          </a:p>
        </p:txBody>
      </p:sp>
    </p:spTree>
    <p:extLst>
      <p:ext uri="{BB962C8B-B14F-4D97-AF65-F5344CB8AC3E}">
        <p14:creationId xmlns:p14="http://schemas.microsoft.com/office/powerpoint/2010/main" val="41709043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45</a:t>
            </a:fld>
            <a:endParaRPr lang="zh-CN" altLang="en-US"/>
          </a:p>
        </p:txBody>
      </p:sp>
    </p:spTree>
    <p:extLst>
      <p:ext uri="{BB962C8B-B14F-4D97-AF65-F5344CB8AC3E}">
        <p14:creationId xmlns:p14="http://schemas.microsoft.com/office/powerpoint/2010/main" val="2029671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TW" altLang="en-US" dirty="0"/>
              <a:t>用</a:t>
            </a:r>
            <a:r>
              <a:rPr lang="en-US" altLang="zh-TW" dirty="0"/>
              <a:t>46</a:t>
            </a:r>
            <a:r>
              <a:rPr lang="zh-TW" altLang="en-US" dirty="0"/>
              <a:t>頁的圖來看 </a:t>
            </a:r>
            <a:r>
              <a:rPr lang="en-US" altLang="zh-TW" dirty="0"/>
              <a:t>test bad sample </a:t>
            </a:r>
            <a:r>
              <a:rPr lang="zh-TW" altLang="en-US" dirty="0"/>
              <a:t>有沒有被推開到島的旁邊 </a:t>
            </a:r>
            <a:r>
              <a:rPr lang="en-US" altLang="zh-TW" dirty="0"/>
              <a:t>,  </a:t>
            </a:r>
            <a:r>
              <a:rPr lang="zh-TW" altLang="en-US" dirty="0"/>
              <a:t>下面</a:t>
            </a:r>
            <a:r>
              <a:rPr lang="en-US" altLang="zh-TW" dirty="0"/>
              <a:t>48~51</a:t>
            </a:r>
            <a:r>
              <a:rPr lang="zh-TW" altLang="en-US" dirty="0"/>
              <a:t>頁再用兩張圖來一起看 被推開的樣本</a:t>
            </a:r>
            <a:r>
              <a:rPr lang="en-US" altLang="zh-TW" dirty="0"/>
              <a:t>uncertainty</a:t>
            </a:r>
            <a:r>
              <a:rPr lang="zh-TW" altLang="en-US" dirty="0"/>
              <a:t>是否符合我們的假設  </a:t>
            </a:r>
            <a:r>
              <a:rPr lang="en-US" altLang="zh-TW" dirty="0"/>
              <a:t>, 46</a:t>
            </a:r>
            <a:r>
              <a:rPr lang="zh-TW" altLang="en-US" dirty="0"/>
              <a:t>頁的圖與傳統的</a:t>
            </a:r>
            <a:r>
              <a:rPr lang="en-US" altLang="zh-TW" dirty="0" err="1"/>
              <a:t>tsne</a:t>
            </a:r>
            <a:r>
              <a:rPr lang="en-US" altLang="zh-TW" dirty="0"/>
              <a:t> </a:t>
            </a:r>
            <a:r>
              <a:rPr lang="zh-TW" altLang="en-US" dirty="0"/>
              <a:t>的圖比較接近  可以讓讀者比較容易了解 所以還是留下來比較好</a:t>
            </a:r>
            <a:r>
              <a:rPr lang="en-US" altLang="zh-TW" dirty="0"/>
              <a:t>, </a:t>
            </a:r>
            <a:r>
              <a:rPr lang="zh-TW" altLang="en-US" dirty="0"/>
              <a:t>一開始就放</a:t>
            </a:r>
            <a:r>
              <a:rPr lang="en-US" altLang="zh-TW" dirty="0"/>
              <a:t>uncertainty map</a:t>
            </a:r>
            <a:r>
              <a:rPr lang="zh-TW" altLang="en-US" dirty="0"/>
              <a:t>的圖  可能會讓人看不懂</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46</a:t>
            </a:fld>
            <a:endParaRPr lang="zh-CN" altLang="en-US"/>
          </a:p>
        </p:txBody>
      </p:sp>
    </p:spTree>
    <p:extLst>
      <p:ext uri="{BB962C8B-B14F-4D97-AF65-F5344CB8AC3E}">
        <p14:creationId xmlns:p14="http://schemas.microsoft.com/office/powerpoint/2010/main" val="9545370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zh-TW" dirty="0"/>
              <a:t>我們分別對專家 1 和專家 2 的性能進行了評估，並將它們的性能與我們的混合專家方法進行了比較。這項分析旨在深入了解僅依賴其中一位專家的局限性。 </a:t>
            </a:r>
            <a:endParaRPr lang="en-US" altLang="zh-TW" dirty="0"/>
          </a:p>
          <a:p>
            <a:endParaRPr lang="en-US" altLang="zh-TW" dirty="0"/>
          </a:p>
          <a:p>
            <a:r>
              <a:rPr lang="zh-TW" altLang="zh-TW" dirty="0"/>
              <a:t>通過分別評估專家 1 和專家 2 的性能，有助於確定混合專家方法是否能解決僅依賴其中一位專家的缺點，並提供更全面的解決方案。</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51</a:t>
            </a:fld>
            <a:endParaRPr lang="zh-CN" altLang="en-US"/>
          </a:p>
        </p:txBody>
      </p:sp>
    </p:spTree>
    <p:extLst>
      <p:ext uri="{BB962C8B-B14F-4D97-AF65-F5344CB8AC3E}">
        <p14:creationId xmlns:p14="http://schemas.microsoft.com/office/powerpoint/2010/main" val="2902845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52</a:t>
            </a:fld>
            <a:endParaRPr lang="zh-CN" altLang="en-US"/>
          </a:p>
        </p:txBody>
      </p:sp>
    </p:spTree>
    <p:extLst>
      <p:ext uri="{BB962C8B-B14F-4D97-AF65-F5344CB8AC3E}">
        <p14:creationId xmlns:p14="http://schemas.microsoft.com/office/powerpoint/2010/main" val="2836915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53</a:t>
            </a:fld>
            <a:endParaRPr lang="zh-CN" altLang="en-US"/>
          </a:p>
        </p:txBody>
      </p:sp>
    </p:spTree>
    <p:extLst>
      <p:ext uri="{BB962C8B-B14F-4D97-AF65-F5344CB8AC3E}">
        <p14:creationId xmlns:p14="http://schemas.microsoft.com/office/powerpoint/2010/main" val="1940497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54</a:t>
            </a:fld>
            <a:endParaRPr lang="zh-CN" altLang="en-US"/>
          </a:p>
        </p:txBody>
      </p:sp>
    </p:spTree>
    <p:extLst>
      <p:ext uri="{BB962C8B-B14F-4D97-AF65-F5344CB8AC3E}">
        <p14:creationId xmlns:p14="http://schemas.microsoft.com/office/powerpoint/2010/main" val="20533881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55</a:t>
            </a:fld>
            <a:endParaRPr lang="zh-CN" altLang="en-US"/>
          </a:p>
        </p:txBody>
      </p:sp>
    </p:spTree>
    <p:extLst>
      <p:ext uri="{BB962C8B-B14F-4D97-AF65-F5344CB8AC3E}">
        <p14:creationId xmlns:p14="http://schemas.microsoft.com/office/powerpoint/2010/main" val="10790447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57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3.689</a:t>
            </a:r>
          </a:p>
          <a:p>
            <a:r>
              <a:rPr lang="en-US" altLang="zh-TW" dirty="0"/>
              <a:t>3.051</a:t>
            </a:r>
          </a:p>
          <a:p>
            <a:r>
              <a:rPr lang="en-US" altLang="zh-TW" dirty="0"/>
              <a:t>3.877</a:t>
            </a:r>
          </a:p>
          <a:p>
            <a:r>
              <a:rPr lang="en-US" altLang="zh-TW" dirty="0"/>
              <a:t>3.177</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59</a:t>
            </a:fld>
            <a:endParaRPr lang="zh-CN" altLang="en-US"/>
          </a:p>
        </p:txBody>
      </p:sp>
    </p:spTree>
    <p:extLst>
      <p:ext uri="{BB962C8B-B14F-4D97-AF65-F5344CB8AC3E}">
        <p14:creationId xmlns:p14="http://schemas.microsoft.com/office/powerpoint/2010/main" val="3398319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3.689</a:t>
            </a:r>
          </a:p>
          <a:p>
            <a:r>
              <a:rPr lang="en-US" altLang="zh-TW" dirty="0"/>
              <a:t>3.051</a:t>
            </a:r>
          </a:p>
          <a:p>
            <a:r>
              <a:rPr lang="en-US" altLang="zh-TW" dirty="0"/>
              <a:t>3.877</a:t>
            </a:r>
          </a:p>
          <a:p>
            <a:r>
              <a:rPr lang="en-US" altLang="zh-TW" dirty="0"/>
              <a:t>3.177</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60</a:t>
            </a:fld>
            <a:endParaRPr lang="zh-CN" altLang="en-US"/>
          </a:p>
        </p:txBody>
      </p:sp>
    </p:spTree>
    <p:extLst>
      <p:ext uri="{BB962C8B-B14F-4D97-AF65-F5344CB8AC3E}">
        <p14:creationId xmlns:p14="http://schemas.microsoft.com/office/powerpoint/2010/main" val="3994971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62</a:t>
            </a:fld>
            <a:endParaRPr lang="zh-CN" altLang="en-US"/>
          </a:p>
        </p:txBody>
      </p:sp>
    </p:spTree>
    <p:extLst>
      <p:ext uri="{BB962C8B-B14F-4D97-AF65-F5344CB8AC3E}">
        <p14:creationId xmlns:p14="http://schemas.microsoft.com/office/powerpoint/2010/main" val="3661729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63</a:t>
            </a:fld>
            <a:endParaRPr lang="zh-CN" altLang="en-US"/>
          </a:p>
        </p:txBody>
      </p:sp>
    </p:spTree>
    <p:extLst>
      <p:ext uri="{BB962C8B-B14F-4D97-AF65-F5344CB8AC3E}">
        <p14:creationId xmlns:p14="http://schemas.microsoft.com/office/powerpoint/2010/main" val="309200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會導致我們的演算法無法有效對新類進行預測</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64</a:t>
            </a:fld>
            <a:endParaRPr lang="zh-CN" altLang="en-US"/>
          </a:p>
        </p:txBody>
      </p:sp>
    </p:spTree>
    <p:extLst>
      <p:ext uri="{BB962C8B-B14F-4D97-AF65-F5344CB8AC3E}">
        <p14:creationId xmlns:p14="http://schemas.microsoft.com/office/powerpoint/2010/main" val="39993277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會導致我們的演算法無法有效對新類進行預測</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65</a:t>
            </a:fld>
            <a:endParaRPr lang="zh-CN" altLang="en-US"/>
          </a:p>
        </p:txBody>
      </p:sp>
    </p:spTree>
    <p:extLst>
      <p:ext uri="{BB962C8B-B14F-4D97-AF65-F5344CB8AC3E}">
        <p14:creationId xmlns:p14="http://schemas.microsoft.com/office/powerpoint/2010/main" val="14388606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對於舊的類別則不影響</a:t>
            </a:r>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66</a:t>
            </a:fld>
            <a:endParaRPr lang="zh-CN" altLang="en-US"/>
          </a:p>
        </p:txBody>
      </p:sp>
    </p:spTree>
    <p:extLst>
      <p:ext uri="{BB962C8B-B14F-4D97-AF65-F5344CB8AC3E}">
        <p14:creationId xmlns:p14="http://schemas.microsoft.com/office/powerpoint/2010/main" val="13559063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70</a:t>
            </a:fld>
            <a:endParaRPr lang="zh-CN" altLang="en-US"/>
          </a:p>
        </p:txBody>
      </p:sp>
    </p:spTree>
    <p:extLst>
      <p:ext uri="{BB962C8B-B14F-4D97-AF65-F5344CB8AC3E}">
        <p14:creationId xmlns:p14="http://schemas.microsoft.com/office/powerpoint/2010/main" val="2220801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71</a:t>
            </a:fld>
            <a:endParaRPr lang="zh-CN" altLang="en-US"/>
          </a:p>
        </p:txBody>
      </p:sp>
    </p:spTree>
    <p:extLst>
      <p:ext uri="{BB962C8B-B14F-4D97-AF65-F5344CB8AC3E}">
        <p14:creationId xmlns:p14="http://schemas.microsoft.com/office/powerpoint/2010/main" val="16728702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會導致我們的演算法無法有效對新類進行預測</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72</a:t>
            </a:fld>
            <a:endParaRPr lang="zh-CN" altLang="en-US"/>
          </a:p>
        </p:txBody>
      </p:sp>
    </p:spTree>
    <p:extLst>
      <p:ext uri="{BB962C8B-B14F-4D97-AF65-F5344CB8AC3E}">
        <p14:creationId xmlns:p14="http://schemas.microsoft.com/office/powerpoint/2010/main" val="37460883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會導致我們的演算法無法有效對新類進行預測</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73</a:t>
            </a:fld>
            <a:endParaRPr lang="zh-CN" altLang="en-US"/>
          </a:p>
        </p:txBody>
      </p:sp>
    </p:spTree>
    <p:extLst>
      <p:ext uri="{BB962C8B-B14F-4D97-AF65-F5344CB8AC3E}">
        <p14:creationId xmlns:p14="http://schemas.microsoft.com/office/powerpoint/2010/main" val="33594884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對於舊的類別則不影響</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74</a:t>
            </a:fld>
            <a:endParaRPr lang="zh-CN" altLang="en-US"/>
          </a:p>
        </p:txBody>
      </p:sp>
    </p:spTree>
    <p:extLst>
      <p:ext uri="{BB962C8B-B14F-4D97-AF65-F5344CB8AC3E}">
        <p14:creationId xmlns:p14="http://schemas.microsoft.com/office/powerpoint/2010/main" val="28448567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從之前對於不使用</a:t>
            </a:r>
            <a:r>
              <a:rPr lang="en-US" altLang="zh-TW" sz="1200" dirty="0"/>
              <a:t>spectral normalization</a:t>
            </a:r>
            <a:r>
              <a:rPr lang="zh-TW" altLang="en-US" dirty="0"/>
              <a:t>的說明以及這張表格的實驗結果可以發現</a:t>
            </a:r>
            <a:r>
              <a:rPr lang="en-US" altLang="zh-TW" dirty="0"/>
              <a:t>,</a:t>
            </a:r>
            <a:r>
              <a:rPr lang="zh-TW" altLang="en-US" dirty="0"/>
              <a:t> 不使用</a:t>
            </a:r>
            <a:r>
              <a:rPr lang="en-US" altLang="zh-TW" sz="1200" dirty="0"/>
              <a:t>spectral normalization</a:t>
            </a:r>
            <a:r>
              <a:rPr lang="zh-TW" altLang="en-US" sz="1200" dirty="0"/>
              <a:t>對於舊的類別則不影響</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AE847B17-AD01-4D47-BDF4-A13317929404}" type="slidenum">
              <a:rPr lang="zh-CN" altLang="en-US" smtClean="0"/>
              <a:t>75</a:t>
            </a:fld>
            <a:endParaRPr lang="zh-CN" altLang="en-US"/>
          </a:p>
        </p:txBody>
      </p:sp>
    </p:spTree>
    <p:extLst>
      <p:ext uri="{BB962C8B-B14F-4D97-AF65-F5344CB8AC3E}">
        <p14:creationId xmlns:p14="http://schemas.microsoft.com/office/powerpoint/2010/main" val="1450482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5</a:t>
            </a:fld>
            <a:endParaRPr lang="zh-CN" altLang="en-US"/>
          </a:p>
        </p:txBody>
      </p:sp>
    </p:spTree>
    <p:extLst>
      <p:ext uri="{BB962C8B-B14F-4D97-AF65-F5344CB8AC3E}">
        <p14:creationId xmlns:p14="http://schemas.microsoft.com/office/powerpoint/2010/main" val="1006754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76</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77</a:t>
            </a:fld>
            <a:endParaRPr lang="zh-CN" altLang="en-US"/>
          </a:p>
        </p:txBody>
      </p:sp>
    </p:spTree>
    <p:extLst>
      <p:ext uri="{BB962C8B-B14F-4D97-AF65-F5344CB8AC3E}">
        <p14:creationId xmlns:p14="http://schemas.microsoft.com/office/powerpoint/2010/main" val="25889808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78</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79</a:t>
            </a:fld>
            <a:endParaRPr lang="zh-CN" altLang="en-US"/>
          </a:p>
        </p:txBody>
      </p:sp>
    </p:spTree>
    <p:extLst>
      <p:ext uri="{BB962C8B-B14F-4D97-AF65-F5344CB8AC3E}">
        <p14:creationId xmlns:p14="http://schemas.microsoft.com/office/powerpoint/2010/main" val="220110168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80</a:t>
            </a:fld>
            <a:endParaRPr lang="zh-CN" altLang="en-US"/>
          </a:p>
        </p:txBody>
      </p:sp>
    </p:spTree>
    <p:extLst>
      <p:ext uri="{BB962C8B-B14F-4D97-AF65-F5344CB8AC3E}">
        <p14:creationId xmlns:p14="http://schemas.microsoft.com/office/powerpoint/2010/main" val="27671052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9F998ED8-C32D-4144-AF36-8002C786D3E6}" type="slidenum">
              <a:rPr lang="zh-TW" altLang="en-US" smtClean="0"/>
              <a:t>83</a:t>
            </a:fld>
            <a:endParaRPr lang="zh-TW" altLang="en-US"/>
          </a:p>
        </p:txBody>
      </p:sp>
    </p:spTree>
    <p:extLst>
      <p:ext uri="{BB962C8B-B14F-4D97-AF65-F5344CB8AC3E}">
        <p14:creationId xmlns:p14="http://schemas.microsoft.com/office/powerpoint/2010/main" val="37569305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85</a:t>
            </a:fld>
            <a:endParaRPr lang="zh-CN" altLang="en-US"/>
          </a:p>
        </p:txBody>
      </p:sp>
    </p:spTree>
    <p:extLst>
      <p:ext uri="{BB962C8B-B14F-4D97-AF65-F5344CB8AC3E}">
        <p14:creationId xmlns:p14="http://schemas.microsoft.com/office/powerpoint/2010/main" val="150057495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86</a:t>
            </a:fld>
            <a:endParaRPr lang="zh-CN" altLang="en-US"/>
          </a:p>
        </p:txBody>
      </p:sp>
    </p:spTree>
    <p:extLst>
      <p:ext uri="{BB962C8B-B14F-4D97-AF65-F5344CB8AC3E}">
        <p14:creationId xmlns:p14="http://schemas.microsoft.com/office/powerpoint/2010/main" val="111413455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87</a:t>
            </a:fld>
            <a:endParaRPr lang="zh-CN" altLang="en-US"/>
          </a:p>
        </p:txBody>
      </p:sp>
    </p:spTree>
    <p:extLst>
      <p:ext uri="{BB962C8B-B14F-4D97-AF65-F5344CB8AC3E}">
        <p14:creationId xmlns:p14="http://schemas.microsoft.com/office/powerpoint/2010/main" val="20866699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88</a:t>
            </a:fld>
            <a:endParaRPr lang="zh-CN" altLang="en-US"/>
          </a:p>
        </p:txBody>
      </p:sp>
    </p:spTree>
    <p:extLst>
      <p:ext uri="{BB962C8B-B14F-4D97-AF65-F5344CB8AC3E}">
        <p14:creationId xmlns:p14="http://schemas.microsoft.com/office/powerpoint/2010/main" val="3847419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7</a:t>
            </a:fld>
            <a:endParaRPr lang="zh-CN" altLang="en-US"/>
          </a:p>
        </p:txBody>
      </p:sp>
    </p:spTree>
    <p:extLst>
      <p:ext uri="{BB962C8B-B14F-4D97-AF65-F5344CB8AC3E}">
        <p14:creationId xmlns:p14="http://schemas.microsoft.com/office/powerpoint/2010/main" val="415923096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89</a:t>
            </a:fld>
            <a:endParaRPr lang="zh-CN" altLang="en-US"/>
          </a:p>
        </p:txBody>
      </p:sp>
    </p:spTree>
    <p:extLst>
      <p:ext uri="{BB962C8B-B14F-4D97-AF65-F5344CB8AC3E}">
        <p14:creationId xmlns:p14="http://schemas.microsoft.com/office/powerpoint/2010/main" val="221784511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90</a:t>
            </a:fld>
            <a:endParaRPr lang="zh-CN" altLang="en-US"/>
          </a:p>
        </p:txBody>
      </p:sp>
    </p:spTree>
    <p:extLst>
      <p:ext uri="{BB962C8B-B14F-4D97-AF65-F5344CB8AC3E}">
        <p14:creationId xmlns:p14="http://schemas.microsoft.com/office/powerpoint/2010/main" val="24890686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計算所有training set 的 sample的預測機率，並以這些預測機率計算所有training set 的 sample 的uncertainty</a:t>
            </a:r>
            <a:endParaRPr lang="en-US" altLang="zh-TW" dirty="0"/>
          </a:p>
          <a:p>
            <a:endParaRPr lang="en-US" altLang="zh-TW" dirty="0"/>
          </a:p>
        </p:txBody>
      </p:sp>
      <p:sp>
        <p:nvSpPr>
          <p:cNvPr id="4" name="投影片編號版面配置區 3"/>
          <p:cNvSpPr>
            <a:spLocks noGrp="1"/>
          </p:cNvSpPr>
          <p:nvPr>
            <p:ph type="sldNum" sz="quarter" idx="5"/>
          </p:nvPr>
        </p:nvSpPr>
        <p:spPr/>
        <p:txBody>
          <a:bodyPr/>
          <a:lstStyle/>
          <a:p>
            <a:fld id="{9F998ED8-C32D-4144-AF36-8002C786D3E6}" type="slidenum">
              <a:rPr lang="zh-TW" altLang="en-US" smtClean="0"/>
              <a:t>96</a:t>
            </a:fld>
            <a:endParaRPr lang="zh-TW" altLang="en-US"/>
          </a:p>
        </p:txBody>
      </p:sp>
    </p:spTree>
    <p:extLst>
      <p:ext uri="{BB962C8B-B14F-4D97-AF65-F5344CB8AC3E}">
        <p14:creationId xmlns:p14="http://schemas.microsoft.com/office/powerpoint/2010/main" val="11135157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100</a:t>
            </a:fld>
            <a:endParaRPr lang="zh-CN" altLang="en-US"/>
          </a:p>
        </p:txBody>
      </p:sp>
    </p:spTree>
    <p:extLst>
      <p:ext uri="{BB962C8B-B14F-4D97-AF65-F5344CB8AC3E}">
        <p14:creationId xmlns:p14="http://schemas.microsoft.com/office/powerpoint/2010/main" val="27549822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101</a:t>
            </a:fld>
            <a:endParaRPr lang="zh-CN" altLang="en-US"/>
          </a:p>
        </p:txBody>
      </p:sp>
    </p:spTree>
    <p:extLst>
      <p:ext uri="{BB962C8B-B14F-4D97-AF65-F5344CB8AC3E}">
        <p14:creationId xmlns:p14="http://schemas.microsoft.com/office/powerpoint/2010/main" val="32694749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103</a:t>
            </a:fld>
            <a:endParaRPr lang="zh-CN" altLang="en-US"/>
          </a:p>
        </p:txBody>
      </p:sp>
    </p:spTree>
    <p:extLst>
      <p:ext uri="{BB962C8B-B14F-4D97-AF65-F5344CB8AC3E}">
        <p14:creationId xmlns:p14="http://schemas.microsoft.com/office/powerpoint/2010/main" val="29855727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104</a:t>
            </a:fld>
            <a:endParaRPr lang="zh-CN" altLang="en-US"/>
          </a:p>
        </p:txBody>
      </p:sp>
    </p:spTree>
    <p:extLst>
      <p:ext uri="{BB962C8B-B14F-4D97-AF65-F5344CB8AC3E}">
        <p14:creationId xmlns:p14="http://schemas.microsoft.com/office/powerpoint/2010/main" val="23775668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105</a:t>
            </a:fld>
            <a:endParaRPr lang="zh-CN" altLang="en-US"/>
          </a:p>
        </p:txBody>
      </p:sp>
    </p:spTree>
    <p:extLst>
      <p:ext uri="{BB962C8B-B14F-4D97-AF65-F5344CB8AC3E}">
        <p14:creationId xmlns:p14="http://schemas.microsoft.com/office/powerpoint/2010/main" val="20601854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112</a:t>
            </a:fld>
            <a:endParaRPr lang="zh-CN" altLang="en-US"/>
          </a:p>
        </p:txBody>
      </p:sp>
    </p:spTree>
    <p:extLst>
      <p:ext uri="{BB962C8B-B14F-4D97-AF65-F5344CB8AC3E}">
        <p14:creationId xmlns:p14="http://schemas.microsoft.com/office/powerpoint/2010/main" val="349640427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113</a:t>
            </a:fld>
            <a:endParaRPr lang="zh-CN" altLang="en-US"/>
          </a:p>
        </p:txBody>
      </p:sp>
    </p:spTree>
    <p:extLst>
      <p:ext uri="{BB962C8B-B14F-4D97-AF65-F5344CB8AC3E}">
        <p14:creationId xmlns:p14="http://schemas.microsoft.com/office/powerpoint/2010/main" val="649599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10</a:t>
            </a:fld>
            <a:endParaRPr lang="zh-CN" altLang="en-US"/>
          </a:p>
        </p:txBody>
      </p:sp>
    </p:spTree>
    <p:extLst>
      <p:ext uri="{BB962C8B-B14F-4D97-AF65-F5344CB8AC3E}">
        <p14:creationId xmlns:p14="http://schemas.microsoft.com/office/powerpoint/2010/main" val="12053913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114</a:t>
            </a:fld>
            <a:endParaRPr lang="zh-CN" altLang="en-US"/>
          </a:p>
        </p:txBody>
      </p:sp>
    </p:spTree>
    <p:extLst>
      <p:ext uri="{BB962C8B-B14F-4D97-AF65-F5344CB8AC3E}">
        <p14:creationId xmlns:p14="http://schemas.microsoft.com/office/powerpoint/2010/main" val="34352936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115</a:t>
            </a:fld>
            <a:endParaRPr lang="zh-CN" altLang="en-US"/>
          </a:p>
        </p:txBody>
      </p:sp>
    </p:spTree>
    <p:extLst>
      <p:ext uri="{BB962C8B-B14F-4D97-AF65-F5344CB8AC3E}">
        <p14:creationId xmlns:p14="http://schemas.microsoft.com/office/powerpoint/2010/main" val="121196441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116</a:t>
            </a:fld>
            <a:endParaRPr lang="zh-CN" altLang="en-US"/>
          </a:p>
        </p:txBody>
      </p:sp>
    </p:spTree>
    <p:extLst>
      <p:ext uri="{BB962C8B-B14F-4D97-AF65-F5344CB8AC3E}">
        <p14:creationId xmlns:p14="http://schemas.microsoft.com/office/powerpoint/2010/main" val="237464217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117</a:t>
            </a:fld>
            <a:endParaRPr lang="zh-CN" altLang="en-US"/>
          </a:p>
        </p:txBody>
      </p:sp>
    </p:spTree>
    <p:extLst>
      <p:ext uri="{BB962C8B-B14F-4D97-AF65-F5344CB8AC3E}">
        <p14:creationId xmlns:p14="http://schemas.microsoft.com/office/powerpoint/2010/main" val="1066243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127</a:t>
            </a:fld>
            <a:endParaRPr lang="zh-CN" altLang="en-US"/>
          </a:p>
        </p:txBody>
      </p:sp>
    </p:spTree>
    <p:extLst>
      <p:ext uri="{BB962C8B-B14F-4D97-AF65-F5344CB8AC3E}">
        <p14:creationId xmlns:p14="http://schemas.microsoft.com/office/powerpoint/2010/main" val="30368832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128</a:t>
            </a:fld>
            <a:endParaRPr lang="zh-CN" altLang="en-US"/>
          </a:p>
        </p:txBody>
      </p:sp>
    </p:spTree>
    <p:extLst>
      <p:ext uri="{BB962C8B-B14F-4D97-AF65-F5344CB8AC3E}">
        <p14:creationId xmlns:p14="http://schemas.microsoft.com/office/powerpoint/2010/main" val="41071261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(a)</a:t>
            </a:r>
            <a:r>
              <a:rPr lang="en-US" altLang="zh-CN" baseline="0" dirty="0"/>
              <a:t> </a:t>
            </a:r>
            <a:r>
              <a:rPr lang="en-US" altLang="zh-CN" dirty="0"/>
              <a:t>Expert 1, the bad test samples overlap with the good test samples. In addition, missing and stand islands are mixed in the feature space</a:t>
            </a:r>
          </a:p>
          <a:p>
            <a:pPr algn="just"/>
            <a:r>
              <a:rPr lang="en-US" altLang="zh-CN" dirty="0"/>
              <a:t>In (b) Expert 2, missing and stand islands are not mixed in the feature space.</a:t>
            </a:r>
          </a:p>
          <a:p>
            <a:pPr algn="just"/>
            <a:endParaRPr lang="en-US" altLang="zh-CN" dirty="0"/>
          </a:p>
          <a:p>
            <a:pPr algn="just"/>
            <a:r>
              <a:rPr lang="en-US" altLang="zh-CN" dirty="0"/>
              <a:t>The missing and stand islands are separated in (c) Hybrid Expert. </a:t>
            </a:r>
          </a:p>
          <a:p>
            <a:pPr algn="just"/>
            <a:endParaRPr lang="en-US" altLang="zh-CN" dirty="0"/>
          </a:p>
          <a:p>
            <a:pPr algn="just"/>
            <a:r>
              <a:rPr lang="en-US" altLang="zh-CN" dirty="0"/>
              <a:t>Furthermore, the bad test samples are push away from the good test</a:t>
            </a:r>
            <a:r>
              <a:rPr lang="en-US" altLang="zh-CN" baseline="0" dirty="0"/>
              <a:t> samples as illustrated in (c) Hybrid Expert.</a:t>
            </a: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129</a:t>
            </a:fld>
            <a:endParaRPr lang="zh-CN" altLang="en-US"/>
          </a:p>
        </p:txBody>
      </p:sp>
    </p:spTree>
    <p:extLst>
      <p:ext uri="{BB962C8B-B14F-4D97-AF65-F5344CB8AC3E}">
        <p14:creationId xmlns:p14="http://schemas.microsoft.com/office/powerpoint/2010/main" val="26059959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130</a:t>
            </a:fld>
            <a:endParaRPr lang="zh-CN" altLang="en-US"/>
          </a:p>
        </p:txBody>
      </p:sp>
    </p:spTree>
    <p:extLst>
      <p:ext uri="{BB962C8B-B14F-4D97-AF65-F5344CB8AC3E}">
        <p14:creationId xmlns:p14="http://schemas.microsoft.com/office/powerpoint/2010/main" val="241565540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AE847B17-AD01-4D47-BDF4-A13317929404}" type="slidenum">
              <a:rPr lang="zh-CN" altLang="en-US" smtClean="0"/>
              <a:t>131</a:t>
            </a:fld>
            <a:endParaRPr lang="zh-CN" altLang="en-US"/>
          </a:p>
        </p:txBody>
      </p:sp>
    </p:spTree>
    <p:extLst>
      <p:ext uri="{BB962C8B-B14F-4D97-AF65-F5344CB8AC3E}">
        <p14:creationId xmlns:p14="http://schemas.microsoft.com/office/powerpoint/2010/main" val="4173132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zh-TW" dirty="0"/>
                  <a:t>我們通過確定性不確定性估計（DUE）方法實現了</a:t>
                </a:r>
                <a:r>
                  <a:rPr lang="en-US" altLang="zh-TW" dirty="0"/>
                  <a:t>component</a:t>
                </a:r>
                <a:r>
                  <a:rPr lang="zh-TW" altLang="zh-TW" dirty="0"/>
                  <a:t>分類器，該方法通過高斯過程分類器（GPC）方法增加了神經網絡的</a:t>
                </a:r>
                <a:r>
                  <a:rPr lang="zh-TW" altLang="en-US" dirty="0"/>
                  <a:t>能力</a:t>
                </a:r>
                <a:r>
                  <a:rPr lang="zh-TW" altLang="zh-TW" dirty="0"/>
                  <a:t>。</a:t>
                </a:r>
                <a:endParaRPr lang="en-US" altLang="zh-TW" dirty="0"/>
              </a:p>
              <a:p>
                <a:endParaRPr lang="en-US" altLang="zh-TW" dirty="0"/>
              </a:p>
              <a:p>
                <a:r>
                  <a:rPr lang="zh-TW" altLang="zh-TW" dirty="0"/>
                  <a:t>在這種情況下，</a:t>
                </a:r>
                <a:r>
                  <a:rPr lang="en-US" altLang="zh-TW" dirty="0"/>
                  <a:t>{</a:t>
                </a:r>
                <a14:m>
                  <m:oMath xmlns:m="http://schemas.openxmlformats.org/officeDocument/2006/math">
                    <m:sSub>
                      <m:sSubPr>
                        <m:ctrlPr>
                          <a:rPr lang="en-US" altLang="zh-TW" sz="1200" b="1" i="1" dirty="0" smtClean="0">
                            <a:latin typeface="Cambria Math" panose="02040503050406030204" pitchFamily="18" charset="0"/>
                          </a:rPr>
                        </m:ctrlPr>
                      </m:sSubPr>
                      <m:e>
                        <m:acc>
                          <m:accPr>
                            <m:chr m:val="̂"/>
                            <m:ctrlPr>
                              <a:rPr lang="zh-TW" altLang="en-US" sz="1200" b="1" i="1" dirty="0">
                                <a:latin typeface="Cambria Math" panose="02040503050406030204" pitchFamily="18" charset="0"/>
                              </a:rPr>
                            </m:ctrlPr>
                          </m:accPr>
                          <m:e>
                            <m:r>
                              <m:rPr>
                                <m:sty m:val="p"/>
                              </m:rPr>
                              <a:rPr lang="zh-TW" altLang="en-US" sz="1200" b="1" dirty="0">
                                <a:latin typeface="Cambria Math" panose="02040503050406030204" pitchFamily="18" charset="0"/>
                              </a:rPr>
                              <m:t>y</m:t>
                            </m:r>
                          </m:e>
                        </m:acc>
                      </m:e>
                      <m:sub>
                        <m:r>
                          <m:rPr>
                            <m:sty m:val="p"/>
                          </m:rPr>
                          <a:rPr lang="en-US" altLang="zh-TW" sz="1200" b="1" dirty="0">
                            <a:latin typeface="Cambria Math" panose="02040503050406030204" pitchFamily="18" charset="0"/>
                          </a:rPr>
                          <m:t>com</m:t>
                        </m:r>
                      </m:sub>
                    </m:sSub>
                    <m:r>
                      <a:rPr lang="en-US" altLang="zh-TW" sz="1200" b="1" i="1" dirty="0">
                        <a:latin typeface="Cambria Math" panose="02040503050406030204" pitchFamily="18" charset="0"/>
                      </a:rPr>
                      <m:t>}</m:t>
                    </m:r>
                  </m:oMath>
                </a14:m>
                <a:r>
                  <a:rPr lang="zh-TW" altLang="zh-TW" dirty="0"/>
                  <a:t>是通過將 softmax </a:t>
                </a:r>
                <a:r>
                  <a:rPr lang="zh-TW" altLang="en-US" sz="1200" b="1" dirty="0"/>
                  <a:t>likelihood </a:t>
                </a:r>
                <a:r>
                  <a:rPr lang="zh-TW" altLang="zh-TW" dirty="0"/>
                  <a:t>應用於多元正態分佈</a:t>
                </a:r>
                <a:r>
                  <a:rPr lang="en-US" altLang="zh-TW" dirty="0"/>
                  <a:t>(</a:t>
                </a:r>
                <a:r>
                  <a:rPr lang="zh-TW" altLang="en-US" sz="1200" b="1" dirty="0"/>
                  <a:t>Multivariate Normal Distribution</a:t>
                </a:r>
                <a:r>
                  <a:rPr lang="en-US" altLang="zh-TW" sz="1200" b="1" dirty="0"/>
                  <a:t>)</a:t>
                </a:r>
                <a:r>
                  <a:rPr lang="zh-TW" altLang="zh-TW" dirty="0"/>
                  <a:t>而得出的。</a:t>
                </a:r>
                <a:endParaRPr lang="en-US" altLang="zh-TW" dirty="0"/>
              </a:p>
              <a:p>
                <a:endParaRPr lang="en-US" altLang="zh-TW" dirty="0"/>
              </a:p>
              <a:p>
                <a:r>
                  <a:rPr lang="zh-TW" altLang="zh-TW" dirty="0"/>
                  <a:t>在高斯過程分類器的第一階段，我們使用與類</a:t>
                </a:r>
                <a:r>
                  <a:rPr lang="zh-TW" altLang="en-US" dirty="0"/>
                  <a:t>別數量</a:t>
                </a:r>
                <a:r>
                  <a:rPr lang="zh-TW" altLang="zh-TW" dirty="0"/>
                  <a:t> (K) 相同數量的</a:t>
                </a:r>
                <a:r>
                  <a:rPr lang="en-US" altLang="zh-TW" sz="1200" b="1" dirty="0"/>
                  <a:t> inducing points </a:t>
                </a:r>
                <a:r>
                  <a:rPr lang="zh-TW" altLang="zh-TW" dirty="0"/>
                  <a:t>。 在第二階段，我們凍結特徵提取並將</a:t>
                </a:r>
                <a:r>
                  <a:rPr lang="en-US" altLang="zh-TW" sz="1200" b="1" dirty="0"/>
                  <a:t>inducing points</a:t>
                </a:r>
                <a:r>
                  <a:rPr lang="zh-TW" altLang="zh-TW" dirty="0"/>
                  <a:t>數量增加到K*50。</a:t>
                </a:r>
                <a:endParaRPr lang="zh-TW" altLang="en-US" dirty="0"/>
              </a:p>
            </p:txBody>
          </p:sp>
        </mc:Choice>
        <mc:Fallback xmlns="">
          <p:sp>
            <p:nvSpPr>
              <p:cNvPr id="3" name="備忘稿版面配置區 2"/>
              <p:cNvSpPr>
                <a:spLocks noGrp="1"/>
              </p:cNvSpPr>
              <p:nvPr>
                <p:ph type="body" idx="1"/>
              </p:nvPr>
            </p:nvSpPr>
            <p:spPr/>
            <p:txBody>
              <a:bodyPr/>
              <a:lstStyle/>
              <a:p>
                <a:r>
                  <a:rPr lang="zh-TW" altLang="zh-TW" dirty="0"/>
                  <a:t>我們通過確定性不確定性估計（DUE）方法實現了</a:t>
                </a:r>
                <a:r>
                  <a:rPr lang="en-US" altLang="zh-TW" dirty="0"/>
                  <a:t>component</a:t>
                </a:r>
                <a:r>
                  <a:rPr lang="zh-TW" altLang="zh-TW" dirty="0"/>
                  <a:t>分類器，該方法通過高斯過程分類器（GPC）方法增加了神經網絡的</a:t>
                </a:r>
                <a:r>
                  <a:rPr lang="zh-TW" altLang="en-US" dirty="0"/>
                  <a:t>能力</a:t>
                </a:r>
                <a:r>
                  <a:rPr lang="zh-TW" altLang="zh-TW" dirty="0"/>
                  <a:t>。</a:t>
                </a:r>
                <a:endParaRPr lang="en-US" altLang="zh-TW" dirty="0"/>
              </a:p>
              <a:p>
                <a:endParaRPr lang="en-US" altLang="zh-TW" dirty="0"/>
              </a:p>
              <a:p>
                <a:r>
                  <a:rPr lang="zh-TW" altLang="zh-TW" dirty="0"/>
                  <a:t>在這種情況下，</a:t>
                </a:r>
                <a:r>
                  <a:rPr lang="en-US" altLang="zh-TW" dirty="0"/>
                  <a:t>{</a:t>
                </a:r>
                <a:r>
                  <a:rPr lang="zh-TW" altLang="en-US" sz="1200" b="1" i="0" dirty="0">
                    <a:latin typeface="Cambria Math" panose="02040503050406030204" pitchFamily="18" charset="0"/>
                  </a:rPr>
                  <a:t>y ̂</a:t>
                </a:r>
                <a:r>
                  <a:rPr lang="en-US" altLang="zh-TW" sz="1200" b="1" i="0" dirty="0">
                    <a:latin typeface="Cambria Math" panose="02040503050406030204" pitchFamily="18" charset="0"/>
                  </a:rPr>
                  <a:t>_com}</a:t>
                </a:r>
                <a:r>
                  <a:rPr lang="zh-TW" altLang="zh-TW" dirty="0"/>
                  <a:t>是通過將 softmax </a:t>
                </a:r>
                <a:r>
                  <a:rPr lang="zh-TW" altLang="en-US" sz="1200" b="1" dirty="0"/>
                  <a:t>likelihood </a:t>
                </a:r>
                <a:r>
                  <a:rPr lang="zh-TW" altLang="zh-TW" dirty="0"/>
                  <a:t>應用於多元正態分佈</a:t>
                </a:r>
                <a:r>
                  <a:rPr lang="en-US" altLang="zh-TW" dirty="0"/>
                  <a:t>(</a:t>
                </a:r>
                <a:r>
                  <a:rPr lang="zh-TW" altLang="en-US" sz="1200" b="1" dirty="0"/>
                  <a:t>Multivariate Normal Distribution</a:t>
                </a:r>
                <a:r>
                  <a:rPr lang="en-US" altLang="zh-TW" sz="1200" b="1" dirty="0"/>
                  <a:t>)</a:t>
                </a:r>
                <a:r>
                  <a:rPr lang="zh-TW" altLang="zh-TW" dirty="0"/>
                  <a:t>而得出的。</a:t>
                </a:r>
                <a:endParaRPr lang="en-US" altLang="zh-TW" dirty="0"/>
              </a:p>
              <a:p>
                <a:endParaRPr lang="en-US" altLang="zh-TW" dirty="0"/>
              </a:p>
              <a:p>
                <a:r>
                  <a:rPr lang="zh-TW" altLang="zh-TW" dirty="0"/>
                  <a:t>在高斯過程分類器的第一階段，我們使用與類</a:t>
                </a:r>
                <a:r>
                  <a:rPr lang="zh-TW" altLang="en-US" dirty="0"/>
                  <a:t>別數量</a:t>
                </a:r>
                <a:r>
                  <a:rPr lang="zh-TW" altLang="zh-TW" dirty="0"/>
                  <a:t> (K) 相同數量的</a:t>
                </a:r>
                <a:r>
                  <a:rPr lang="en-US" altLang="zh-TW" sz="1200" b="1" dirty="0"/>
                  <a:t> inducing points </a:t>
                </a:r>
                <a:r>
                  <a:rPr lang="zh-TW" altLang="zh-TW" dirty="0"/>
                  <a:t>。 在第二階段，我們凍結特徵提取並將</a:t>
                </a:r>
                <a:r>
                  <a:rPr lang="en-US" altLang="zh-TW" sz="1200" b="1" dirty="0"/>
                  <a:t>inducing points</a:t>
                </a:r>
                <a:r>
                  <a:rPr lang="zh-TW" altLang="zh-TW" dirty="0"/>
                  <a:t>數量增加到K*50。</a:t>
                </a:r>
                <a:endParaRPr lang="zh-TW" altLang="en-US" dirty="0"/>
              </a:p>
            </p:txBody>
          </p:sp>
        </mc:Fallback>
      </mc:AlternateContent>
      <p:sp>
        <p:nvSpPr>
          <p:cNvPr id="4" name="投影片編號版面配置區 3"/>
          <p:cNvSpPr>
            <a:spLocks noGrp="1"/>
          </p:cNvSpPr>
          <p:nvPr>
            <p:ph type="sldNum" sz="quarter" idx="5"/>
          </p:nvPr>
        </p:nvSpPr>
        <p:spPr/>
        <p:txBody>
          <a:bodyPr/>
          <a:lstStyle/>
          <a:p>
            <a:fld id="{AE847B17-AD01-4D47-BDF4-A13317929404}" type="slidenum">
              <a:rPr lang="zh-CN" altLang="en-US" smtClean="0"/>
              <a:t>11</a:t>
            </a:fld>
            <a:endParaRPr lang="zh-CN" altLang="en-US"/>
          </a:p>
        </p:txBody>
      </p:sp>
    </p:spTree>
    <p:extLst>
      <p:ext uri="{BB962C8B-B14F-4D97-AF65-F5344CB8AC3E}">
        <p14:creationId xmlns:p14="http://schemas.microsoft.com/office/powerpoint/2010/main" val="26884175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E847B17-AD01-4D47-BDF4-A13317929404}" type="slidenum">
              <a:rPr lang="zh-CN" altLang="en-US" smtClean="0"/>
              <a:t>15</a:t>
            </a:fld>
            <a:endParaRPr lang="zh-CN" altLang="en-US"/>
          </a:p>
        </p:txBody>
      </p:sp>
    </p:spTree>
    <p:extLst>
      <p:ext uri="{BB962C8B-B14F-4D97-AF65-F5344CB8AC3E}">
        <p14:creationId xmlns:p14="http://schemas.microsoft.com/office/powerpoint/2010/main" val="15407265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accent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1143" y="0"/>
            <a:ext cx="9141713" cy="5143500"/>
          </a:xfrm>
          <a:prstGeom prst="rect">
            <a:avLst/>
          </a:prstGeom>
        </p:spPr>
      </p:pic>
      <p:sp>
        <p:nvSpPr>
          <p:cNvPr id="4" name="矩形 3"/>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52" name="矩形 51"/>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userDrawn="1"/>
        </p:nvGrpSpPr>
        <p:grpSpPr>
          <a:xfrm>
            <a:off x="247135" y="747537"/>
            <a:ext cx="7745928" cy="45719"/>
            <a:chOff x="247135" y="747537"/>
            <a:chExt cx="7745928" cy="45719"/>
          </a:xfrm>
          <a:solidFill>
            <a:schemeClr val="tx2">
              <a:lumMod val="50000"/>
            </a:schemeClr>
          </a:solidFill>
        </p:grpSpPr>
        <p:cxnSp>
          <p:nvCxnSpPr>
            <p:cNvPr id="54" name="直接连接符 53"/>
            <p:cNvCxnSpPr/>
            <p:nvPr/>
          </p:nvCxnSpPr>
          <p:spPr>
            <a:xfrm flipH="1">
              <a:off x="247135" y="770396"/>
              <a:ext cx="7745928" cy="0"/>
            </a:xfrm>
            <a:prstGeom prst="line">
              <a:avLst/>
            </a:prstGeom>
            <a:grpFill/>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7135" y="747537"/>
              <a:ext cx="3123921" cy="45719"/>
            </a:xfrm>
            <a:prstGeom prst="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Slide Number Placeholder 5">
            <a:extLst>
              <a:ext uri="{FF2B5EF4-FFF2-40B4-BE49-F238E27FC236}">
                <a16:creationId xmlns:a16="http://schemas.microsoft.com/office/drawing/2014/main" id="{389BF601-40D2-2723-B241-48D2C0DCFBFD}"/>
              </a:ext>
            </a:extLst>
          </p:cNvPr>
          <p:cNvSpPr>
            <a:spLocks noGrp="1"/>
          </p:cNvSpPr>
          <p:nvPr>
            <p:ph type="sldNum" sz="quarter" idx="12"/>
          </p:nvPr>
        </p:nvSpPr>
        <p:spPr>
          <a:xfrm>
            <a:off x="7086600" y="0"/>
            <a:ext cx="1841500" cy="287296"/>
          </a:xfrm>
        </p:spPr>
        <p:txBody>
          <a:bodyPr/>
          <a:lstStyle>
            <a:lvl1pPr>
              <a:defRPr sz="1200" b="1">
                <a:solidFill>
                  <a:schemeClr val="tx1"/>
                </a:solidFill>
              </a:defRPr>
            </a:lvl1pPr>
          </a:lstStyle>
          <a:p>
            <a:fld id="{EE3F9CDB-1F21-4789-A81E-8FEA25CE194B}" type="slidenum">
              <a:rPr lang="zh-CN" altLang="en-US" smtClean="0"/>
              <a:pPr/>
              <a:t>‹#›</a:t>
            </a:fld>
            <a:endParaRPr lang="zh-CN" altLang="en-US" dirty="0"/>
          </a:p>
        </p:txBody>
      </p:sp>
      <p:sp>
        <p:nvSpPr>
          <p:cNvPr id="9" name="Footer Placeholder 5">
            <a:extLst>
              <a:ext uri="{FF2B5EF4-FFF2-40B4-BE49-F238E27FC236}">
                <a16:creationId xmlns:a16="http://schemas.microsoft.com/office/drawing/2014/main" id="{9A2B4BBE-EB28-64A4-F963-8CC673BFF1C0}"/>
              </a:ext>
            </a:extLst>
          </p:cNvPr>
          <p:cNvSpPr>
            <a:spLocks noGrp="1"/>
          </p:cNvSpPr>
          <p:nvPr>
            <p:ph type="ftr" sz="quarter" idx="11"/>
          </p:nvPr>
        </p:nvSpPr>
        <p:spPr>
          <a:xfrm>
            <a:off x="8724900" y="8053"/>
            <a:ext cx="419100" cy="273844"/>
          </a:xfrm>
        </p:spPr>
        <p:txBody>
          <a:bodyPr/>
          <a:lstStyle>
            <a:lvl1pPr marL="0" algn="r" defTabSz="685800" rtl="0" eaLnBrk="1" latinLnBrk="0" hangingPunct="1">
              <a:defRPr lang="en-US" altLang="zh-CN" sz="1200" b="1" kern="1200" smtClean="0">
                <a:solidFill>
                  <a:schemeClr val="tx1"/>
                </a:solidFill>
                <a:latin typeface="+mn-lt"/>
                <a:ea typeface="+mn-ea"/>
                <a:cs typeface="+mn-cs"/>
              </a:defRPr>
            </a:lvl1pPr>
          </a:lstStyle>
          <a:p>
            <a:r>
              <a:rPr lang="en-US" altLang="zh-TW"/>
              <a:t>/78</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2" name="矩形 51"/>
          <p:cNvSpPr/>
          <p:nvPr userDrawn="1"/>
        </p:nvSpPr>
        <p:spPr>
          <a:xfrm>
            <a:off x="0" y="4856205"/>
            <a:ext cx="9144001" cy="28729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userDrawn="1"/>
        </p:nvGrpSpPr>
        <p:grpSpPr>
          <a:xfrm>
            <a:off x="247135" y="747537"/>
            <a:ext cx="7745928" cy="45719"/>
            <a:chOff x="247135" y="747537"/>
            <a:chExt cx="7745928" cy="45719"/>
          </a:xfrm>
          <a:solidFill>
            <a:schemeClr val="tx2">
              <a:lumMod val="50000"/>
            </a:schemeClr>
          </a:solidFill>
        </p:grpSpPr>
        <p:cxnSp>
          <p:nvCxnSpPr>
            <p:cNvPr id="54" name="直接连接符 53"/>
            <p:cNvCxnSpPr/>
            <p:nvPr/>
          </p:nvCxnSpPr>
          <p:spPr>
            <a:xfrm flipH="1">
              <a:off x="247135" y="770396"/>
              <a:ext cx="7745928" cy="0"/>
            </a:xfrm>
            <a:prstGeom prst="line">
              <a:avLst/>
            </a:prstGeom>
            <a:grpFill/>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7135" y="747537"/>
              <a:ext cx="3123921" cy="45719"/>
            </a:xfrm>
            <a:prstGeom prst="rect">
              <a:avLst/>
            </a:prstGeom>
            <a:grp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Picture Placeholder 7"/>
          <p:cNvSpPr>
            <a:spLocks noGrp="1"/>
          </p:cNvSpPr>
          <p:nvPr>
            <p:ph type="pic" sz="quarter" idx="14"/>
          </p:nvPr>
        </p:nvSpPr>
        <p:spPr>
          <a:xfrm>
            <a:off x="247135" y="131798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7" name="Picture Placeholder 7"/>
          <p:cNvSpPr>
            <a:spLocks noGrp="1"/>
          </p:cNvSpPr>
          <p:nvPr>
            <p:ph type="pic" sz="quarter" idx="15"/>
          </p:nvPr>
        </p:nvSpPr>
        <p:spPr>
          <a:xfrm>
            <a:off x="3237386" y="1309339"/>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58" name="Picture Placeholder 7"/>
          <p:cNvSpPr>
            <a:spLocks noGrp="1"/>
          </p:cNvSpPr>
          <p:nvPr>
            <p:ph type="pic" sz="quarter" idx="16"/>
          </p:nvPr>
        </p:nvSpPr>
        <p:spPr>
          <a:xfrm>
            <a:off x="6227637" y="1323204"/>
            <a:ext cx="2676065" cy="1515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050">
                <a:solidFill>
                  <a:schemeClr val="tx1">
                    <a:lumMod val="85000"/>
                    <a:lumOff val="15000"/>
                  </a:schemeClr>
                </a:solidFill>
              </a:defRPr>
            </a:lvl1pPr>
          </a:lstStyle>
          <a:p>
            <a:pPr marL="0" lvl="0" algn="ctr"/>
            <a:endParaRPr lang="en-US" dirty="0"/>
          </a:p>
        </p:txBody>
      </p:sp>
      <p:sp>
        <p:nvSpPr>
          <p:cNvPr id="2" name="Slide Number Placeholder 5">
            <a:extLst>
              <a:ext uri="{FF2B5EF4-FFF2-40B4-BE49-F238E27FC236}">
                <a16:creationId xmlns:a16="http://schemas.microsoft.com/office/drawing/2014/main" id="{1DFFDD04-9641-DFC7-3901-BEA008EEAC12}"/>
              </a:ext>
            </a:extLst>
          </p:cNvPr>
          <p:cNvSpPr>
            <a:spLocks noGrp="1"/>
          </p:cNvSpPr>
          <p:nvPr>
            <p:ph type="sldNum" sz="quarter" idx="12"/>
          </p:nvPr>
        </p:nvSpPr>
        <p:spPr>
          <a:xfrm>
            <a:off x="6878052" y="27103"/>
            <a:ext cx="2057400" cy="287296"/>
          </a:xfrm>
        </p:spPr>
        <p:txBody>
          <a:bodyPr/>
          <a:lstStyle>
            <a:lvl1pPr>
              <a:defRPr sz="1200" b="1">
                <a:solidFill>
                  <a:schemeClr val="tx1"/>
                </a:solidFill>
              </a:defRPr>
            </a:lvl1pPr>
          </a:lstStyle>
          <a:p>
            <a:fld id="{EE3F9CDB-1F21-4789-A81E-8FEA25CE194B}" type="slidenum">
              <a:rPr lang="zh-CN" altLang="en-US" smtClean="0"/>
              <a:pPr/>
              <a:t>‹#›</a:t>
            </a:fld>
            <a:endParaRPr lang="zh-CN" altLang="en-US" dirty="0"/>
          </a:p>
        </p:txBody>
      </p:sp>
      <p:sp>
        <p:nvSpPr>
          <p:cNvPr id="3" name="Footer Placeholder 5">
            <a:extLst>
              <a:ext uri="{FF2B5EF4-FFF2-40B4-BE49-F238E27FC236}">
                <a16:creationId xmlns:a16="http://schemas.microsoft.com/office/drawing/2014/main" id="{A4CE9038-BDC6-E79F-390E-AE2A4FB35782}"/>
              </a:ext>
            </a:extLst>
          </p:cNvPr>
          <p:cNvSpPr>
            <a:spLocks noGrp="1"/>
          </p:cNvSpPr>
          <p:nvPr>
            <p:ph type="ftr" sz="quarter" idx="11"/>
          </p:nvPr>
        </p:nvSpPr>
        <p:spPr>
          <a:xfrm>
            <a:off x="8724900" y="33453"/>
            <a:ext cx="419100" cy="273844"/>
          </a:xfrm>
        </p:spPr>
        <p:txBody>
          <a:bodyPr/>
          <a:lstStyle>
            <a:lvl1pPr marL="0" algn="r" defTabSz="685800" rtl="0" eaLnBrk="1" latinLnBrk="0" hangingPunct="1">
              <a:defRPr lang="en-US" altLang="zh-CN" sz="1200" b="1" kern="1200" smtClean="0">
                <a:solidFill>
                  <a:schemeClr val="tx1"/>
                </a:solidFill>
                <a:latin typeface="+mn-lt"/>
                <a:ea typeface="+mn-ea"/>
                <a:cs typeface="+mn-cs"/>
              </a:defRPr>
            </a:lvl1pPr>
          </a:lstStyle>
          <a:p>
            <a:r>
              <a:rPr lang="en-US" altLang="zh-TW"/>
              <a:t>/78</a:t>
            </a:r>
            <a:endParaRPr lang="zh-TW"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r>
              <a:rPr lang="en-US" altLang="zh-CN"/>
              <a:t>/78</a:t>
            </a:r>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
        <p:nvSpPr>
          <p:cNvPr id="9" name="矩形 8"/>
          <p:cNvSpPr/>
          <p:nvPr userDrawn="1"/>
        </p:nvSpPr>
        <p:spPr>
          <a:xfrm>
            <a:off x="7154796" y="4777585"/>
            <a:ext cx="775136" cy="246221"/>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p>
          <a:p>
            <a:pPr defTabSz="914400"/>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p>
          <a:p>
            <a:pPr defTabSz="914400"/>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p>
          <a:p>
            <a:pPr defTabSz="914400"/>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p>
          <a:p>
            <a:pPr defTabSz="914400"/>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p>
          <a:p>
            <a:pPr defTabSz="914400"/>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p>
          <a:p>
            <a:pPr defTabSz="914400"/>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p>
          <a:p>
            <a:pPr defTabSz="914400"/>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endParaRPr lang="zh-CN" altLang="en-US"/>
          </a:p>
        </p:txBody>
      </p:sp>
      <p:sp>
        <p:nvSpPr>
          <p:cNvPr id="6" name="Footer Placeholder 5"/>
          <p:cNvSpPr>
            <a:spLocks noGrp="1"/>
          </p:cNvSpPr>
          <p:nvPr>
            <p:ph type="ftr" sz="quarter" idx="11"/>
          </p:nvPr>
        </p:nvSpPr>
        <p:spPr/>
        <p:txBody>
          <a:bodyPr/>
          <a:lstStyle/>
          <a:p>
            <a:r>
              <a:rPr lang="en-US" altLang="zh-CN"/>
              <a:t>/78</a:t>
            </a:r>
            <a:endParaRPr lang="zh-CN" altLang="en-US"/>
          </a:p>
        </p:txBody>
      </p:sp>
      <p:sp>
        <p:nvSpPr>
          <p:cNvPr id="7" name="Slide Number Placeholder 6"/>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r>
              <a:rPr lang="en-US" altLang="zh-CN"/>
              <a:t>/78</a:t>
            </a:r>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endParaRPr lang="zh-CN" altLang="en-US"/>
          </a:p>
        </p:txBody>
      </p:sp>
      <p:sp>
        <p:nvSpPr>
          <p:cNvPr id="5" name="Footer Placeholder 4"/>
          <p:cNvSpPr>
            <a:spLocks noGrp="1"/>
          </p:cNvSpPr>
          <p:nvPr>
            <p:ph type="ftr" sz="quarter" idx="11"/>
          </p:nvPr>
        </p:nvSpPr>
        <p:spPr/>
        <p:txBody>
          <a:bodyPr/>
          <a:lstStyle/>
          <a:p>
            <a:r>
              <a:rPr lang="en-US" altLang="zh-CN"/>
              <a:t>/78</a:t>
            </a:r>
            <a:endParaRPr lang="zh-CN" altLang="en-US"/>
          </a:p>
        </p:txBody>
      </p:sp>
      <p:sp>
        <p:nvSpPr>
          <p:cNvPr id="6" name="Slide Number Placeholder 5"/>
          <p:cNvSpPr>
            <a:spLocks noGrp="1"/>
          </p:cNvSpPr>
          <p:nvPr>
            <p:ph type="sldNum" sz="quarter" idx="12"/>
          </p:nvPr>
        </p:nvSpPr>
        <p:spPr/>
        <p:txBody>
          <a:bodyPr/>
          <a:lstStyle/>
          <a:p>
            <a:fld id="{EE3F9CDB-1F21-4789-A81E-8FEA25CE194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CN"/>
              <a:t>/78</a:t>
            </a:r>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E3F9CDB-1F21-4789-A81E-8FEA25CE194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90.png"/><Relationship Id="rId13" Type="http://schemas.openxmlformats.org/officeDocument/2006/relationships/image" Target="../media/image700.png"/><Relationship Id="rId18" Type="http://schemas.openxmlformats.org/officeDocument/2006/relationships/image" Target="../media/image331.png"/><Relationship Id="rId3" Type="http://schemas.openxmlformats.org/officeDocument/2006/relationships/image" Target="../media/image312.png"/><Relationship Id="rId7" Type="http://schemas.openxmlformats.org/officeDocument/2006/relationships/image" Target="../media/image680.png"/><Relationship Id="rId12" Type="http://schemas.openxmlformats.org/officeDocument/2006/relationships/image" Target="../media/image330.png"/><Relationship Id="rId17" Type="http://schemas.openxmlformats.org/officeDocument/2006/relationships/image" Target="../media/image721.png"/><Relationship Id="rId2" Type="http://schemas.openxmlformats.org/officeDocument/2006/relationships/notesSlide" Target="../notesSlides/notesSlide7.xml"/><Relationship Id="rId16"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311.png"/><Relationship Id="rId11" Type="http://schemas.openxmlformats.org/officeDocument/2006/relationships/image" Target="../media/image671.png"/><Relationship Id="rId5" Type="http://schemas.openxmlformats.org/officeDocument/2006/relationships/image" Target="../media/image670.png"/><Relationship Id="rId15" Type="http://schemas.openxmlformats.org/officeDocument/2006/relationships/image" Target="../media/image71.png"/><Relationship Id="rId10" Type="http://schemas.openxmlformats.org/officeDocument/2006/relationships/image" Target="../media/image70.png"/><Relationship Id="rId4" Type="http://schemas.openxmlformats.org/officeDocument/2006/relationships/image" Target="../media/image1110.png"/><Relationship Id="rId9" Type="http://schemas.openxmlformats.org/officeDocument/2006/relationships/image" Target="../media/image300.png"/><Relationship Id="rId14" Type="http://schemas.openxmlformats.org/officeDocument/2006/relationships/image" Target="../media/image350.png"/></Relationships>
</file>

<file path=ppt/slides/_rels/slide10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65.png"/><Relationship Id="rId5" Type="http://schemas.openxmlformats.org/officeDocument/2006/relationships/image" Target="../media/image163.png"/><Relationship Id="rId4" Type="http://schemas.openxmlformats.org/officeDocument/2006/relationships/image" Target="../media/image162.png"/></Relationships>
</file>

<file path=ppt/slides/_rels/slide102.xml.rels><?xml version="1.0" encoding="UTF-8" standalone="yes"?>
<Relationships xmlns="http://schemas.openxmlformats.org/package/2006/relationships"><Relationship Id="rId8" Type="http://schemas.openxmlformats.org/officeDocument/2006/relationships/image" Target="../media/image172.jpg"/><Relationship Id="rId13" Type="http://schemas.openxmlformats.org/officeDocument/2006/relationships/image" Target="../media/image177.jpg"/><Relationship Id="rId3" Type="http://schemas.openxmlformats.org/officeDocument/2006/relationships/image" Target="../media/image167.jpg"/><Relationship Id="rId7" Type="http://schemas.openxmlformats.org/officeDocument/2006/relationships/image" Target="../media/image171.jpg"/><Relationship Id="rId12" Type="http://schemas.openxmlformats.org/officeDocument/2006/relationships/image" Target="../media/image176.jpg"/><Relationship Id="rId17" Type="http://schemas.openxmlformats.org/officeDocument/2006/relationships/image" Target="../media/image181.jpg"/><Relationship Id="rId2" Type="http://schemas.openxmlformats.org/officeDocument/2006/relationships/image" Target="../media/image166.jpg"/><Relationship Id="rId16" Type="http://schemas.openxmlformats.org/officeDocument/2006/relationships/image" Target="../media/image180.jpg"/><Relationship Id="rId1" Type="http://schemas.openxmlformats.org/officeDocument/2006/relationships/slideLayout" Target="../slideLayouts/slideLayout2.xml"/><Relationship Id="rId6" Type="http://schemas.openxmlformats.org/officeDocument/2006/relationships/image" Target="../media/image170.jpg"/><Relationship Id="rId11" Type="http://schemas.openxmlformats.org/officeDocument/2006/relationships/image" Target="../media/image175.jpg"/><Relationship Id="rId5" Type="http://schemas.openxmlformats.org/officeDocument/2006/relationships/image" Target="../media/image169.jpg"/><Relationship Id="rId15" Type="http://schemas.openxmlformats.org/officeDocument/2006/relationships/image" Target="../media/image179.jpg"/><Relationship Id="rId10" Type="http://schemas.openxmlformats.org/officeDocument/2006/relationships/image" Target="../media/image174.jpg"/><Relationship Id="rId4" Type="http://schemas.openxmlformats.org/officeDocument/2006/relationships/image" Target="../media/image168.jpg"/><Relationship Id="rId9" Type="http://schemas.openxmlformats.org/officeDocument/2006/relationships/image" Target="../media/image173.jpg"/><Relationship Id="rId14" Type="http://schemas.openxmlformats.org/officeDocument/2006/relationships/image" Target="../media/image178.jpg"/></Relationships>
</file>

<file path=ppt/slides/_rels/slide10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83.png"/></Relationships>
</file>

<file path=ppt/slides/_rels/slide10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NULL"/></Relationships>
</file>

<file path=ppt/slides/_rels/slide10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6" Type="http://schemas.openxmlformats.org/officeDocument/2006/relationships/image" Target="../media/image280.png"/><Relationship Id="rId7" Type="http://schemas.openxmlformats.org/officeDocument/2006/relationships/image" Target="../media/image1610.png"/><Relationship Id="rId25" Type="http://schemas.openxmlformats.org/officeDocument/2006/relationships/image" Target="../media/image190.png"/><Relationship Id="rId33" Type="http://schemas.openxmlformats.org/officeDocument/2006/relationships/image" Target="../media/image510.png"/><Relationship Id="rId2" Type="http://schemas.openxmlformats.org/officeDocument/2006/relationships/notesSlide" Target="../notesSlides/notesSlide8.xml"/><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32" Type="http://schemas.openxmlformats.org/officeDocument/2006/relationships/image" Target="../media/image342.png"/><Relationship Id="rId5" Type="http://schemas.openxmlformats.org/officeDocument/2006/relationships/image" Target="../media/image122.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130.png"/><Relationship Id="rId4" Type="http://schemas.openxmlformats.org/officeDocument/2006/relationships/image" Target="../media/image155.png"/><Relationship Id="rId22" Type="http://schemas.openxmlformats.org/officeDocument/2006/relationships/image" Target="../media/image1020.png"/><Relationship Id="rId27" Type="http://schemas.openxmlformats.org/officeDocument/2006/relationships/image" Target="../media/image2110.png"/></Relationships>
</file>

<file path=ppt/slides/_rels/slide110.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91.png"/><Relationship Id="rId7" Type="http://schemas.openxmlformats.org/officeDocument/2006/relationships/image" Target="../media/image195.png"/><Relationship Id="rId2" Type="http://schemas.openxmlformats.org/officeDocument/2006/relationships/image" Target="../media/image189.png"/><Relationship Id="rId1" Type="http://schemas.openxmlformats.org/officeDocument/2006/relationships/slideLayout" Target="../slideLayouts/slideLayout2.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112.xml.rels><?xml version="1.0" encoding="UTF-8" standalone="yes"?>
<Relationships xmlns="http://schemas.openxmlformats.org/package/2006/relationships"><Relationship Id="rId8" Type="http://schemas.openxmlformats.org/officeDocument/2006/relationships/image" Target="../media/image1321.png"/><Relationship Id="rId13" Type="http://schemas.openxmlformats.org/officeDocument/2006/relationships/image" Target="../media/image1371.png"/><Relationship Id="rId3" Type="http://schemas.openxmlformats.org/officeDocument/2006/relationships/image" Target="../media/image196.png"/><Relationship Id="rId7" Type="http://schemas.openxmlformats.org/officeDocument/2006/relationships/image" Target="../media/image1312.png"/><Relationship Id="rId12" Type="http://schemas.openxmlformats.org/officeDocument/2006/relationships/image" Target="../media/image1363.png"/><Relationship Id="rId17" Type="http://schemas.openxmlformats.org/officeDocument/2006/relationships/image" Target="../media/image1411.png"/><Relationship Id="rId2" Type="http://schemas.openxmlformats.org/officeDocument/2006/relationships/notesSlide" Target="../notesSlides/notesSlide68.xml"/><Relationship Id="rId16" Type="http://schemas.openxmlformats.org/officeDocument/2006/relationships/image" Target="../media/image1401.png"/><Relationship Id="rId1" Type="http://schemas.openxmlformats.org/officeDocument/2006/relationships/slideLayout" Target="../slideLayouts/slideLayout2.xml"/><Relationship Id="rId6" Type="http://schemas.openxmlformats.org/officeDocument/2006/relationships/image" Target="../media/image1301.png"/><Relationship Id="rId11" Type="http://schemas.openxmlformats.org/officeDocument/2006/relationships/image" Target="../media/image1351.png"/><Relationship Id="rId5" Type="http://schemas.openxmlformats.org/officeDocument/2006/relationships/image" Target="../media/image1292.png"/><Relationship Id="rId15" Type="http://schemas.openxmlformats.org/officeDocument/2006/relationships/image" Target="../media/image1390.png"/><Relationship Id="rId10" Type="http://schemas.openxmlformats.org/officeDocument/2006/relationships/image" Target="../media/image1341.png"/><Relationship Id="rId4" Type="http://schemas.openxmlformats.org/officeDocument/2006/relationships/image" Target="../media/image1282.png"/><Relationship Id="rId9" Type="http://schemas.openxmlformats.org/officeDocument/2006/relationships/image" Target="../media/image1330.png"/><Relationship Id="rId14" Type="http://schemas.openxmlformats.org/officeDocument/2006/relationships/image" Target="../media/image1381.png"/></Relationships>
</file>

<file path=ppt/slides/_rels/slide113.xml.rels><?xml version="1.0" encoding="UTF-8" standalone="yes"?>
<Relationships xmlns="http://schemas.openxmlformats.org/package/2006/relationships"><Relationship Id="rId8" Type="http://schemas.openxmlformats.org/officeDocument/2006/relationships/image" Target="../media/image1451.png"/><Relationship Id="rId13" Type="http://schemas.openxmlformats.org/officeDocument/2006/relationships/image" Target="../media/image1481.png"/><Relationship Id="rId3" Type="http://schemas.openxmlformats.org/officeDocument/2006/relationships/image" Target="../media/image198.png"/><Relationship Id="rId7" Type="http://schemas.openxmlformats.org/officeDocument/2006/relationships/image" Target="../media/image1441.png"/><Relationship Id="rId12" Type="http://schemas.openxmlformats.org/officeDocument/2006/relationships/image" Target="../media/image90.png"/><Relationship Id="rId17" Type="http://schemas.openxmlformats.org/officeDocument/2006/relationships/image" Target="../media/image1050.png"/><Relationship Id="rId2" Type="http://schemas.openxmlformats.org/officeDocument/2006/relationships/notesSlide" Target="../notesSlides/notesSlide69.xml"/><Relationship Id="rId16" Type="http://schemas.openxmlformats.org/officeDocument/2006/relationships/image" Target="../media/image1491.png"/><Relationship Id="rId1" Type="http://schemas.openxmlformats.org/officeDocument/2006/relationships/slideLayout" Target="../slideLayouts/slideLayout2.xml"/><Relationship Id="rId6" Type="http://schemas.openxmlformats.org/officeDocument/2006/relationships/image" Target="../media/image1431.png"/><Relationship Id="rId11" Type="http://schemas.openxmlformats.org/officeDocument/2006/relationships/image" Target="../media/image1471.png"/><Relationship Id="rId5" Type="http://schemas.openxmlformats.org/officeDocument/2006/relationships/image" Target="../media/image155.png"/><Relationship Id="rId15" Type="http://schemas.openxmlformats.org/officeDocument/2006/relationships/image" Target="../media/image103.png"/><Relationship Id="rId10" Type="http://schemas.openxmlformats.org/officeDocument/2006/relationships/image" Target="../media/image1461.png"/><Relationship Id="rId4" Type="http://schemas.openxmlformats.org/officeDocument/2006/relationships/image" Target="../media/image962.png"/><Relationship Id="rId9" Type="http://schemas.openxmlformats.org/officeDocument/2006/relationships/image" Target="../media/image87.png"/><Relationship Id="rId14" Type="http://schemas.openxmlformats.org/officeDocument/2006/relationships/image" Target="../media/image92.png"/></Relationships>
</file>

<file path=ppt/slides/_rels/slide114.xml.rels><?xml version="1.0" encoding="UTF-8" standalone="yes"?>
<Relationships xmlns="http://schemas.openxmlformats.org/package/2006/relationships"><Relationship Id="rId26" Type="http://schemas.openxmlformats.org/officeDocument/2006/relationships/image" Target="../media/image280.png"/><Relationship Id="rId3" Type="http://schemas.openxmlformats.org/officeDocument/2006/relationships/image" Target="../media/image240.png"/><Relationship Id="rId7" Type="http://schemas.openxmlformats.org/officeDocument/2006/relationships/image" Target="../media/image1610.png"/><Relationship Id="rId25" Type="http://schemas.openxmlformats.org/officeDocument/2006/relationships/image" Target="../media/image190.png"/><Relationship Id="rId2" Type="http://schemas.openxmlformats.org/officeDocument/2006/relationships/notesSlide" Target="../notesSlides/notesSlide70.xml"/><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5" Type="http://schemas.openxmlformats.org/officeDocument/2006/relationships/image" Target="../media/image260.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199.png"/><Relationship Id="rId4" Type="http://schemas.openxmlformats.org/officeDocument/2006/relationships/image" Target="../media/image155.png"/><Relationship Id="rId22" Type="http://schemas.openxmlformats.org/officeDocument/2006/relationships/image" Target="../media/image1020.png"/><Relationship Id="rId27" Type="http://schemas.openxmlformats.org/officeDocument/2006/relationships/image" Target="../media/image2110.png"/><Relationship Id="rId30" Type="http://schemas.openxmlformats.org/officeDocument/2006/relationships/image" Target="../media/image1720.png"/></Relationships>
</file>

<file path=ppt/slides/_rels/slide11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11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NULL"/></Relationships>
</file>

<file path=ppt/slides/_rels/slide11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73.xml"/><Relationship Id="rId1" Type="http://schemas.openxmlformats.org/officeDocument/2006/relationships/slideLayout" Target="../slideLayouts/slideLayout2.xml"/><Relationship Id="rId5" Type="http://schemas.openxmlformats.org/officeDocument/2006/relationships/image" Target="../media/image207.png"/><Relationship Id="rId4" Type="http://schemas.openxmlformats.org/officeDocument/2006/relationships/image" Target="../media/image20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openxmlformats.org/officeDocument/2006/relationships/image" Target="../media/image280.png"/><Relationship Id="rId7" Type="http://schemas.openxmlformats.org/officeDocument/2006/relationships/image" Target="../media/image1610.png"/><Relationship Id="rId25" Type="http://schemas.openxmlformats.org/officeDocument/2006/relationships/image" Target="../media/image190.png"/><Relationship Id="rId33" Type="http://schemas.openxmlformats.org/officeDocument/2006/relationships/image" Target="../media/image124.png"/><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32" Type="http://schemas.openxmlformats.org/officeDocument/2006/relationships/image" Target="../media/image353.png"/><Relationship Id="rId5" Type="http://schemas.openxmlformats.org/officeDocument/2006/relationships/image" Target="../media/image122.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130.png"/><Relationship Id="rId4" Type="http://schemas.openxmlformats.org/officeDocument/2006/relationships/image" Target="../media/image155.png"/><Relationship Id="rId22" Type="http://schemas.openxmlformats.org/officeDocument/2006/relationships/image" Target="../media/image1020.png"/><Relationship Id="rId27" Type="http://schemas.openxmlformats.org/officeDocument/2006/relationships/image" Target="../media/image2110.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321.png"/><Relationship Id="rId13" Type="http://schemas.openxmlformats.org/officeDocument/2006/relationships/image" Target="../media/image1371.png"/><Relationship Id="rId3" Type="http://schemas.openxmlformats.org/officeDocument/2006/relationships/image" Target="../media/image209.png"/><Relationship Id="rId7" Type="http://schemas.openxmlformats.org/officeDocument/2006/relationships/image" Target="../media/image1312.png"/><Relationship Id="rId12" Type="http://schemas.openxmlformats.org/officeDocument/2006/relationships/image" Target="../media/image1363.png"/><Relationship Id="rId17" Type="http://schemas.openxmlformats.org/officeDocument/2006/relationships/image" Target="../media/image1411.png"/><Relationship Id="rId2" Type="http://schemas.openxmlformats.org/officeDocument/2006/relationships/notesSlide" Target="../notesSlides/notesSlide74.xml"/><Relationship Id="rId16" Type="http://schemas.openxmlformats.org/officeDocument/2006/relationships/image" Target="../media/image1401.png"/><Relationship Id="rId1" Type="http://schemas.openxmlformats.org/officeDocument/2006/relationships/slideLayout" Target="../slideLayouts/slideLayout2.xml"/><Relationship Id="rId6" Type="http://schemas.openxmlformats.org/officeDocument/2006/relationships/image" Target="../media/image1301.png"/><Relationship Id="rId11" Type="http://schemas.openxmlformats.org/officeDocument/2006/relationships/image" Target="../media/image1351.png"/><Relationship Id="rId5" Type="http://schemas.openxmlformats.org/officeDocument/2006/relationships/image" Target="../media/image1292.png"/><Relationship Id="rId15" Type="http://schemas.openxmlformats.org/officeDocument/2006/relationships/image" Target="../media/image1390.png"/><Relationship Id="rId10" Type="http://schemas.openxmlformats.org/officeDocument/2006/relationships/image" Target="../media/image1341.png"/><Relationship Id="rId4" Type="http://schemas.openxmlformats.org/officeDocument/2006/relationships/image" Target="../media/image1282.png"/><Relationship Id="rId9" Type="http://schemas.openxmlformats.org/officeDocument/2006/relationships/image" Target="../media/image1330.png"/><Relationship Id="rId14" Type="http://schemas.openxmlformats.org/officeDocument/2006/relationships/image" Target="../media/image1381.png"/></Relationships>
</file>

<file path=ppt/slides/_rels/slide128.xml.rels><?xml version="1.0" encoding="UTF-8" standalone="yes"?>
<Relationships xmlns="http://schemas.openxmlformats.org/package/2006/relationships"><Relationship Id="rId8" Type="http://schemas.openxmlformats.org/officeDocument/2006/relationships/image" Target="../media/image1451.png"/><Relationship Id="rId13" Type="http://schemas.openxmlformats.org/officeDocument/2006/relationships/image" Target="../media/image1481.png"/><Relationship Id="rId3" Type="http://schemas.openxmlformats.org/officeDocument/2006/relationships/image" Target="../media/image210.png"/><Relationship Id="rId7" Type="http://schemas.openxmlformats.org/officeDocument/2006/relationships/image" Target="../media/image1441.png"/><Relationship Id="rId12" Type="http://schemas.openxmlformats.org/officeDocument/2006/relationships/image" Target="../media/image90.png"/><Relationship Id="rId17" Type="http://schemas.openxmlformats.org/officeDocument/2006/relationships/image" Target="../media/image1050.png"/><Relationship Id="rId2" Type="http://schemas.openxmlformats.org/officeDocument/2006/relationships/notesSlide" Target="../notesSlides/notesSlide75.xml"/><Relationship Id="rId16" Type="http://schemas.openxmlformats.org/officeDocument/2006/relationships/image" Target="../media/image1491.png"/><Relationship Id="rId1" Type="http://schemas.openxmlformats.org/officeDocument/2006/relationships/slideLayout" Target="../slideLayouts/slideLayout2.xml"/><Relationship Id="rId6" Type="http://schemas.openxmlformats.org/officeDocument/2006/relationships/image" Target="../media/image1431.png"/><Relationship Id="rId11" Type="http://schemas.openxmlformats.org/officeDocument/2006/relationships/image" Target="../media/image1471.png"/><Relationship Id="rId5" Type="http://schemas.openxmlformats.org/officeDocument/2006/relationships/image" Target="../media/image971.png"/><Relationship Id="rId15" Type="http://schemas.openxmlformats.org/officeDocument/2006/relationships/image" Target="../media/image103.png"/><Relationship Id="rId10" Type="http://schemas.openxmlformats.org/officeDocument/2006/relationships/image" Target="../media/image1461.png"/><Relationship Id="rId4" Type="http://schemas.openxmlformats.org/officeDocument/2006/relationships/image" Target="../media/image962.png"/><Relationship Id="rId9" Type="http://schemas.openxmlformats.org/officeDocument/2006/relationships/image" Target="../media/image87.png"/><Relationship Id="rId14" Type="http://schemas.openxmlformats.org/officeDocument/2006/relationships/image" Target="../media/image92.png"/></Relationships>
</file>

<file path=ppt/slides/_rels/slide129.xml.rels><?xml version="1.0" encoding="UTF-8" standalone="yes"?>
<Relationships xmlns="http://schemas.openxmlformats.org/package/2006/relationships"><Relationship Id="rId26" Type="http://schemas.openxmlformats.org/officeDocument/2006/relationships/image" Target="../media/image280.png"/><Relationship Id="rId3" Type="http://schemas.openxmlformats.org/officeDocument/2006/relationships/image" Target="../media/image240.png"/><Relationship Id="rId7" Type="http://schemas.openxmlformats.org/officeDocument/2006/relationships/image" Target="../media/image1610.png"/><Relationship Id="rId25" Type="http://schemas.openxmlformats.org/officeDocument/2006/relationships/image" Target="../media/image190.png"/><Relationship Id="rId2" Type="http://schemas.openxmlformats.org/officeDocument/2006/relationships/notesSlide" Target="../notesSlides/notesSlide76.xml"/><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5" Type="http://schemas.openxmlformats.org/officeDocument/2006/relationships/image" Target="../media/image260.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211.png"/><Relationship Id="rId4" Type="http://schemas.openxmlformats.org/officeDocument/2006/relationships/image" Target="../media/image250.png"/><Relationship Id="rId22" Type="http://schemas.openxmlformats.org/officeDocument/2006/relationships/image" Target="../media/image1020.png"/><Relationship Id="rId27" Type="http://schemas.openxmlformats.org/officeDocument/2006/relationships/image" Target="../media/image2110.png"/><Relationship Id="rId30" Type="http://schemas.openxmlformats.org/officeDocument/2006/relationships/image" Target="../media/image230.png"/></Relationships>
</file>

<file path=ppt/slides/_rels/slide13.xml.rels><?xml version="1.0" encoding="UTF-8" standalone="yes"?>
<Relationships xmlns="http://schemas.openxmlformats.org/package/2006/relationships"><Relationship Id="rId26" Type="http://schemas.openxmlformats.org/officeDocument/2006/relationships/image" Target="../media/image280.png"/><Relationship Id="rId34" Type="http://schemas.openxmlformats.org/officeDocument/2006/relationships/image" Target="../media/image136.png"/><Relationship Id="rId7" Type="http://schemas.openxmlformats.org/officeDocument/2006/relationships/image" Target="../media/image1610.png"/><Relationship Id="rId25" Type="http://schemas.openxmlformats.org/officeDocument/2006/relationships/image" Target="../media/image190.png"/><Relationship Id="rId33" Type="http://schemas.openxmlformats.org/officeDocument/2006/relationships/image" Target="../media/image135.png"/><Relationship Id="rId29" Type="http://schemas.openxmlformats.org/officeDocument/2006/relationships/image" Target="../media/image133.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32" Type="http://schemas.openxmlformats.org/officeDocument/2006/relationships/image" Target="../media/image134.png"/><Relationship Id="rId5" Type="http://schemas.openxmlformats.org/officeDocument/2006/relationships/image" Target="../media/image122.png"/><Relationship Id="rId23" Type="http://schemas.openxmlformats.org/officeDocument/2006/relationships/image" Target="../media/image1710.png"/><Relationship Id="rId28" Type="http://schemas.openxmlformats.org/officeDocument/2006/relationships/image" Target="../media/image290.png"/><Relationship Id="rId36" Type="http://schemas.openxmlformats.org/officeDocument/2006/relationships/image" Target="../media/image125.png"/><Relationship Id="rId31" Type="http://schemas.openxmlformats.org/officeDocument/2006/relationships/image" Target="../media/image130.png"/><Relationship Id="rId4" Type="http://schemas.openxmlformats.org/officeDocument/2006/relationships/image" Target="../media/image155.png"/><Relationship Id="rId22" Type="http://schemas.openxmlformats.org/officeDocument/2006/relationships/image" Target="../media/image1020.png"/><Relationship Id="rId27" Type="http://schemas.openxmlformats.org/officeDocument/2006/relationships/image" Target="../media/image2110.png"/><Relationship Id="rId35" Type="http://schemas.openxmlformats.org/officeDocument/2006/relationships/image" Target="../media/image108.png"/></Relationships>
</file>

<file path=ppt/slides/_rels/slide1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NULL"/></Relationships>
</file>

<file path=ppt/slides/_rels/slide13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16.png"/><Relationship Id="rId4" Type="http://schemas.openxmlformats.org/officeDocument/2006/relationships/image" Target="../media/image21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0.png"/><Relationship Id="rId7" Type="http://schemas.openxmlformats.org/officeDocument/2006/relationships/image" Target="../media/image401.png"/><Relationship Id="rId2" Type="http://schemas.openxmlformats.org/officeDocument/2006/relationships/image" Target="../media/image352.png"/><Relationship Id="rId1" Type="http://schemas.openxmlformats.org/officeDocument/2006/relationships/slideLayout" Target="../slideLayouts/slideLayout2.xml"/><Relationship Id="rId6" Type="http://schemas.openxmlformats.org/officeDocument/2006/relationships/image" Target="../media/image391.png"/><Relationship Id="rId5" Type="http://schemas.openxmlformats.org/officeDocument/2006/relationships/image" Target="../media/image381.png"/><Relationship Id="rId4" Type="http://schemas.openxmlformats.org/officeDocument/2006/relationships/image" Target="../media/image371.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0.png"/><Relationship Id="rId18" Type="http://schemas.openxmlformats.org/officeDocument/2006/relationships/image" Target="../media/image410.png"/><Relationship Id="rId3" Type="http://schemas.openxmlformats.org/officeDocument/2006/relationships/image" Target="../media/image73.png"/><Relationship Id="rId21" Type="http://schemas.openxmlformats.org/officeDocument/2006/relationships/image" Target="../media/image470.png"/><Relationship Id="rId7" Type="http://schemas.openxmlformats.org/officeDocument/2006/relationships/image" Target="../media/image332.png"/><Relationship Id="rId12" Type="http://schemas.openxmlformats.org/officeDocument/2006/relationships/image" Target="../media/image380.png"/><Relationship Id="rId17" Type="http://schemas.openxmlformats.org/officeDocument/2006/relationships/image" Target="../media/image412.png"/><Relationship Id="rId2" Type="http://schemas.openxmlformats.org/officeDocument/2006/relationships/notesSlide" Target="../notesSlides/notesSlide9.xml"/><Relationship Id="rId16" Type="http://schemas.openxmlformats.org/officeDocument/2006/relationships/image" Target="../media/image420.png"/><Relationship Id="rId20" Type="http://schemas.openxmlformats.org/officeDocument/2006/relationships/image" Target="../media/image460.pn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70.png"/><Relationship Id="rId24" Type="http://schemas.openxmlformats.org/officeDocument/2006/relationships/image" Target="../media/image430.png"/><Relationship Id="rId5" Type="http://schemas.openxmlformats.org/officeDocument/2006/relationships/image" Target="../media/image310.png"/><Relationship Id="rId15" Type="http://schemas.openxmlformats.org/officeDocument/2006/relationships/image" Target="../media/image413.png"/><Relationship Id="rId23" Type="http://schemas.openxmlformats.org/officeDocument/2006/relationships/image" Target="../media/image28.png"/><Relationship Id="rId10" Type="http://schemas.openxmlformats.org/officeDocument/2006/relationships/image" Target="../media/image361.png"/><Relationship Id="rId19" Type="http://schemas.openxmlformats.org/officeDocument/2006/relationships/image" Target="../media/image450.png"/><Relationship Id="rId4" Type="http://schemas.openxmlformats.org/officeDocument/2006/relationships/image" Target="../media/image341.png"/><Relationship Id="rId9" Type="http://schemas.openxmlformats.org/officeDocument/2006/relationships/image" Target="../media/image351.png"/><Relationship Id="rId14" Type="http://schemas.openxmlformats.org/officeDocument/2006/relationships/image" Target="../media/image400.png"/><Relationship Id="rId22" Type="http://schemas.openxmlformats.org/officeDocument/2006/relationships/image" Target="../media/image480.png"/></Relationships>
</file>

<file path=ppt/slides/_rels/slide16.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411.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10.xml"/><Relationship Id="rId16" Type="http://schemas.openxmlformats.org/officeDocument/2006/relationships/image" Target="../media/image491.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90.png"/><Relationship Id="rId5" Type="http://schemas.openxmlformats.org/officeDocument/2006/relationships/image" Target="../media/image501.png"/><Relationship Id="rId15" Type="http://schemas.openxmlformats.org/officeDocument/2006/relationships/image" Target="../media/image94.png"/><Relationship Id="rId10" Type="http://schemas.openxmlformats.org/officeDocument/2006/relationships/image" Target="../media/image89.png"/><Relationship Id="rId4" Type="http://schemas.openxmlformats.org/officeDocument/2006/relationships/image" Target="../media/image77.png"/><Relationship Id="rId9" Type="http://schemas.openxmlformats.org/officeDocument/2006/relationships/image" Target="../media/image88.png"/><Relationship Id="rId14" Type="http://schemas.openxmlformats.org/officeDocument/2006/relationships/image" Target="../media/image93.png"/></Relationships>
</file>

<file path=ppt/slides/_rels/slide17.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85.png"/><Relationship Id="rId7" Type="http://schemas.openxmlformats.org/officeDocument/2006/relationships/image" Target="../media/image100.png"/><Relationship Id="rId12" Type="http://schemas.openxmlformats.org/officeDocument/2006/relationships/image" Target="../media/image102.png"/><Relationship Id="rId2" Type="http://schemas.openxmlformats.org/officeDocument/2006/relationships/notesSlide" Target="../notesSlides/notesSlide11.xml"/><Relationship Id="rId16"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90.png"/><Relationship Id="rId5" Type="http://schemas.openxmlformats.org/officeDocument/2006/relationships/image" Target="../media/image681.png"/><Relationship Id="rId15" Type="http://schemas.openxmlformats.org/officeDocument/2006/relationships/image" Target="../media/image104.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88.png"/><Relationship Id="rId14" Type="http://schemas.openxmlformats.org/officeDocument/2006/relationships/image" Target="../media/image103.png"/></Relationships>
</file>

<file path=ppt/slides/_rels/slide18.xml.rels><?xml version="1.0" encoding="UTF-8" standalone="yes"?>
<Relationships xmlns="http://schemas.openxmlformats.org/package/2006/relationships"><Relationship Id="rId26" Type="http://schemas.openxmlformats.org/officeDocument/2006/relationships/image" Target="../media/image280.png"/><Relationship Id="rId7" Type="http://schemas.openxmlformats.org/officeDocument/2006/relationships/image" Target="../media/image1610.png"/><Relationship Id="rId25" Type="http://schemas.openxmlformats.org/officeDocument/2006/relationships/image" Target="../media/image190.png"/><Relationship Id="rId2" Type="http://schemas.openxmlformats.org/officeDocument/2006/relationships/notesSlide" Target="../notesSlides/notesSlide12.xml"/><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1510.png"/><Relationship Id="rId24" Type="http://schemas.openxmlformats.org/officeDocument/2006/relationships/image" Target="../media/image180.png"/><Relationship Id="rId32" Type="http://schemas.openxmlformats.org/officeDocument/2006/relationships/image" Target="../media/image510.png"/><Relationship Id="rId5" Type="http://schemas.openxmlformats.org/officeDocument/2006/relationships/image" Target="../media/image681.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85.png"/><Relationship Id="rId4" Type="http://schemas.openxmlformats.org/officeDocument/2006/relationships/image" Target="../media/image250.png"/><Relationship Id="rId22" Type="http://schemas.openxmlformats.org/officeDocument/2006/relationships/image" Target="../media/image1020.png"/><Relationship Id="rId27" Type="http://schemas.openxmlformats.org/officeDocument/2006/relationships/image" Target="../media/image211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860.png"/><Relationship Id="rId13" Type="http://schemas.openxmlformats.org/officeDocument/2006/relationships/image" Target="../media/image910.png"/><Relationship Id="rId3" Type="http://schemas.openxmlformats.org/officeDocument/2006/relationships/image" Target="../media/image80.png"/><Relationship Id="rId7" Type="http://schemas.openxmlformats.org/officeDocument/2006/relationships/image" Target="../media/image822.png"/><Relationship Id="rId12" Type="http://schemas.openxmlformats.org/officeDocument/2006/relationships/image" Target="../media/image900.png"/><Relationship Id="rId17" Type="http://schemas.openxmlformats.org/officeDocument/2006/relationships/image" Target="../media/image4910.png"/><Relationship Id="rId2" Type="http://schemas.openxmlformats.org/officeDocument/2006/relationships/notesSlide" Target="../notesSlides/notesSlide21.xml"/><Relationship Id="rId16" Type="http://schemas.openxmlformats.org/officeDocument/2006/relationships/image" Target="../media/image941.png"/><Relationship Id="rId1" Type="http://schemas.openxmlformats.org/officeDocument/2006/relationships/slideLayout" Target="../slideLayouts/slideLayout2.xml"/><Relationship Id="rId6" Type="http://schemas.openxmlformats.org/officeDocument/2006/relationships/image" Target="../media/image5010.png"/><Relationship Id="rId11" Type="http://schemas.openxmlformats.org/officeDocument/2006/relationships/image" Target="../media/image890.png"/><Relationship Id="rId5" Type="http://schemas.openxmlformats.org/officeDocument/2006/relationships/image" Target="../media/image771.png"/><Relationship Id="rId15" Type="http://schemas.openxmlformats.org/officeDocument/2006/relationships/image" Target="../media/image930.png"/><Relationship Id="rId10" Type="http://schemas.openxmlformats.org/officeDocument/2006/relationships/image" Target="../media/image881.png"/><Relationship Id="rId4" Type="http://schemas.openxmlformats.org/officeDocument/2006/relationships/image" Target="../media/image4110.png"/><Relationship Id="rId9" Type="http://schemas.openxmlformats.org/officeDocument/2006/relationships/image" Target="../media/image870.png"/><Relationship Id="rId14" Type="http://schemas.openxmlformats.org/officeDocument/2006/relationships/image" Target="../media/image920.png"/></Relationships>
</file>

<file path=ppt/slides/_rels/slide31.xml.rels><?xml version="1.0" encoding="UTF-8" standalone="yes"?>
<Relationships xmlns="http://schemas.openxmlformats.org/package/2006/relationships"><Relationship Id="rId8" Type="http://schemas.openxmlformats.org/officeDocument/2006/relationships/image" Target="../media/image1000.png"/><Relationship Id="rId13" Type="http://schemas.openxmlformats.org/officeDocument/2006/relationships/image" Target="../media/image1021.png"/><Relationship Id="rId3" Type="http://schemas.openxmlformats.org/officeDocument/2006/relationships/image" Target="../media/image83.png"/><Relationship Id="rId7" Type="http://schemas.openxmlformats.org/officeDocument/2006/relationships/image" Target="../media/image961.png"/><Relationship Id="rId12" Type="http://schemas.openxmlformats.org/officeDocument/2006/relationships/image" Target="../media/image900.png"/><Relationship Id="rId17" Type="http://schemas.openxmlformats.org/officeDocument/2006/relationships/image" Target="../media/image5100.png"/><Relationship Id="rId2" Type="http://schemas.openxmlformats.org/officeDocument/2006/relationships/notesSlide" Target="../notesSlides/notesSlide22.xml"/><Relationship Id="rId16" Type="http://schemas.openxmlformats.org/officeDocument/2006/relationships/image" Target="../media/image1041.png"/><Relationship Id="rId1" Type="http://schemas.openxmlformats.org/officeDocument/2006/relationships/slideLayout" Target="../slideLayouts/slideLayout2.xml"/><Relationship Id="rId6" Type="http://schemas.openxmlformats.org/officeDocument/2006/relationships/image" Target="../media/image6810.png"/><Relationship Id="rId11" Type="http://schemas.openxmlformats.org/officeDocument/2006/relationships/image" Target="../media/image1012.png"/><Relationship Id="rId5" Type="http://schemas.openxmlformats.org/officeDocument/2006/relationships/image" Target="../media/image951.png"/><Relationship Id="rId15" Type="http://schemas.openxmlformats.org/officeDocument/2006/relationships/image" Target="../media/image1030.png"/><Relationship Id="rId10" Type="http://schemas.openxmlformats.org/officeDocument/2006/relationships/image" Target="../media/image881.png"/><Relationship Id="rId4" Type="http://schemas.openxmlformats.org/officeDocument/2006/relationships/image" Target="../media/image850.png"/><Relationship Id="rId9" Type="http://schemas.openxmlformats.org/officeDocument/2006/relationships/image" Target="../media/image870.png"/><Relationship Id="rId14" Type="http://schemas.openxmlformats.org/officeDocument/2006/relationships/image" Target="../media/image920.png"/></Relationships>
</file>

<file path=ppt/slides/_rels/slide32.xml.rels><?xml version="1.0" encoding="UTF-8" standalone="yes"?>
<Relationships xmlns="http://schemas.openxmlformats.org/package/2006/relationships"><Relationship Id="rId26" Type="http://schemas.openxmlformats.org/officeDocument/2006/relationships/image" Target="../media/image2800.png"/><Relationship Id="rId3" Type="http://schemas.openxmlformats.org/officeDocument/2006/relationships/image" Target="../media/image84.png"/><Relationship Id="rId7" Type="http://schemas.openxmlformats.org/officeDocument/2006/relationships/image" Target="../media/image16100.png"/><Relationship Id="rId25" Type="http://schemas.openxmlformats.org/officeDocument/2006/relationships/image" Target="../media/image1901.png"/><Relationship Id="rId2" Type="http://schemas.openxmlformats.org/officeDocument/2006/relationships/notesSlide" Target="../notesSlides/notesSlide23.xml"/><Relationship Id="rId29" Type="http://schemas.openxmlformats.org/officeDocument/2006/relationships/image" Target="../media/image2240.png"/><Relationship Id="rId1" Type="http://schemas.openxmlformats.org/officeDocument/2006/relationships/slideLayout" Target="../slideLayouts/slideLayout2.xml"/><Relationship Id="rId6" Type="http://schemas.openxmlformats.org/officeDocument/2006/relationships/image" Target="../media/image15100.png"/><Relationship Id="rId24" Type="http://schemas.openxmlformats.org/officeDocument/2006/relationships/image" Target="../media/image1800.png"/><Relationship Id="rId5" Type="http://schemas.openxmlformats.org/officeDocument/2006/relationships/image" Target="../media/image6810.png"/><Relationship Id="rId23" Type="http://schemas.openxmlformats.org/officeDocument/2006/relationships/image" Target="../media/image17100.png"/><Relationship Id="rId28" Type="http://schemas.openxmlformats.org/officeDocument/2006/relationships/image" Target="../media/image2900.png"/><Relationship Id="rId31" Type="http://schemas.openxmlformats.org/officeDocument/2006/relationships/image" Target="../media/image850.png"/><Relationship Id="rId4" Type="http://schemas.openxmlformats.org/officeDocument/2006/relationships/image" Target="../media/image2500.png"/><Relationship Id="rId22" Type="http://schemas.openxmlformats.org/officeDocument/2006/relationships/image" Target="../media/image10200.png"/><Relationship Id="rId27" Type="http://schemas.openxmlformats.org/officeDocument/2006/relationships/image" Target="../media/image21100.png"/><Relationship Id="rId30" Type="http://schemas.openxmlformats.org/officeDocument/2006/relationships/image" Target="../media/image5100.png"/></Relationships>
</file>

<file path=ppt/slides/_rels/slide33.xml.rels><?xml version="1.0" encoding="UTF-8" standalone="yes"?>
<Relationships xmlns="http://schemas.openxmlformats.org/package/2006/relationships"><Relationship Id="rId8" Type="http://schemas.openxmlformats.org/officeDocument/2006/relationships/image" Target="../media/image1270.png"/><Relationship Id="rId3" Type="http://schemas.openxmlformats.org/officeDocument/2006/relationships/image" Target="../media/image1220.png"/><Relationship Id="rId7" Type="http://schemas.openxmlformats.org/officeDocument/2006/relationships/image" Target="../media/image126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50.png"/><Relationship Id="rId5" Type="http://schemas.openxmlformats.org/officeDocument/2006/relationships/image" Target="../media/image1240.png"/><Relationship Id="rId10" Type="http://schemas.openxmlformats.org/officeDocument/2006/relationships/image" Target="../media/image1290.png"/><Relationship Id="rId4" Type="http://schemas.openxmlformats.org/officeDocument/2006/relationships/image" Target="../media/image1230.png"/><Relationship Id="rId9" Type="http://schemas.openxmlformats.org/officeDocument/2006/relationships/image" Target="../media/image1280.png"/></Relationships>
</file>

<file path=ppt/slides/_rels/slide34.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image" Target="../media/image791.png"/><Relationship Id="rId1" Type="http://schemas.openxmlformats.org/officeDocument/2006/relationships/slideLayout" Target="../slideLayouts/slideLayout2.xml"/><Relationship Id="rId6" Type="http://schemas.openxmlformats.org/officeDocument/2006/relationships/image" Target="../media/image911.png"/><Relationship Id="rId5" Type="http://schemas.openxmlformats.org/officeDocument/2006/relationships/image" Target="../media/image821.png"/><Relationship Id="rId4" Type="http://schemas.openxmlformats.org/officeDocument/2006/relationships/image" Target="../media/image8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321.png"/><Relationship Id="rId13" Type="http://schemas.openxmlformats.org/officeDocument/2006/relationships/image" Target="../media/image1371.png"/><Relationship Id="rId3" Type="http://schemas.openxmlformats.org/officeDocument/2006/relationships/image" Target="../media/image97.png"/><Relationship Id="rId7" Type="http://schemas.openxmlformats.org/officeDocument/2006/relationships/image" Target="../media/image1312.png"/><Relationship Id="rId12" Type="http://schemas.openxmlformats.org/officeDocument/2006/relationships/image" Target="../media/image1363.png"/><Relationship Id="rId17" Type="http://schemas.openxmlformats.org/officeDocument/2006/relationships/image" Target="../media/image1411.png"/><Relationship Id="rId2" Type="http://schemas.openxmlformats.org/officeDocument/2006/relationships/notesSlide" Target="../notesSlides/notesSlide28.xml"/><Relationship Id="rId16" Type="http://schemas.openxmlformats.org/officeDocument/2006/relationships/image" Target="../media/image1401.png"/><Relationship Id="rId1" Type="http://schemas.openxmlformats.org/officeDocument/2006/relationships/slideLayout" Target="../slideLayouts/slideLayout2.xml"/><Relationship Id="rId6" Type="http://schemas.openxmlformats.org/officeDocument/2006/relationships/image" Target="../media/image1301.png"/><Relationship Id="rId11" Type="http://schemas.openxmlformats.org/officeDocument/2006/relationships/image" Target="../media/image1351.png"/><Relationship Id="rId5" Type="http://schemas.openxmlformats.org/officeDocument/2006/relationships/image" Target="../media/image1292.png"/><Relationship Id="rId15" Type="http://schemas.openxmlformats.org/officeDocument/2006/relationships/image" Target="../media/image1390.png"/><Relationship Id="rId10" Type="http://schemas.openxmlformats.org/officeDocument/2006/relationships/image" Target="../media/image1341.png"/><Relationship Id="rId4" Type="http://schemas.openxmlformats.org/officeDocument/2006/relationships/image" Target="../media/image1282.png"/><Relationship Id="rId9" Type="http://schemas.openxmlformats.org/officeDocument/2006/relationships/image" Target="../media/image1330.png"/><Relationship Id="rId14" Type="http://schemas.openxmlformats.org/officeDocument/2006/relationships/image" Target="../media/image1381.png"/></Relationships>
</file>

<file path=ppt/slides/_rels/slide45.xml.rels><?xml version="1.0" encoding="UTF-8" standalone="yes"?>
<Relationships xmlns="http://schemas.openxmlformats.org/package/2006/relationships"><Relationship Id="rId8" Type="http://schemas.openxmlformats.org/officeDocument/2006/relationships/image" Target="../media/image1451.png"/><Relationship Id="rId13" Type="http://schemas.openxmlformats.org/officeDocument/2006/relationships/image" Target="../media/image1481.png"/><Relationship Id="rId3" Type="http://schemas.openxmlformats.org/officeDocument/2006/relationships/image" Target="../media/image98.png"/><Relationship Id="rId7" Type="http://schemas.openxmlformats.org/officeDocument/2006/relationships/image" Target="../media/image1441.png"/><Relationship Id="rId12" Type="http://schemas.openxmlformats.org/officeDocument/2006/relationships/image" Target="../media/image90.png"/><Relationship Id="rId17" Type="http://schemas.openxmlformats.org/officeDocument/2006/relationships/image" Target="../media/image1050.png"/><Relationship Id="rId2" Type="http://schemas.openxmlformats.org/officeDocument/2006/relationships/notesSlide" Target="../notesSlides/notesSlide29.xml"/><Relationship Id="rId16" Type="http://schemas.openxmlformats.org/officeDocument/2006/relationships/image" Target="../media/image1491.png"/><Relationship Id="rId1" Type="http://schemas.openxmlformats.org/officeDocument/2006/relationships/slideLayout" Target="../slideLayouts/slideLayout2.xml"/><Relationship Id="rId6" Type="http://schemas.openxmlformats.org/officeDocument/2006/relationships/image" Target="../media/image1431.png"/><Relationship Id="rId11" Type="http://schemas.openxmlformats.org/officeDocument/2006/relationships/image" Target="../media/image1471.png"/><Relationship Id="rId5" Type="http://schemas.openxmlformats.org/officeDocument/2006/relationships/image" Target="../media/image971.png"/><Relationship Id="rId15" Type="http://schemas.openxmlformats.org/officeDocument/2006/relationships/image" Target="../media/image103.png"/><Relationship Id="rId10" Type="http://schemas.openxmlformats.org/officeDocument/2006/relationships/image" Target="../media/image1461.png"/><Relationship Id="rId4" Type="http://schemas.openxmlformats.org/officeDocument/2006/relationships/image" Target="../media/image962.png"/><Relationship Id="rId9" Type="http://schemas.openxmlformats.org/officeDocument/2006/relationships/image" Target="../media/image87.png"/><Relationship Id="rId14" Type="http://schemas.openxmlformats.org/officeDocument/2006/relationships/image" Target="../media/image92.png"/></Relationships>
</file>

<file path=ppt/slides/_rels/slide46.xml.rels><?xml version="1.0" encoding="UTF-8" standalone="yes"?>
<Relationships xmlns="http://schemas.openxmlformats.org/package/2006/relationships"><Relationship Id="rId8" Type="http://schemas.openxmlformats.org/officeDocument/2006/relationships/image" Target="../media/image1610.png"/><Relationship Id="rId26" Type="http://schemas.openxmlformats.org/officeDocument/2006/relationships/image" Target="../media/image280.png"/><Relationship Id="rId3" Type="http://schemas.openxmlformats.org/officeDocument/2006/relationships/image" Target="../media/image99.png"/><Relationship Id="rId7" Type="http://schemas.openxmlformats.org/officeDocument/2006/relationships/image" Target="../media/image1510.png"/><Relationship Id="rId25" Type="http://schemas.openxmlformats.org/officeDocument/2006/relationships/image" Target="../media/image190.png"/><Relationship Id="rId2" Type="http://schemas.openxmlformats.org/officeDocument/2006/relationships/notesSlide" Target="../notesSlides/notesSlide30.xml"/><Relationship Id="rId29" Type="http://schemas.openxmlformats.org/officeDocument/2006/relationships/image" Target="../media/image224.png"/><Relationship Id="rId1" Type="http://schemas.openxmlformats.org/officeDocument/2006/relationships/slideLayout" Target="../slideLayouts/slideLayout2.xml"/><Relationship Id="rId6" Type="http://schemas.openxmlformats.org/officeDocument/2006/relationships/image" Target="../media/image260.png"/><Relationship Id="rId24" Type="http://schemas.openxmlformats.org/officeDocument/2006/relationships/image" Target="../media/image180.png"/><Relationship Id="rId5" Type="http://schemas.openxmlformats.org/officeDocument/2006/relationships/image" Target="../media/image250.png"/><Relationship Id="rId23" Type="http://schemas.openxmlformats.org/officeDocument/2006/relationships/image" Target="../media/image1710.png"/><Relationship Id="rId28" Type="http://schemas.openxmlformats.org/officeDocument/2006/relationships/image" Target="../media/image290.png"/><Relationship Id="rId31" Type="http://schemas.openxmlformats.org/officeDocument/2006/relationships/image" Target="../media/image105.png"/><Relationship Id="rId4" Type="http://schemas.openxmlformats.org/officeDocument/2006/relationships/image" Target="../media/image240.png"/><Relationship Id="rId22" Type="http://schemas.openxmlformats.org/officeDocument/2006/relationships/image" Target="../media/image1020.png"/><Relationship Id="rId27" Type="http://schemas.openxmlformats.org/officeDocument/2006/relationships/image" Target="../media/image2110.png"/><Relationship Id="rId30" Type="http://schemas.openxmlformats.org/officeDocument/2006/relationships/image" Target="../media/image2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92.png"/><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30.png"/><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6.png"/><Relationship Id="rId4" Type="http://schemas.openxmlformats.org/officeDocument/2006/relationships/image" Target="../media/image113.png"/></Relationships>
</file>

<file path=ppt/slides/_rels/slide5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19.png"/><Relationship Id="rId4" Type="http://schemas.openxmlformats.org/officeDocument/2006/relationships/image" Target="../media/image115.png"/></Relationships>
</file>

<file path=ppt/slides/_rels/slide5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image" Target="../media/image10.png"/><Relationship Id="rId16"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402.png"/><Relationship Id="rId5" Type="http://schemas.openxmlformats.org/officeDocument/2006/relationships/image" Target="../media/image1392.png"/><Relationship Id="rId4" Type="http://schemas.openxmlformats.org/officeDocument/2006/relationships/image" Target="../media/image117.png"/></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440.png"/><Relationship Id="rId4" Type="http://schemas.openxmlformats.org/officeDocument/2006/relationships/image" Target="../media/image123.png"/></Relationships>
</file>

<file path=ppt/slides/_rels/slide64.xml.rels><?xml version="1.0" encoding="UTF-8" standalone="yes"?>
<Relationships xmlns="http://schemas.openxmlformats.org/package/2006/relationships"><Relationship Id="rId3" Type="http://schemas.openxmlformats.org/officeDocument/2006/relationships/image" Target="../media/image128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9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12.png"/><Relationship Id="rId18" Type="http://schemas.openxmlformats.org/officeDocument/2006/relationships/image" Target="../media/image59.png"/><Relationship Id="rId26" Type="http://schemas.openxmlformats.org/officeDocument/2006/relationships/image" Target="../media/image64.png"/><Relationship Id="rId3" Type="http://schemas.openxmlformats.org/officeDocument/2006/relationships/image" Target="../media/image261.png"/><Relationship Id="rId21" Type="http://schemas.openxmlformats.org/officeDocument/2006/relationships/image" Target="../media/image530.png"/><Relationship Id="rId34" Type="http://schemas.openxmlformats.org/officeDocument/2006/relationships/image" Target="../media/image28.png"/><Relationship Id="rId7" Type="http://schemas.openxmlformats.org/officeDocument/2006/relationships/image" Target="../media/image56.png"/><Relationship Id="rId17" Type="http://schemas.openxmlformats.org/officeDocument/2006/relationships/image" Target="../media/image550.png"/><Relationship Id="rId25" Type="http://schemas.openxmlformats.org/officeDocument/2006/relationships/image" Target="../media/image63.png"/><Relationship Id="rId33" Type="http://schemas.openxmlformats.org/officeDocument/2006/relationships/image" Target="../media/image27.png"/><Relationship Id="rId2" Type="http://schemas.openxmlformats.org/officeDocument/2006/relationships/notesSlide" Target="../notesSlides/notesSlide6.xml"/><Relationship Id="rId16" Type="http://schemas.openxmlformats.org/officeDocument/2006/relationships/image" Target="../media/image540.png"/><Relationship Id="rId29" Type="http://schemas.openxmlformats.org/officeDocument/2006/relationships/image" Target="../media/image592.png"/><Relationship Id="rId1" Type="http://schemas.openxmlformats.org/officeDocument/2006/relationships/slideLayout" Target="../slideLayouts/slideLayout2.xml"/><Relationship Id="rId6" Type="http://schemas.openxmlformats.org/officeDocument/2006/relationships/image" Target="../media/image55.png"/><Relationship Id="rId24" Type="http://schemas.openxmlformats.org/officeDocument/2006/relationships/image" Target="../media/image62.png"/><Relationship Id="rId32" Type="http://schemas.openxmlformats.org/officeDocument/2006/relationships/image" Target="../media/image75.png"/><Relationship Id="rId5" Type="http://schemas.openxmlformats.org/officeDocument/2006/relationships/image" Target="../media/image54.png"/><Relationship Id="rId23" Type="http://schemas.openxmlformats.org/officeDocument/2006/relationships/image" Target="../media/image61.png"/><Relationship Id="rId28" Type="http://schemas.openxmlformats.org/officeDocument/2006/relationships/image" Target="../media/image66.png"/><Relationship Id="rId19" Type="http://schemas.openxmlformats.org/officeDocument/2006/relationships/image" Target="../media/image60.png"/><Relationship Id="rId31" Type="http://schemas.openxmlformats.org/officeDocument/2006/relationships/image" Target="../media/image571.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523.png"/><Relationship Id="rId22" Type="http://schemas.openxmlformats.org/officeDocument/2006/relationships/image" Target="../media/image601.png"/><Relationship Id="rId27" Type="http://schemas.openxmlformats.org/officeDocument/2006/relationships/image" Target="../media/image65.png"/><Relationship Id="rId30" Type="http://schemas.openxmlformats.org/officeDocument/2006/relationships/image" Target="../media/image74.png"/><Relationship Id="rId35" Type="http://schemas.openxmlformats.org/officeDocument/2006/relationships/image" Target="../media/image29.png"/></Relationships>
</file>

<file path=ppt/slides/_rels/slide7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6.png"/><Relationship Id="rId7" Type="http://schemas.openxmlformats.org/officeDocument/2006/relationships/image" Target="../media/image128.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2.png"/><Relationship Id="rId4" Type="http://schemas.openxmlformats.org/officeDocument/2006/relationships/image" Target="../media/image1231.png"/></Relationships>
</file>

<file path=ppt/slides/_rels/slide71.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38.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28.png"/><Relationship Id="rId4" Type="http://schemas.openxmlformats.org/officeDocument/2006/relationships/image" Target="../media/image131.png"/></Relationships>
</file>

<file path=ppt/slides/_rels/slide72.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9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0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1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46.png"/><Relationship Id="rId26" Type="http://schemas.openxmlformats.org/officeDocument/2006/relationships/image" Target="../media/image68.png"/><Relationship Id="rId3" Type="http://schemas.openxmlformats.org/officeDocument/2006/relationships/image" Target="../media/image31.png"/><Relationship Id="rId21" Type="http://schemas.openxmlformats.org/officeDocument/2006/relationships/image" Target="../media/image49.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45.png"/><Relationship Id="rId25" Type="http://schemas.openxmlformats.org/officeDocument/2006/relationships/image" Target="../media/image67.png"/><Relationship Id="rId2" Type="http://schemas.openxmlformats.org/officeDocument/2006/relationships/image" Target="../media/image30.png"/><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24" Type="http://schemas.openxmlformats.org/officeDocument/2006/relationships/image" Target="../media/image52.png"/><Relationship Id="rId5" Type="http://schemas.openxmlformats.org/officeDocument/2006/relationships/image" Target="../media/image33.png"/><Relationship Id="rId15" Type="http://schemas.openxmlformats.org/officeDocument/2006/relationships/image" Target="../media/image43.png"/><Relationship Id="rId23" Type="http://schemas.openxmlformats.org/officeDocument/2006/relationships/image" Target="../media/image51.png"/><Relationship Id="rId28" Type="http://schemas.openxmlformats.org/officeDocument/2006/relationships/image" Target="../media/image26.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69.png"/></Relationships>
</file>

<file path=ppt/slides/_rels/slide80.xml.rels><?xml version="1.0" encoding="UTF-8" standalone="yes"?>
<Relationships xmlns="http://schemas.openxmlformats.org/package/2006/relationships"><Relationship Id="rId8" Type="http://schemas.openxmlformats.org/officeDocument/2006/relationships/image" Target="../media/image143.JPG"/><Relationship Id="rId3" Type="http://schemas.openxmlformats.org/officeDocument/2006/relationships/image" Target="../media/image139.JPG"/><Relationship Id="rId7" Type="http://schemas.openxmlformats.org/officeDocument/2006/relationships/image" Target="../media/image142.JP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41.JPG"/><Relationship Id="rId5" Type="http://schemas.openxmlformats.org/officeDocument/2006/relationships/image" Target="../media/image4.JPG"/><Relationship Id="rId4" Type="http://schemas.openxmlformats.org/officeDocument/2006/relationships/image" Target="../media/image140.JPG"/></Relationships>
</file>

<file path=ppt/slides/_rels/slide81.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8.png"/><Relationship Id="rId3" Type="http://schemas.openxmlformats.org/officeDocument/2006/relationships/image" Target="../media/image145.png"/><Relationship Id="rId7" Type="http://schemas.openxmlformats.org/officeDocument/2006/relationships/image" Target="../media/image151.png"/><Relationship Id="rId12" Type="http://schemas.openxmlformats.org/officeDocument/2006/relationships/image" Target="../media/image157.png"/><Relationship Id="rId2" Type="http://schemas.openxmlformats.org/officeDocument/2006/relationships/image" Target="../media/image144.png"/><Relationship Id="rId1" Type="http://schemas.openxmlformats.org/officeDocument/2006/relationships/slideLayout" Target="../slideLayouts/slideLayout2.xml"/><Relationship Id="rId6" Type="http://schemas.openxmlformats.org/officeDocument/2006/relationships/image" Target="../media/image150.png"/><Relationship Id="rId11" Type="http://schemas.openxmlformats.org/officeDocument/2006/relationships/image" Target="../media/image156.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82.xml.rels><?xml version="1.0" encoding="UTF-8" standalone="yes"?>
<Relationships xmlns="http://schemas.openxmlformats.org/package/2006/relationships"><Relationship Id="rId3" Type="http://schemas.openxmlformats.org/officeDocument/2006/relationships/image" Target="../media/image1150.png"/><Relationship Id="rId7" Type="http://schemas.openxmlformats.org/officeDocument/2006/relationships/image" Target="../media/image521.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500.png"/><Relationship Id="rId5" Type="http://schemas.openxmlformats.org/officeDocument/2006/relationships/image" Target="../media/image490.png"/><Relationship Id="rId4" Type="http://schemas.openxmlformats.org/officeDocument/2006/relationships/image" Target="../media/image481.png"/></Relationships>
</file>

<file path=ppt/slides/_rels/slide83.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59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6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59.png"/></Relationships>
</file>

<file path=ppt/slides/_rels/slide87.xml.rels><?xml version="1.0" encoding="UTF-8" standalone="yes"?>
<Relationships xmlns="http://schemas.openxmlformats.org/package/2006/relationships"><Relationship Id="rId8" Type="http://schemas.openxmlformats.org/officeDocument/2006/relationships/image" Target="../media/image1151.png"/><Relationship Id="rId13" Type="http://schemas.openxmlformats.org/officeDocument/2006/relationships/image" Target="../media/image1161.png"/><Relationship Id="rId18" Type="http://schemas.openxmlformats.org/officeDocument/2006/relationships/image" Target="../media/image840.png"/><Relationship Id="rId26" Type="http://schemas.openxmlformats.org/officeDocument/2006/relationships/image" Target="../media/image53.png"/><Relationship Id="rId21" Type="http://schemas.openxmlformats.org/officeDocument/2006/relationships/image" Target="../media/image204.png"/><Relationship Id="rId7" Type="http://schemas.openxmlformats.org/officeDocument/2006/relationships/image" Target="../media/image740.png"/><Relationship Id="rId12" Type="http://schemas.openxmlformats.org/officeDocument/2006/relationships/image" Target="../media/image790.png"/><Relationship Id="rId17" Type="http://schemas.openxmlformats.org/officeDocument/2006/relationships/image" Target="../media/image1181.png"/><Relationship Id="rId25" Type="http://schemas.openxmlformats.org/officeDocument/2006/relationships/image" Target="../media/image74.png"/><Relationship Id="rId2" Type="http://schemas.openxmlformats.org/officeDocument/2006/relationships/notesSlide" Target="../notesSlides/notesSlide58.xml"/><Relationship Id="rId16" Type="http://schemas.openxmlformats.org/officeDocument/2006/relationships/image" Target="../media/image830.png"/><Relationship Id="rId1" Type="http://schemas.openxmlformats.org/officeDocument/2006/relationships/slideLayout" Target="../slideLayouts/slideLayout2.xml"/><Relationship Id="rId11" Type="http://schemas.openxmlformats.org/officeDocument/2006/relationships/image" Target="../media/image780.png"/><Relationship Id="rId24" Type="http://schemas.openxmlformats.org/officeDocument/2006/relationships/image" Target="../media/image1201.png"/><Relationship Id="rId5" Type="http://schemas.openxmlformats.org/officeDocument/2006/relationships/image" Target="../media/image720.png"/><Relationship Id="rId15" Type="http://schemas.openxmlformats.org/officeDocument/2006/relationships/image" Target="../media/image820.png"/><Relationship Id="rId23" Type="http://schemas.openxmlformats.org/officeDocument/2006/relationships/image" Target="../media/image56.png"/><Relationship Id="rId28" Type="http://schemas.openxmlformats.org/officeDocument/2006/relationships/image" Target="../media/image1581.png"/><Relationship Id="rId10" Type="http://schemas.openxmlformats.org/officeDocument/2006/relationships/image" Target="../media/image770.png"/><Relationship Id="rId4" Type="http://schemas.openxmlformats.org/officeDocument/2006/relationships/image" Target="../media/image710.png"/><Relationship Id="rId14" Type="http://schemas.openxmlformats.org/officeDocument/2006/relationships/image" Target="../media/image1170.png"/><Relationship Id="rId22" Type="http://schemas.openxmlformats.org/officeDocument/2006/relationships/image" Target="../media/image1191.png"/><Relationship Id="rId27" Type="http://schemas.openxmlformats.org/officeDocument/2006/relationships/image" Target="../media/image1211.png"/></Relationships>
</file>

<file path=ppt/slides/_rels/slide88.xml.rels><?xml version="1.0" encoding="UTF-8" standalone="yes"?>
<Relationships xmlns="http://schemas.openxmlformats.org/package/2006/relationships"><Relationship Id="rId8" Type="http://schemas.openxmlformats.org/officeDocument/2006/relationships/image" Target="../media/image1221.png"/><Relationship Id="rId13" Type="http://schemas.openxmlformats.org/officeDocument/2006/relationships/image" Target="../media/image1291.png"/><Relationship Id="rId26" Type="http://schemas.openxmlformats.org/officeDocument/2006/relationships/image" Target="../media/image1550.png"/><Relationship Id="rId21" Type="http://schemas.openxmlformats.org/officeDocument/2006/relationships/image" Target="../media/image1511.png"/><Relationship Id="rId7" Type="http://schemas.openxmlformats.org/officeDocument/2006/relationships/image" Target="../media/image1310.png"/><Relationship Id="rId12" Type="http://schemas.openxmlformats.org/officeDocument/2006/relationships/image" Target="../media/image1261.png"/><Relationship Id="rId25" Type="http://schemas.openxmlformats.org/officeDocument/2006/relationships/image" Target="../media/image1540.png"/><Relationship Id="rId2" Type="http://schemas.openxmlformats.org/officeDocument/2006/relationships/notesSlide" Target="../notesSlides/notesSlide59.xml"/><Relationship Id="rId16" Type="http://schemas.openxmlformats.org/officeDocument/2006/relationships/image" Target="../media/image1320.png"/><Relationship Id="rId20" Type="http://schemas.openxmlformats.org/officeDocument/2006/relationships/image" Target="../media/image1340.png"/><Relationship Id="rId1" Type="http://schemas.openxmlformats.org/officeDocument/2006/relationships/slideLayout" Target="../slideLayouts/slideLayout2.xml"/><Relationship Id="rId11" Type="http://schemas.openxmlformats.org/officeDocument/2006/relationships/image" Target="../media/image1600.png"/><Relationship Id="rId24" Type="http://schemas.openxmlformats.org/officeDocument/2006/relationships/image" Target="../media/image1090.png"/><Relationship Id="rId5" Type="http://schemas.openxmlformats.org/officeDocument/2006/relationships/image" Target="../media/image1210.png"/><Relationship Id="rId15" Type="http://schemas.openxmlformats.org/officeDocument/2006/relationships/image" Target="../media/image1900.png"/><Relationship Id="rId23" Type="http://schemas.openxmlformats.org/officeDocument/2006/relationships/image" Target="../media/image1530.png"/><Relationship Id="rId19" Type="http://schemas.openxmlformats.org/officeDocument/2006/relationships/image" Target="../media/image204.png"/><Relationship Id="rId4" Type="http://schemas.openxmlformats.org/officeDocument/2006/relationships/image" Target="../media/image880.png"/><Relationship Id="rId22" Type="http://schemas.openxmlformats.org/officeDocument/2006/relationships/image" Target="../media/image1520.png"/><Relationship Id="rId27" Type="http://schemas.openxmlformats.org/officeDocument/2006/relationships/image" Target="../media/image1591.png"/></Relationships>
</file>

<file path=ppt/slides/_rels/slide89.xml.rels><?xml version="1.0" encoding="UTF-8" standalone="yes"?>
<Relationships xmlns="http://schemas.openxmlformats.org/package/2006/relationships"><Relationship Id="rId8" Type="http://schemas.openxmlformats.org/officeDocument/2006/relationships/image" Target="../media/image970.png"/><Relationship Id="rId13" Type="http://schemas.openxmlformats.org/officeDocument/2006/relationships/image" Target="../media/image1900.png"/><Relationship Id="rId18" Type="http://schemas.openxmlformats.org/officeDocument/2006/relationships/image" Target="../media/image204.png"/><Relationship Id="rId21" Type="http://schemas.openxmlformats.org/officeDocument/2006/relationships/image" Target="../media/image1612.png"/><Relationship Id="rId7" Type="http://schemas.openxmlformats.org/officeDocument/2006/relationships/image" Target="../media/image960.png"/><Relationship Id="rId12" Type="http://schemas.openxmlformats.org/officeDocument/2006/relationships/image" Target="../media/image820.png"/><Relationship Id="rId17" Type="http://schemas.openxmlformats.org/officeDocument/2006/relationships/image" Target="../media/image1580.png"/><Relationship Id="rId2" Type="http://schemas.openxmlformats.org/officeDocument/2006/relationships/notesSlide" Target="../notesSlides/notesSlide60.xml"/><Relationship Id="rId20" Type="http://schemas.openxmlformats.org/officeDocument/2006/relationships/image" Target="../media/image1550.png"/><Relationship Id="rId1" Type="http://schemas.openxmlformats.org/officeDocument/2006/relationships/slideLayout" Target="../slideLayouts/slideLayout2.xml"/><Relationship Id="rId6" Type="http://schemas.openxmlformats.org/officeDocument/2006/relationships/image" Target="../media/image950.png"/><Relationship Id="rId11" Type="http://schemas.openxmlformats.org/officeDocument/2006/relationships/image" Target="../media/image1560.png"/><Relationship Id="rId5" Type="http://schemas.openxmlformats.org/officeDocument/2006/relationships/image" Target="../media/image720.png"/><Relationship Id="rId15" Type="http://schemas.openxmlformats.org/officeDocument/2006/relationships/image" Target="../media/image1010.png"/><Relationship Id="rId10" Type="http://schemas.openxmlformats.org/officeDocument/2006/relationships/image" Target="../media/image990.png"/><Relationship Id="rId19" Type="http://schemas.openxmlformats.org/officeDocument/2006/relationships/image" Target="../media/image1520.png"/><Relationship Id="rId4" Type="http://schemas.openxmlformats.org/officeDocument/2006/relationships/image" Target="../media/image940.png"/><Relationship Id="rId9" Type="http://schemas.openxmlformats.org/officeDocument/2006/relationships/image" Target="../media/image980.png"/><Relationship Id="rId14" Type="http://schemas.openxmlformats.org/officeDocument/2006/relationships/image" Target="../media/image1570.png"/></Relationships>
</file>

<file path=ppt/slides/_rels/slide9.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770.png"/><Relationship Id="rId13" Type="http://schemas.openxmlformats.org/officeDocument/2006/relationships/image" Target="../media/image1611.png"/><Relationship Id="rId18" Type="http://schemas.openxmlformats.org/officeDocument/2006/relationships/image" Target="../media/image1571.png"/><Relationship Id="rId7" Type="http://schemas.openxmlformats.org/officeDocument/2006/relationships/image" Target="../media/image1011.png"/><Relationship Id="rId12" Type="http://schemas.openxmlformats.org/officeDocument/2006/relationships/image" Target="../media/image1900.png"/><Relationship Id="rId17" Type="http://schemas.openxmlformats.org/officeDocument/2006/relationships/image" Target="../media/image1630.png"/><Relationship Id="rId2" Type="http://schemas.openxmlformats.org/officeDocument/2006/relationships/notesSlide" Target="../notesSlides/notesSlide61.xml"/><Relationship Id="rId16" Type="http://schemas.openxmlformats.org/officeDocument/2006/relationships/image" Target="../media/image204.png"/><Relationship Id="rId1" Type="http://schemas.openxmlformats.org/officeDocument/2006/relationships/slideLayout" Target="../slideLayouts/slideLayout2.xml"/><Relationship Id="rId6" Type="http://schemas.openxmlformats.org/officeDocument/2006/relationships/image" Target="../media/image950.png"/><Relationship Id="rId11" Type="http://schemas.openxmlformats.org/officeDocument/2006/relationships/image" Target="../media/image1070.png"/><Relationship Id="rId5" Type="http://schemas.openxmlformats.org/officeDocument/2006/relationships/image" Target="../media/image1040.png"/><Relationship Id="rId15" Type="http://schemas.openxmlformats.org/officeDocument/2006/relationships/image" Target="../media/image1620.png"/><Relationship Id="rId10" Type="http://schemas.openxmlformats.org/officeDocument/2006/relationships/image" Target="../media/image1590.png"/><Relationship Id="rId4" Type="http://schemas.openxmlformats.org/officeDocument/2006/relationships/image" Target="../media/image901.png"/><Relationship Id="rId9" Type="http://schemas.openxmlformats.org/officeDocument/2006/relationships/image" Target="../media/image106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3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51.png"/><Relationship Id="rId4" Type="http://schemas.openxmlformats.org/officeDocument/2006/relationships/image" Target="../media/image841.png"/></Relationships>
</file>

<file path=ppt/slides/_rels/slide97.xml.rels><?xml version="1.0" encoding="UTF-8" standalone="yes"?>
<Relationships xmlns="http://schemas.openxmlformats.org/package/2006/relationships"><Relationship Id="rId8" Type="http://schemas.openxmlformats.org/officeDocument/2006/relationships/image" Target="../media/image1091.png"/><Relationship Id="rId3" Type="http://schemas.openxmlformats.org/officeDocument/2006/relationships/image" Target="../media/image1391.png"/><Relationship Id="rId7" Type="http://schemas.openxmlformats.org/officeDocument/2006/relationships/image" Target="../media/image1430.png"/><Relationship Id="rId1" Type="http://schemas.openxmlformats.org/officeDocument/2006/relationships/slideLayout" Target="../slideLayouts/slideLayout2.xml"/><Relationship Id="rId6" Type="http://schemas.openxmlformats.org/officeDocument/2006/relationships/image" Target="../media/image1470.png"/><Relationship Id="rId5" Type="http://schemas.openxmlformats.org/officeDocument/2006/relationships/image" Target="../media/image1410.png"/><Relationship Id="rId4" Type="http://schemas.openxmlformats.org/officeDocument/2006/relationships/image" Target="../media/image140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48032"/>
            <a:ext cx="9144000" cy="2808834"/>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bwMode="auto">
          <a:xfrm>
            <a:off x="149157" y="2130264"/>
            <a:ext cx="8949448" cy="1200329"/>
          </a:xfrm>
          <a:prstGeom prst="rect">
            <a:avLst/>
          </a:prstGeom>
        </p:spPr>
        <p:txBody>
          <a:bodyPr wrap="square">
            <a:spAutoFit/>
          </a:bodyPr>
          <a:lstStyle/>
          <a:p>
            <a:pPr algn="ctr">
              <a:defRPr/>
            </a:pPr>
            <a:r>
              <a:rPr lang="en-US" altLang="zh-CN" sz="2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New Component Defect Detection Using Deep Learning and Gaussian Processes in Industrial Applications with Uncertainty Estimation </a:t>
            </a:r>
          </a:p>
        </p:txBody>
      </p:sp>
      <p:sp>
        <p:nvSpPr>
          <p:cNvPr id="46" name="矩形 45"/>
          <p:cNvSpPr/>
          <p:nvPr/>
        </p:nvSpPr>
        <p:spPr>
          <a:xfrm>
            <a:off x="1070320" y="3385546"/>
            <a:ext cx="6976533" cy="261610"/>
          </a:xfrm>
          <a:prstGeom prst="rect">
            <a:avLst/>
          </a:prstGeom>
        </p:spPr>
        <p:txBody>
          <a:bodyPr wrap="square">
            <a:spAutoFit/>
          </a:bodyPr>
          <a:lstStyle/>
          <a:p>
            <a:pPr algn="ctr"/>
            <a:r>
              <a:rPr lang="en-US" altLang="zh-CN" sz="1100" spc="300" dirty="0">
                <a:solidFill>
                  <a:schemeClr val="bg1"/>
                </a:solidFill>
                <a:latin typeface="Arial" panose="020B0604020202020204"/>
              </a:rPr>
              <a:t>For oral defense</a:t>
            </a:r>
            <a:endParaRPr lang="zh-CN" altLang="en-US" sz="1100" spc="300" dirty="0">
              <a:solidFill>
                <a:schemeClr val="bg1"/>
              </a:solidFill>
              <a:latin typeface="Arial" panose="020B0604020202020204"/>
            </a:endParaRPr>
          </a:p>
        </p:txBody>
      </p:sp>
      <p:sp>
        <p:nvSpPr>
          <p:cNvPr id="52" name="矩形 51"/>
          <p:cNvSpPr/>
          <p:nvPr/>
        </p:nvSpPr>
        <p:spPr>
          <a:xfrm>
            <a:off x="2827748" y="3668917"/>
            <a:ext cx="1647818" cy="275590"/>
          </a:xfrm>
          <a:prstGeom prst="rect">
            <a:avLst/>
          </a:prstGeom>
        </p:spPr>
        <p:txBody>
          <a:bodyPr wrap="square">
            <a:spAutoFit/>
          </a:bodyPr>
          <a:lstStyle/>
          <a:p>
            <a:pPr lvl="0" algn="ctr"/>
            <a:r>
              <a:rPr lang="en-US" altLang="zh-CN" sz="1200" dirty="0">
                <a:solidFill>
                  <a:schemeClr val="bg1"/>
                </a:solidFill>
              </a:rPr>
              <a:t>Reporter</a:t>
            </a:r>
            <a:r>
              <a:rPr lang="zh-CN" altLang="en-US" sz="1200" dirty="0">
                <a:solidFill>
                  <a:schemeClr val="bg1"/>
                </a:solidFill>
              </a:rPr>
              <a:t>：</a:t>
            </a:r>
            <a:r>
              <a:rPr lang="zh-TW" altLang="en-US" sz="1200" dirty="0">
                <a:solidFill>
                  <a:schemeClr val="bg1"/>
                </a:solidFill>
              </a:rPr>
              <a:t>陳昱廷</a:t>
            </a:r>
            <a:endParaRPr lang="en-US" altLang="zh-CN" sz="1200" dirty="0">
              <a:solidFill>
                <a:schemeClr val="bg1"/>
              </a:solidFill>
            </a:endParaRPr>
          </a:p>
        </p:txBody>
      </p:sp>
      <p:sp>
        <p:nvSpPr>
          <p:cNvPr id="37" name="椭圆 36"/>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8" name="组合 37"/>
          <p:cNvGrpSpPr/>
          <p:nvPr/>
        </p:nvGrpSpPr>
        <p:grpSpPr>
          <a:xfrm>
            <a:off x="4117320" y="1086634"/>
            <a:ext cx="882535" cy="769790"/>
            <a:chOff x="4675188" y="2882900"/>
            <a:chExt cx="360362" cy="314325"/>
          </a:xfrm>
          <a:solidFill>
            <a:schemeClr val="tx2">
              <a:lumMod val="50000"/>
            </a:schemeClr>
          </a:solidFill>
        </p:grpSpPr>
        <p:sp>
          <p:nvSpPr>
            <p:cNvPr id="39"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cxnSp>
        <p:nvCxnSpPr>
          <p:cNvPr id="6" name="直接连接符 5"/>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556A948F-5E62-4B7D-8D74-D8BEC979C57A}"/>
              </a:ext>
            </a:extLst>
          </p:cNvPr>
          <p:cNvSpPr/>
          <p:nvPr/>
        </p:nvSpPr>
        <p:spPr>
          <a:xfrm>
            <a:off x="4668436" y="3667913"/>
            <a:ext cx="1647818" cy="275590"/>
          </a:xfrm>
          <a:prstGeom prst="rect">
            <a:avLst/>
          </a:prstGeom>
        </p:spPr>
        <p:txBody>
          <a:bodyPr wrap="square">
            <a:spAutoFit/>
          </a:bodyPr>
          <a:lstStyle/>
          <a:p>
            <a:pPr lvl="0" algn="ctr"/>
            <a:r>
              <a:rPr lang="en-US" altLang="zh-CN" sz="1200" dirty="0">
                <a:solidFill>
                  <a:schemeClr val="bg1"/>
                </a:solidFill>
              </a:rPr>
              <a:t>Date</a:t>
            </a:r>
            <a:r>
              <a:rPr lang="zh-CN" altLang="en-US" sz="1200" dirty="0">
                <a:solidFill>
                  <a:schemeClr val="bg1"/>
                </a:solidFill>
              </a:rPr>
              <a:t>：</a:t>
            </a:r>
            <a:r>
              <a:rPr lang="en-US" altLang="zh-TW" sz="1200" dirty="0">
                <a:solidFill>
                  <a:schemeClr val="bg1"/>
                </a:solidFill>
              </a:rPr>
              <a:t>2023/09/25</a:t>
            </a:r>
            <a:endParaRPr lang="en-US" altLang="zh-CN" sz="1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bwMode="auto">
          <a:xfrm>
            <a:off x="90838" y="99301"/>
            <a:ext cx="734628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ur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8" name="文字方塊 127">
                <a:extLst>
                  <a:ext uri="{FF2B5EF4-FFF2-40B4-BE49-F238E27FC236}">
                    <a16:creationId xmlns:a16="http://schemas.microsoft.com/office/drawing/2014/main" id="{1573098D-9A99-43BA-9DB1-CE169C215CCB}"/>
                  </a:ext>
                </a:extLst>
              </p:cNvPr>
              <p:cNvSpPr txBox="1"/>
              <p:nvPr/>
            </p:nvSpPr>
            <p:spPr>
              <a:xfrm>
                <a:off x="260122" y="801416"/>
                <a:ext cx="8613240" cy="2181751"/>
              </a:xfrm>
              <a:prstGeom prst="rect">
                <a:avLst/>
              </a:prstGeom>
              <a:noFill/>
            </p:spPr>
            <p:txBody>
              <a:bodyPr wrap="square" rtlCol="0">
                <a:spAutoFit/>
              </a:bodyPr>
              <a:lstStyle/>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Feature extractor </a:t>
                </a: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b="1" i="1">
                            <a:latin typeface="Cambria Math" panose="02040503050406030204" pitchFamily="18" charset="0"/>
                          </a:rPr>
                          <m:t>𝜽</m:t>
                        </m:r>
                      </m:sub>
                    </m:sSub>
                  </m:oMath>
                </a14:m>
                <a:r>
                  <a:rPr lang="zh-TW" altLang="en-US" sz="1200" b="1" dirty="0"/>
                  <a:t> </a:t>
                </a:r>
                <a:r>
                  <a:rPr lang="en-US" altLang="zh-TW" sz="1200" dirty="0"/>
                  <a:t>: </a:t>
                </a:r>
                <a:r>
                  <a:rPr lang="en-US" altLang="zh-TW" sz="1200" dirty="0">
                    <a:solidFill>
                      <a:prstClr val="black"/>
                    </a:solidFill>
                    <a:latin typeface="Cambria" panose="02040503050406030204" pitchFamily="18" charset="0"/>
                    <a:ea typeface="Cambria" panose="02040503050406030204" pitchFamily="18" charset="0"/>
                  </a:rPr>
                  <a:t>MobileNetV3 Large Backbone (Pre-training on ImageNet) for feature extraction.</a:t>
                </a:r>
                <a:r>
                  <a:rPr lang="zh-TW" altLang="en-US" sz="1200" dirty="0">
                    <a:solidFill>
                      <a:prstClr val="black"/>
                    </a:solidFill>
                    <a:latin typeface="Cambria" panose="02040503050406030204" pitchFamily="18" charset="0"/>
                    <a:ea typeface="Cambria" panose="02040503050406030204" pitchFamily="18" charset="0"/>
                  </a:rPr>
                  <a:t> </a:t>
                </a:r>
                <a:r>
                  <a:rPr lang="en-US" altLang="zh-TW" sz="1200" dirty="0">
                    <a:solidFill>
                      <a:prstClr val="black"/>
                    </a:solidFill>
                    <a:latin typeface="Cambria" panose="02040503050406030204" pitchFamily="18" charset="0"/>
                    <a:ea typeface="Cambria" panose="02040503050406030204" pitchFamily="18" charset="0"/>
                  </a:rPr>
                  <a:t>(Output:</a:t>
                </a:r>
                <a:r>
                  <a:rPr lang="en-US" altLang="zh-TW" sz="1200" dirty="0"/>
                  <a:t> </a:t>
                </a:r>
                <a14:m>
                  <m:oMath xmlns:m="http://schemas.openxmlformats.org/officeDocument/2006/math">
                    <m:r>
                      <a:rPr lang="en-US" altLang="zh-TW" sz="1200" b="0" i="1" dirty="0" smtClean="0">
                        <a:solidFill>
                          <a:prstClr val="black"/>
                        </a:solidFill>
                        <a:latin typeface="Cambria Math" panose="02040503050406030204" pitchFamily="18" charset="0"/>
                        <a:ea typeface="Cambria" panose="02040503050406030204" pitchFamily="18" charset="0"/>
                      </a:rPr>
                      <m:t>𝑧</m:t>
                    </m:r>
                  </m:oMath>
                </a14:m>
                <a:r>
                  <a:rPr lang="en-US" altLang="zh-TW" sz="1200" dirty="0">
                    <a:solidFill>
                      <a:prstClr val="black"/>
                    </a:solidFill>
                    <a:latin typeface="Cambria" panose="02040503050406030204" pitchFamily="18" charset="0"/>
                    <a:ea typeface="Cambria" panose="02040503050406030204" pitchFamily="18" charset="0"/>
                  </a:rPr>
                  <a:t>)</a:t>
                </a:r>
              </a:p>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Embedding feature </a:t>
                </a:r>
                <a14:m>
                  <m:oMath xmlns:m="http://schemas.openxmlformats.org/officeDocument/2006/math">
                    <m:r>
                      <a:rPr lang="en-US" altLang="zh-TW" sz="1200" b="1" i="1">
                        <a:solidFill>
                          <a:prstClr val="black"/>
                        </a:solidFill>
                        <a:latin typeface="Cambria Math" panose="02040503050406030204" pitchFamily="18" charset="0"/>
                        <a:ea typeface="Cambria" panose="02040503050406030204" pitchFamily="18" charset="0"/>
                      </a:rPr>
                      <m:t>𝐳</m:t>
                    </m:r>
                  </m:oMath>
                </a14:m>
                <a:r>
                  <a:rPr lang="en-US" altLang="zh-TW" sz="1200" dirty="0"/>
                  <a:t> : </a:t>
                </a:r>
                <a14:m>
                  <m:oMath xmlns:m="http://schemas.openxmlformats.org/officeDocument/2006/math">
                    <m:r>
                      <a:rPr lang="en-US" altLang="zh-TW" sz="1200">
                        <a:solidFill>
                          <a:prstClr val="black"/>
                        </a:solidFill>
                        <a:latin typeface="Cambria Math" panose="02040503050406030204" pitchFamily="18" charset="0"/>
                        <a:ea typeface="Cambria" panose="02040503050406030204" pitchFamily="18" charset="0"/>
                      </a:rPr>
                      <m:t>𝑧</m:t>
                    </m:r>
                  </m:oMath>
                </a14:m>
                <a:r>
                  <a:rPr lang="en-US" altLang="zh-TW" sz="1200" dirty="0">
                    <a:solidFill>
                      <a:prstClr val="black"/>
                    </a:solidFill>
                    <a:latin typeface="Cambria" panose="02040503050406030204" pitchFamily="18" charset="0"/>
                    <a:ea typeface="Cambria" panose="02040503050406030204" pitchFamily="18" charset="0"/>
                  </a:rPr>
                  <a:t> is extracted from </a:t>
                </a:r>
                <a14:m>
                  <m:oMath xmlns:m="http://schemas.openxmlformats.org/officeDocument/2006/math">
                    <m:sSub>
                      <m:sSubPr>
                        <m:ctrlPr>
                          <a:rPr lang="en-US" altLang="zh-TW" sz="1200" b="1" i="1">
                            <a:solidFill>
                              <a:prstClr val="black"/>
                            </a:solidFill>
                            <a:latin typeface="Cambria Math" panose="02040503050406030204" pitchFamily="18" charset="0"/>
                            <a:ea typeface="Cambria" panose="02040503050406030204" pitchFamily="18" charset="0"/>
                          </a:rPr>
                        </m:ctrlPr>
                      </m:sSubPr>
                      <m:e>
                        <m:r>
                          <a:rPr lang="en-US" altLang="zh-TW" sz="1200" b="1" i="1">
                            <a:solidFill>
                              <a:prstClr val="black"/>
                            </a:solidFill>
                            <a:latin typeface="Cambria Math" panose="02040503050406030204" pitchFamily="18" charset="0"/>
                            <a:ea typeface="Cambria" panose="02040503050406030204" pitchFamily="18" charset="0"/>
                          </a:rPr>
                          <m:t>𝐟</m:t>
                        </m:r>
                      </m:e>
                      <m:sub>
                        <m:r>
                          <a:rPr lang="en-US" altLang="zh-TW" sz="1200" b="1" i="1">
                            <a:solidFill>
                              <a:prstClr val="black"/>
                            </a:solidFill>
                            <a:latin typeface="Cambria Math" panose="02040503050406030204" pitchFamily="18" charset="0"/>
                            <a:ea typeface="Cambria" panose="02040503050406030204" pitchFamily="18" charset="0"/>
                          </a:rPr>
                          <m:t>𝛉</m:t>
                        </m:r>
                      </m:sub>
                    </m:sSub>
                  </m:oMath>
                </a14:m>
                <a:r>
                  <a:rPr lang="zh-TW" altLang="zh-TW" sz="1200" b="1" dirty="0">
                    <a:solidFill>
                      <a:prstClr val="black"/>
                    </a:solidFill>
                    <a:latin typeface="Cambria" panose="02040503050406030204" pitchFamily="18" charset="0"/>
                    <a:ea typeface="Cambria" panose="02040503050406030204" pitchFamily="18" charset="0"/>
                  </a:rPr>
                  <a:t> </a:t>
                </a:r>
                <a:r>
                  <a:rPr lang="en-US" altLang="zh-TW" sz="1200" dirty="0">
                    <a:solidFill>
                      <a:prstClr val="black"/>
                    </a:solidFill>
                    <a:latin typeface="Cambria" panose="02040503050406030204" pitchFamily="18" charset="0"/>
                    <a:ea typeface="Cambria" panose="02040503050406030204" pitchFamily="18" charset="0"/>
                  </a:rPr>
                  <a:t>for the training or inference of </a:t>
                </a:r>
                <a:r>
                  <a:rPr lang="en-US" altLang="zh-TW" sz="1200" b="1" dirty="0">
                    <a:solidFill>
                      <a:prstClr val="black"/>
                    </a:solidFill>
                    <a:latin typeface="Cambria" panose="02040503050406030204" pitchFamily="18" charset="0"/>
                    <a:ea typeface="Cambria" panose="02040503050406030204" pitchFamily="18" charset="0"/>
                  </a:rPr>
                  <a:t>α, β</a:t>
                </a:r>
                <a:r>
                  <a:rPr lang="en-US" altLang="zh-TW" sz="1200" dirty="0">
                    <a:solidFill>
                      <a:prstClr val="black"/>
                    </a:solidFill>
                    <a:latin typeface="Cambria" panose="02040503050406030204" pitchFamily="18" charset="0"/>
                    <a:ea typeface="Cambria" panose="02040503050406030204" pitchFamily="18" charset="0"/>
                  </a:rPr>
                  <a:t>.</a:t>
                </a:r>
              </a:p>
              <a:p>
                <a:pPr marL="228600" indent="-228600">
                  <a:lnSpc>
                    <a:spcPct val="150000"/>
                  </a:lnSpc>
                  <a:buFont typeface="+mj-lt"/>
                  <a:buAutoNum type="arabicPeriod"/>
                </a:pPr>
                <a:r>
                  <a:rPr lang="en-US" altLang="zh-TW" sz="1200" b="1" dirty="0"/>
                  <a:t>MLP classifier</a:t>
                </a:r>
                <a:r>
                  <a:rPr lang="zh-TW" altLang="en-US" sz="1200" b="1" i="1" dirty="0">
                    <a:latin typeface="Cambria Math" panose="02040503050406030204" pitchFamily="18" charset="0"/>
                  </a:rPr>
                  <a:t> </a:t>
                </a:r>
                <a14:m>
                  <m:oMath xmlns:m="http://schemas.openxmlformats.org/officeDocument/2006/math">
                    <m:r>
                      <a:rPr lang="el-GR" altLang="zh-TW" sz="1200">
                        <a:solidFill>
                          <a:prstClr val="black"/>
                        </a:solidFill>
                        <a:latin typeface="Cambria Math" panose="02040503050406030204" pitchFamily="18" charset="0"/>
                        <a:ea typeface="Cambria" panose="02040503050406030204" pitchFamily="18" charset="0"/>
                      </a:rPr>
                      <m:t>𝜶</m:t>
                    </m:r>
                  </m:oMath>
                </a14:m>
                <a:r>
                  <a:rPr lang="en-US" altLang="zh-TW" sz="1200" dirty="0">
                    <a:solidFill>
                      <a:prstClr val="black"/>
                    </a:solidFill>
                    <a:latin typeface="Cambria" panose="02040503050406030204" pitchFamily="18" charset="0"/>
                    <a:ea typeface="Cambria" panose="02040503050406030204" pitchFamily="18" charset="0"/>
                  </a:rPr>
                  <a:t> : a fully connected layer with 2 output dimension for good and bad classification.</a:t>
                </a:r>
              </a:p>
              <a:p>
                <a:pPr marL="228600" indent="-228600">
                  <a:lnSpc>
                    <a:spcPct val="150000"/>
                  </a:lnSpc>
                  <a:buFont typeface="+mj-lt"/>
                  <a:buAutoNum type="arabicPeriod"/>
                </a:pPr>
                <a:r>
                  <a:rPr lang="en-US" altLang="zh-TW" sz="1200" b="1" dirty="0"/>
                  <a:t>Gaussian Process classifier </a:t>
                </a:r>
                <a14:m>
                  <m:oMath xmlns:m="http://schemas.openxmlformats.org/officeDocument/2006/math">
                    <m:r>
                      <a:rPr lang="el-GR" altLang="zh-TW" sz="1200" b="1" i="0">
                        <a:solidFill>
                          <a:prstClr val="black"/>
                        </a:solidFill>
                        <a:latin typeface="Cambria Math" panose="02040503050406030204" pitchFamily="18" charset="0"/>
                        <a:ea typeface="Cambria" panose="02040503050406030204" pitchFamily="18" charset="0"/>
                      </a:rPr>
                      <m:t>𝛃</m:t>
                    </m:r>
                  </m:oMath>
                </a14:m>
                <a:r>
                  <a:rPr lang="en-US" altLang="zh-TW" sz="1200" dirty="0">
                    <a:solidFill>
                      <a:prstClr val="black"/>
                    </a:solidFill>
                    <a:latin typeface="Cambria" panose="02040503050406030204" pitchFamily="18" charset="0"/>
                    <a:ea typeface="Cambria" panose="02040503050406030204" pitchFamily="18" charset="0"/>
                  </a:rPr>
                  <a:t> : Gaussian Process classifier (GPC) for Component classification.</a:t>
                </a:r>
              </a:p>
              <a:p>
                <a:pPr marL="228600" indent="-228600">
                  <a:buFont typeface="+mj-lt"/>
                  <a:buAutoNum type="arabicPeriod"/>
                </a:pPr>
                <a:r>
                  <a:rPr lang="en-US" altLang="zh-TW" sz="1200" dirty="0">
                    <a:latin typeface="Cambria Math" panose="02040503050406030204" pitchFamily="18" charset="0"/>
                  </a:rPr>
                  <a:t>Prediction Uncertainty to defect converter</a:t>
                </a:r>
                <a14:m>
                  <m:oMath xmlns:m="http://schemas.openxmlformats.org/officeDocument/2006/math">
                    <m:r>
                      <a:rPr lang="en-US" altLang="zh-TW" sz="1200" b="0" i="0" smtClean="0">
                        <a:solidFill>
                          <a:prstClr val="black"/>
                        </a:solidFill>
                        <a:latin typeface="Cambria Math" panose="02040503050406030204" pitchFamily="18" charset="0"/>
                        <a:ea typeface="Cambria" panose="02040503050406030204" pitchFamily="18" charset="0"/>
                      </a:rPr>
                      <m:t> </m:t>
                    </m:r>
                    <m:r>
                      <a:rPr lang="en-US" altLang="zh-TW" sz="1200">
                        <a:solidFill>
                          <a:prstClr val="black"/>
                        </a:solidFill>
                        <a:latin typeface="Cambria Math" panose="02040503050406030204" pitchFamily="18" charset="0"/>
                        <a:ea typeface="Cambria" panose="02040503050406030204" pitchFamily="18" charset="0"/>
                      </a:rPr>
                      <m:t>𝜸</m:t>
                    </m:r>
                    <m:r>
                      <a:rPr lang="en-US" altLang="zh-TW" sz="1200">
                        <a:solidFill>
                          <a:prstClr val="black"/>
                        </a:solidFill>
                        <a:latin typeface="Cambria Math" panose="02040503050406030204" pitchFamily="18" charset="0"/>
                        <a:ea typeface="Cambria" panose="02040503050406030204" pitchFamily="18" charset="0"/>
                      </a:rPr>
                      <m:t> </m:t>
                    </m:r>
                  </m:oMath>
                </a14:m>
                <a:r>
                  <a:rPr lang="en-US" altLang="zh-TW" sz="1200" dirty="0">
                    <a:solidFill>
                      <a:prstClr val="black"/>
                    </a:solidFill>
                    <a:latin typeface="Cambria" panose="02040503050406030204" pitchFamily="18" charset="0"/>
                    <a:ea typeface="Cambria" panose="02040503050406030204" pitchFamily="18" charset="0"/>
                  </a:rPr>
                  <a:t>: analyze the output </a:t>
                </a:r>
                <a14:m>
                  <m:oMath xmlns:m="http://schemas.openxmlformats.org/officeDocument/2006/math">
                    <m:r>
                      <a:rPr lang="en-US" altLang="zh-TW" sz="1200" b="1" i="1" dirty="0" smtClean="0">
                        <a:solidFill>
                          <a:prstClr val="black"/>
                        </a:solidFill>
                        <a:latin typeface="Cambria Math" panose="02040503050406030204" pitchFamily="18" charset="0"/>
                        <a:ea typeface="Cambria" panose="02040503050406030204" pitchFamily="18" charset="0"/>
                      </a:rPr>
                      <m:t>𝑼</m:t>
                    </m:r>
                  </m:oMath>
                </a14:m>
                <a:r>
                  <a:rPr lang="en-US" altLang="zh-TW" sz="1200" dirty="0">
                    <a:solidFill>
                      <a:prstClr val="black"/>
                    </a:solidFill>
                    <a:latin typeface="Cambria" panose="02040503050406030204" pitchFamily="18" charset="0"/>
                    <a:ea typeface="Cambria" panose="02040503050406030204" pitchFamily="18" charset="0"/>
                  </a:rPr>
                  <a:t> for good, bad, unknown classification</a:t>
                </a:r>
              </a:p>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Prediction Combiner </a:t>
                </a:r>
                <a14:m>
                  <m:oMath xmlns:m="http://schemas.openxmlformats.org/officeDocument/2006/math">
                    <m:r>
                      <a:rPr lang="en-US" altLang="zh-TW" sz="1200" b="1" i="1">
                        <a:solidFill>
                          <a:prstClr val="black"/>
                        </a:solidFill>
                        <a:latin typeface="Cambria Math" panose="02040503050406030204" pitchFamily="18" charset="0"/>
                        <a:ea typeface="Cambria" panose="02040503050406030204" pitchFamily="18" charset="0"/>
                      </a:rPr>
                      <m:t>𝐆</m:t>
                    </m:r>
                  </m:oMath>
                </a14:m>
                <a:r>
                  <a:rPr lang="en-US" altLang="zh-TW" sz="1200" dirty="0">
                    <a:solidFill>
                      <a:prstClr val="black"/>
                    </a:solidFill>
                    <a:latin typeface="Cambria" panose="02040503050406030204" pitchFamily="18" charset="0"/>
                    <a:ea typeface="Cambria" panose="02040503050406030204" pitchFamily="18" charset="0"/>
                  </a:rPr>
                  <a:t> : combine the prediction result from</a:t>
                </a:r>
                <a14:m>
                  <m:oMath xmlns:m="http://schemas.openxmlformats.org/officeDocument/2006/math">
                    <m:r>
                      <a:rPr lang="en-US" altLang="zh-TW" sz="1200">
                        <a:solidFill>
                          <a:prstClr val="black"/>
                        </a:solidFill>
                        <a:latin typeface="Cambria Math" panose="02040503050406030204" pitchFamily="18" charset="0"/>
                        <a:ea typeface="Cambria" panose="02040503050406030204" pitchFamily="18" charset="0"/>
                      </a:rPr>
                      <m:t> </m:t>
                    </m:r>
                    <m:r>
                      <a:rPr lang="el-GR" altLang="zh-TW" sz="1200" b="1" i="1">
                        <a:solidFill>
                          <a:prstClr val="black"/>
                        </a:solidFill>
                        <a:latin typeface="Cambria Math" panose="02040503050406030204" pitchFamily="18" charset="0"/>
                        <a:ea typeface="Cambria" panose="02040503050406030204" pitchFamily="18" charset="0"/>
                      </a:rPr>
                      <m:t>𝛂</m:t>
                    </m:r>
                  </m:oMath>
                </a14:m>
                <a:r>
                  <a:rPr lang="en-US" altLang="zh-TW" sz="1200" dirty="0">
                    <a:solidFill>
                      <a:prstClr val="black"/>
                    </a:solidFill>
                    <a:latin typeface="Cambria" panose="02040503050406030204" pitchFamily="18" charset="0"/>
                    <a:ea typeface="Cambria" panose="02040503050406030204" pitchFamily="18" charset="0"/>
                  </a:rPr>
                  <a:t> and</a:t>
                </a:r>
                <a14:m>
                  <m:oMath xmlns:m="http://schemas.openxmlformats.org/officeDocument/2006/math">
                    <m:r>
                      <a:rPr lang="en-US" altLang="zh-TW" sz="1200">
                        <a:solidFill>
                          <a:prstClr val="black"/>
                        </a:solidFill>
                        <a:latin typeface="Cambria Math" panose="02040503050406030204" pitchFamily="18" charset="0"/>
                        <a:ea typeface="Cambria" panose="02040503050406030204" pitchFamily="18" charset="0"/>
                      </a:rPr>
                      <m:t> </m:t>
                    </m:r>
                    <m:r>
                      <a:rPr lang="el-GR" altLang="zh-TW" sz="1200" b="1" i="1">
                        <a:solidFill>
                          <a:prstClr val="black"/>
                        </a:solidFill>
                        <a:latin typeface="Cambria Math" panose="02040503050406030204" pitchFamily="18" charset="0"/>
                        <a:ea typeface="Cambria" panose="02040503050406030204" pitchFamily="18" charset="0"/>
                      </a:rPr>
                      <m:t>𝛃</m:t>
                    </m:r>
                  </m:oMath>
                </a14:m>
                <a:r>
                  <a:rPr lang="en-US" altLang="zh-TW" sz="1200" dirty="0">
                    <a:solidFill>
                      <a:prstClr val="black"/>
                    </a:solidFill>
                    <a:latin typeface="Cambria" panose="02040503050406030204" pitchFamily="18" charset="0"/>
                    <a:ea typeface="Cambria" panose="02040503050406030204" pitchFamily="18" charset="0"/>
                  </a:rPr>
                  <a:t> and yield the final prediction.</a:t>
                </a:r>
              </a:p>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 </a:t>
                </a:r>
                <a14:m>
                  <m:oMath xmlns:m="http://schemas.openxmlformats.org/officeDocument/2006/math">
                    <m:sSub>
                      <m:sSubPr>
                        <m:ctrlPr>
                          <a:rPr lang="en-US" altLang="zh-TW" sz="1200" b="1" i="1" dirty="0" smtClean="0">
                            <a:latin typeface="Cambria Math" panose="02040503050406030204" pitchFamily="18" charset="0"/>
                          </a:rPr>
                        </m:ctrlPr>
                      </m:sSubPr>
                      <m:e>
                        <m:r>
                          <a:rPr lang="en-US" altLang="zh-TW" sz="1200" b="1" i="1" dirty="0" smtClean="0">
                            <a:latin typeface="Cambria Math" panose="02040503050406030204" pitchFamily="18" charset="0"/>
                          </a:rPr>
                          <m:t>{</m:t>
                        </m:r>
                        <m:acc>
                          <m:accPr>
                            <m:chr m:val="̂"/>
                            <m:ctrlPr>
                              <a:rPr lang="zh-TW" altLang="en-US" sz="1200" b="1" i="1" dirty="0">
                                <a:latin typeface="Cambria Math" panose="02040503050406030204" pitchFamily="18" charset="0"/>
                              </a:rPr>
                            </m:ctrlPr>
                          </m:accPr>
                          <m:e>
                            <m:r>
                              <a:rPr lang="zh-TW" altLang="en-US" sz="1200" b="1" i="0" dirty="0">
                                <a:latin typeface="Cambria Math" panose="02040503050406030204" pitchFamily="18" charset="0"/>
                              </a:rPr>
                              <m:t>𝐲</m:t>
                            </m:r>
                          </m:e>
                        </m:acc>
                      </m:e>
                      <m:sub>
                        <m:r>
                          <a:rPr lang="en-US" altLang="zh-TW" sz="1200" b="1" i="0" dirty="0">
                            <a:latin typeface="Cambria Math" panose="02040503050406030204" pitchFamily="18" charset="0"/>
                          </a:rPr>
                          <m:t>𝐜𝐨𝐦</m:t>
                        </m:r>
                      </m:sub>
                    </m:sSub>
                    <m:r>
                      <a:rPr lang="en-US" altLang="zh-TW" sz="1200" b="1" i="1" dirty="0" smtClean="0">
                        <a:latin typeface="Cambria Math" panose="02040503050406030204" pitchFamily="18" charset="0"/>
                      </a:rPr>
                      <m:t>}</m:t>
                    </m:r>
                    <m:r>
                      <a:rPr lang="en-US" altLang="zh-TW" sz="1200" i="0" dirty="0">
                        <a:solidFill>
                          <a:prstClr val="black"/>
                        </a:solidFill>
                        <a:latin typeface="Cambria Math" panose="02040503050406030204" pitchFamily="18" charset="0"/>
                        <a:ea typeface="Cambria" panose="02040503050406030204" pitchFamily="18" charset="0"/>
                      </a:rPr>
                      <m:t>≡</m:t>
                    </m:r>
                  </m:oMath>
                </a14:m>
                <a:r>
                  <a:rPr lang="zh-TW" altLang="en-US" sz="1200" dirty="0">
                    <a:solidFill>
                      <a:prstClr val="black"/>
                    </a:solidFill>
                    <a:latin typeface="Cambria" panose="02040503050406030204" pitchFamily="18" charset="0"/>
                    <a:ea typeface="Cambria" panose="02040503050406030204" pitchFamily="18" charset="0"/>
                  </a:rPr>
                  <a:t> </a:t>
                </a:r>
                <a:r>
                  <a:rPr lang="en-US" altLang="zh-TW" sz="1200" dirty="0">
                    <a:solidFill>
                      <a:prstClr val="black"/>
                    </a:solidFill>
                    <a:latin typeface="Cambria" panose="02040503050406030204" pitchFamily="18" charset="0"/>
                    <a:ea typeface="Cambria" panose="02040503050406030204" pitchFamily="18" charset="0"/>
                  </a:rPr>
                  <a:t>Output of SoftMax : </a:t>
                </a:r>
                <a:r>
                  <a:rPr lang="en-US" altLang="zh-TW" sz="1200" dirty="0">
                    <a:latin typeface="Cambria Math" panose="02040503050406030204" pitchFamily="18" charset="0"/>
                  </a:rPr>
                  <a:t>prediction </a:t>
                </a:r>
                <a14:m>
                  <m:oMath xmlns:m="http://schemas.openxmlformats.org/officeDocument/2006/math">
                    <m:r>
                      <m:rPr>
                        <m:sty m:val="p"/>
                      </m:rPr>
                      <a:rPr lang="en-US" altLang="zh-TW" sz="1200" b="0" i="0" dirty="0" smtClean="0">
                        <a:latin typeface="Cambria Math" panose="02040503050406030204" pitchFamily="18" charset="0"/>
                      </a:rPr>
                      <m:t>p</m:t>
                    </m:r>
                    <m:r>
                      <m:rPr>
                        <m:sty m:val="p"/>
                      </m:rPr>
                      <a:rPr lang="en-US" altLang="zh-TW" sz="1200" i="0" dirty="0">
                        <a:latin typeface="Cambria Math" panose="02040503050406030204" pitchFamily="18" charset="0"/>
                      </a:rPr>
                      <m:t>robabili</m:t>
                    </m:r>
                  </m:oMath>
                </a14:m>
                <a:r>
                  <a:rPr lang="en-US" altLang="zh-TW" sz="1200" dirty="0">
                    <a:latin typeface="Cambria Math" panose="02040503050406030204" pitchFamily="18" charset="0"/>
                  </a:rPr>
                  <a:t>ty vector </a:t>
                </a:r>
                <a:r>
                  <a:rPr lang="en-US" altLang="zh-TW" sz="1200" dirty="0">
                    <a:solidFill>
                      <a:prstClr val="black"/>
                    </a:solidFill>
                    <a:latin typeface="Cambria" panose="02040503050406030204" pitchFamily="18" charset="0"/>
                    <a:ea typeface="Cambria" panose="02040503050406030204" pitchFamily="18" charset="0"/>
                  </a:rPr>
                  <a:t>.</a:t>
                </a:r>
              </a:p>
              <a:p>
                <a:pPr marL="228600" indent="-228600">
                  <a:lnSpc>
                    <a:spcPct val="150000"/>
                  </a:lnSpc>
                  <a:buFont typeface="+mj-lt"/>
                  <a:buAutoNum type="arabicPeriod"/>
                </a:pPr>
                <a:r>
                  <a:rPr lang="en-US" altLang="zh-TW" sz="1200" b="1" dirty="0">
                    <a:solidFill>
                      <a:prstClr val="black"/>
                    </a:solidFill>
                    <a:latin typeface="Cambria" panose="02040503050406030204" pitchFamily="18" charset="0"/>
                    <a:ea typeface="Cambria" panose="02040503050406030204" pitchFamily="18" charset="0"/>
                  </a:rPr>
                  <a:t>K : </a:t>
                </a:r>
                <a:r>
                  <a:rPr lang="en-US" altLang="zh-TW" sz="1200" dirty="0">
                    <a:solidFill>
                      <a:prstClr val="black"/>
                    </a:solidFill>
                    <a:latin typeface="Cambria" panose="02040503050406030204" pitchFamily="18" charset="0"/>
                    <a:ea typeface="Cambria" panose="02040503050406030204" pitchFamily="18" charset="0"/>
                  </a:rPr>
                  <a:t>number of component types </a:t>
                </a:r>
              </a:p>
            </p:txBody>
          </p:sp>
        </mc:Choice>
        <mc:Fallback xmlns="">
          <p:sp>
            <p:nvSpPr>
              <p:cNvPr id="128" name="文字方塊 127">
                <a:extLst>
                  <a:ext uri="{FF2B5EF4-FFF2-40B4-BE49-F238E27FC236}">
                    <a16:creationId xmlns:a16="http://schemas.microsoft.com/office/drawing/2014/main" id="{1573098D-9A99-43BA-9DB1-CE169C215CCB}"/>
                  </a:ext>
                </a:extLst>
              </p:cNvPr>
              <p:cNvSpPr txBox="1">
                <a:spLocks noRot="1" noChangeAspect="1" noMove="1" noResize="1" noEditPoints="1" noAdjustHandles="1" noChangeArrowheads="1" noChangeShapeType="1" noTextEdit="1"/>
              </p:cNvSpPr>
              <p:nvPr/>
            </p:nvSpPr>
            <p:spPr>
              <a:xfrm>
                <a:off x="260122" y="801416"/>
                <a:ext cx="8613240" cy="2181751"/>
              </a:xfrm>
              <a:prstGeom prst="rect">
                <a:avLst/>
              </a:prstGeom>
              <a:blipFill>
                <a:blip r:embed="rId3"/>
                <a:stretch>
                  <a:fillRect l="-71" b="-13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9CF6901-9951-4F94-9C53-0BEC746A6589}"/>
                  </a:ext>
                </a:extLst>
              </p:cNvPr>
              <p:cNvSpPr/>
              <p:nvPr/>
            </p:nvSpPr>
            <p:spPr>
              <a:xfrm>
                <a:off x="2868591" y="3866696"/>
                <a:ext cx="1117593" cy="9714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mj-lt"/>
                  </a:rPr>
                  <a:t>Gaussian Process classifier</a:t>
                </a:r>
              </a:p>
              <a:p>
                <a:pPr algn="ctr"/>
                <a:r>
                  <a:rPr lang="en-US" altLang="zh-TW" sz="1050" dirty="0">
                    <a:latin typeface="+mj-lt"/>
                  </a:rPr>
                  <a:t>(</a:t>
                </a:r>
                <a:r>
                  <a:rPr lang="en-US" altLang="zh-TW" sz="1050" dirty="0"/>
                  <a:t>with</a:t>
                </a:r>
                <a:r>
                  <a:rPr lang="en-US" altLang="zh-TW" sz="1050" dirty="0">
                    <a:latin typeface="+mj-lt"/>
                  </a:rPr>
                  <a:t> </a:t>
                </a:r>
                <a:r>
                  <a:rPr lang="en-US" altLang="zh-TW" sz="1050" dirty="0"/>
                  <a:t>K*50 inducing point)</a:t>
                </a:r>
                <a:endParaRPr lang="en-US" altLang="zh-TW" sz="105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1050" i="1">
                          <a:latin typeface="Cambria Math" panose="02040503050406030204" pitchFamily="18" charset="0"/>
                          <a:ea typeface="Cambria Math" panose="02040503050406030204" pitchFamily="18" charset="0"/>
                        </a:rPr>
                        <m:t>β</m:t>
                      </m:r>
                      <m:r>
                        <a:rPr lang="en-US" altLang="zh-TW" sz="1050" i="1">
                          <a:latin typeface="Cambria Math" panose="02040503050406030204" pitchFamily="18" charset="0"/>
                        </a:rPr>
                        <m:t>(</m:t>
                      </m:r>
                      <m:r>
                        <a:rPr lang="en-US" altLang="zh-TW" sz="1050" b="0" i="1" smtClean="0">
                          <a:latin typeface="Cambria Math" panose="02040503050406030204" pitchFamily="18" charset="0"/>
                          <a:ea typeface="Cambria Math" panose="02040503050406030204" pitchFamily="18" charset="0"/>
                        </a:rPr>
                        <m:t>𝑧</m:t>
                      </m:r>
                      <m:r>
                        <a:rPr lang="en-US" altLang="zh-TW" sz="1050" i="1">
                          <a:latin typeface="Cambria Math" panose="02040503050406030204" pitchFamily="18" charset="0"/>
                        </a:rPr>
                        <m:t>)</m:t>
                      </m:r>
                    </m:oMath>
                  </m:oMathPara>
                </a14:m>
                <a:endParaRPr lang="en-US" altLang="zh-TW" sz="1050" i="1" dirty="0"/>
              </a:p>
            </p:txBody>
          </p:sp>
        </mc:Choice>
        <mc:Fallback xmlns="">
          <p:sp>
            <p:nvSpPr>
              <p:cNvPr id="40" name="矩形 39">
                <a:extLst>
                  <a:ext uri="{FF2B5EF4-FFF2-40B4-BE49-F238E27FC236}">
                    <a16:creationId xmlns:a16="http://schemas.microsoft.com/office/drawing/2014/main" id="{B9CF6901-9951-4F94-9C53-0BEC746A6589}"/>
                  </a:ext>
                </a:extLst>
              </p:cNvPr>
              <p:cNvSpPr>
                <a:spLocks noRot="1" noChangeAspect="1" noMove="1" noResize="1" noEditPoints="1" noAdjustHandles="1" noChangeArrowheads="1" noChangeShapeType="1" noTextEdit="1"/>
              </p:cNvSpPr>
              <p:nvPr/>
            </p:nvSpPr>
            <p:spPr>
              <a:xfrm>
                <a:off x="2868591" y="3866696"/>
                <a:ext cx="1117593" cy="971456"/>
              </a:xfrm>
              <a:prstGeom prst="rect">
                <a:avLst/>
              </a:prstGeom>
              <a:blipFill>
                <a:blip r:embed="rId4"/>
                <a:stretch>
                  <a:fillRect t="-3086" b="-4938"/>
                </a:stretch>
              </a:blipFill>
            </p:spPr>
            <p:txBody>
              <a:bodyPr/>
              <a:lstStyle/>
              <a:p>
                <a:r>
                  <a:rPr lang="zh-TW" altLang="en-US">
                    <a:noFill/>
                  </a:rPr>
                  <a:t> </a:t>
                </a:r>
              </a:p>
            </p:txBody>
          </p:sp>
        </mc:Fallback>
      </mc:AlternateContent>
      <p:cxnSp>
        <p:nvCxnSpPr>
          <p:cNvPr id="41" name="直線單箭頭接點 40">
            <a:extLst>
              <a:ext uri="{FF2B5EF4-FFF2-40B4-BE49-F238E27FC236}">
                <a16:creationId xmlns:a16="http://schemas.microsoft.com/office/drawing/2014/main" id="{7B8D54C3-00E9-43E8-A162-017D46033C65}"/>
              </a:ext>
            </a:extLst>
          </p:cNvPr>
          <p:cNvCxnSpPr>
            <a:cxnSpLocks/>
          </p:cNvCxnSpPr>
          <p:nvPr/>
        </p:nvCxnSpPr>
        <p:spPr>
          <a:xfrm>
            <a:off x="4059428" y="432398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82B81196-A230-4443-8870-164C670982E5}"/>
                  </a:ext>
                </a:extLst>
              </p:cNvPr>
              <p:cNvSpPr/>
              <p:nvPr/>
            </p:nvSpPr>
            <p:spPr>
              <a:xfrm>
                <a:off x="4566742" y="3954447"/>
                <a:ext cx="933498"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1050" i="1" dirty="0" smtClean="0">
                        <a:latin typeface="Cambria Math" panose="02040503050406030204" pitchFamily="18" charset="0"/>
                      </a:rPr>
                      <m:t>P</m:t>
                    </m:r>
                    <m:r>
                      <m:rPr>
                        <m:sty m:val="p"/>
                      </m:rPr>
                      <a:rPr lang="en-US" altLang="zh-TW" sz="1050" i="1" dirty="0">
                        <a:latin typeface="Cambria Math" panose="02040503050406030204" pitchFamily="18" charset="0"/>
                      </a:rPr>
                      <m:t>robabili</m:t>
                    </m:r>
                  </m:oMath>
                </a14:m>
                <a:r>
                  <a:rPr lang="en-US" altLang="zh-TW" sz="1050" dirty="0">
                    <a:latin typeface="Cambria Math" panose="02040503050406030204" pitchFamily="18" charset="0"/>
                  </a:rPr>
                  <a:t>ties to</a:t>
                </a:r>
              </a:p>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Uncertainty</a:t>
                </a:r>
              </a:p>
              <a:p>
                <a:pPr algn="ctr"/>
                <a:r>
                  <a:rPr lang="en-US" altLang="zh-TW" sz="1050" dirty="0">
                    <a:latin typeface="Cambria Math" panose="02040503050406030204" pitchFamily="18" charset="0"/>
                  </a:rPr>
                  <a:t>Converter</a:t>
                </a:r>
                <a:endParaRPr lang="zh-TW" altLang="zh-TW" sz="1050" dirty="0">
                  <a:latin typeface="Cambria Math" panose="02040503050406030204" pitchFamily="18" charset="0"/>
                </a:endParaRPr>
              </a:p>
            </p:txBody>
          </p:sp>
        </mc:Choice>
        <mc:Fallback xmlns="">
          <p:sp>
            <p:nvSpPr>
              <p:cNvPr id="42" name="矩形 41">
                <a:extLst>
                  <a:ext uri="{FF2B5EF4-FFF2-40B4-BE49-F238E27FC236}">
                    <a16:creationId xmlns:a16="http://schemas.microsoft.com/office/drawing/2014/main" id="{82B81196-A230-4443-8870-164C670982E5}"/>
                  </a:ext>
                </a:extLst>
              </p:cNvPr>
              <p:cNvSpPr>
                <a:spLocks noRot="1" noChangeAspect="1" noMove="1" noResize="1" noEditPoints="1" noAdjustHandles="1" noChangeArrowheads="1" noChangeShapeType="1" noTextEdit="1"/>
              </p:cNvSpPr>
              <p:nvPr/>
            </p:nvSpPr>
            <p:spPr>
              <a:xfrm>
                <a:off x="4566742" y="3954447"/>
                <a:ext cx="933498" cy="840332"/>
              </a:xfrm>
              <a:prstGeom prst="rect">
                <a:avLst/>
              </a:prstGeom>
              <a:blipFill>
                <a:blip r:embed="rId5"/>
                <a:stretch>
                  <a:fillRect t="-2143" b="-5714"/>
                </a:stretch>
              </a:blipFill>
            </p:spPr>
            <p:txBody>
              <a:bodyPr/>
              <a:lstStyle/>
              <a:p>
                <a:r>
                  <a:rPr lang="zh-TW" altLang="en-US">
                    <a:noFill/>
                  </a:rPr>
                  <a:t> </a:t>
                </a:r>
              </a:p>
            </p:txBody>
          </p:sp>
        </mc:Fallback>
      </mc:AlternateContent>
      <p:cxnSp>
        <p:nvCxnSpPr>
          <p:cNvPr id="49" name="直線單箭頭接點 48">
            <a:extLst>
              <a:ext uri="{FF2B5EF4-FFF2-40B4-BE49-F238E27FC236}">
                <a16:creationId xmlns:a16="http://schemas.microsoft.com/office/drawing/2014/main" id="{EF8944EA-5C0B-4278-97FD-651DDE92C1EF}"/>
              </a:ext>
            </a:extLst>
          </p:cNvPr>
          <p:cNvCxnSpPr>
            <a:cxnSpLocks/>
          </p:cNvCxnSpPr>
          <p:nvPr/>
        </p:nvCxnSpPr>
        <p:spPr>
          <a:xfrm>
            <a:off x="5500240" y="4352424"/>
            <a:ext cx="261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6804EADF-C74E-48B4-BE9A-D15EBFCB6752}"/>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Uncertainty</a:t>
                </a:r>
              </a:p>
              <a:p>
                <a:pPr algn="ctr"/>
                <a:r>
                  <a:rPr lang="en-US" altLang="zh-TW" sz="1050" dirty="0">
                    <a:latin typeface="Cambria Math" panose="02040503050406030204" pitchFamily="18" charset="0"/>
                  </a:rPr>
                  <a:t>to defect</a:t>
                </a:r>
              </a:p>
              <a:p>
                <a:pPr algn="ctr"/>
                <a:r>
                  <a:rPr lang="en-US" altLang="zh-TW" sz="1050" dirty="0">
                    <a:latin typeface="Cambria Math" panose="02040503050406030204" pitchFamily="18" charset="0"/>
                  </a:rPr>
                  <a:t>converter</a:t>
                </a:r>
              </a:p>
              <a:p>
                <a:pPr algn="ctr"/>
                <a:r>
                  <a:rPr lang="en-US" altLang="zh-TW" sz="1050" dirty="0">
                    <a:latin typeface="Cambria Math" panose="02040503050406030204" pitchFamily="18" charset="0"/>
                  </a:rPr>
                  <a:t> </a:t>
                </a:r>
                <a14:m>
                  <m:oMath xmlns:m="http://schemas.openxmlformats.org/officeDocument/2006/math">
                    <m:r>
                      <a:rPr lang="en-US" altLang="zh-TW" sz="1050" i="1">
                        <a:latin typeface="Cambria Math" panose="02040503050406030204" pitchFamily="18" charset="0"/>
                      </a:rPr>
                      <m:t>𝛾</m:t>
                    </m:r>
                    <m:r>
                      <a:rPr lang="en-US" altLang="zh-TW" sz="1050" i="1">
                        <a:latin typeface="Cambria Math" panose="02040503050406030204" pitchFamily="18" charset="0"/>
                      </a:rPr>
                      <m:t>(</m:t>
                    </m:r>
                    <m:r>
                      <a:rPr lang="en-US" altLang="zh-TW" sz="1050" b="0" i="1" dirty="0" smtClean="0">
                        <a:latin typeface="Cambria Math" panose="02040503050406030204" pitchFamily="18" charset="0"/>
                      </a:rPr>
                      <m:t>𝑈</m:t>
                    </m:r>
                    <m:r>
                      <a:rPr lang="en-US" altLang="zh-TW" sz="1050" i="1">
                        <a:latin typeface="Cambria Math" panose="02040503050406030204" pitchFamily="18" charset="0"/>
                      </a:rPr>
                      <m:t>)</m:t>
                    </m:r>
                  </m:oMath>
                </a14:m>
                <a:endParaRPr lang="zh-TW" altLang="en-US" sz="1050" i="1" dirty="0"/>
              </a:p>
            </p:txBody>
          </p:sp>
        </mc:Choice>
        <mc:Fallback xmlns="">
          <p:sp>
            <p:nvSpPr>
              <p:cNvPr id="51" name="矩形 50">
                <a:extLst>
                  <a:ext uri="{FF2B5EF4-FFF2-40B4-BE49-F238E27FC236}">
                    <a16:creationId xmlns:a16="http://schemas.microsoft.com/office/drawing/2014/main" id="{6804EADF-C74E-48B4-BE9A-D15EBFCB6752}"/>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6"/>
                <a:stretch>
                  <a:fillRect t="-2158" b="-50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B6C639EE-9369-4132-AE1F-53E57B8CE79E}"/>
                  </a:ext>
                </a:extLst>
              </p:cNvPr>
              <p:cNvSpPr txBox="1"/>
              <p:nvPr/>
            </p:nvSpPr>
            <p:spPr>
              <a:xfrm>
                <a:off x="5366389" y="4454916"/>
                <a:ext cx="490305"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𝑈</m:t>
                      </m:r>
                    </m:oMath>
                  </m:oMathPara>
                </a14:m>
                <a:endParaRPr lang="zh-TW" altLang="en-US" sz="1050" dirty="0"/>
              </a:p>
            </p:txBody>
          </p:sp>
        </mc:Choice>
        <mc:Fallback xmlns="">
          <p:sp>
            <p:nvSpPr>
              <p:cNvPr id="53" name="文字方塊 52">
                <a:extLst>
                  <a:ext uri="{FF2B5EF4-FFF2-40B4-BE49-F238E27FC236}">
                    <a16:creationId xmlns:a16="http://schemas.microsoft.com/office/drawing/2014/main" id="{B6C639EE-9369-4132-AE1F-53E57B8CE79E}"/>
                  </a:ext>
                </a:extLst>
              </p:cNvPr>
              <p:cNvSpPr txBox="1">
                <a:spLocks noRot="1" noChangeAspect="1" noMove="1" noResize="1" noEditPoints="1" noAdjustHandles="1" noChangeArrowheads="1" noChangeShapeType="1" noTextEdit="1"/>
              </p:cNvSpPr>
              <p:nvPr/>
            </p:nvSpPr>
            <p:spPr>
              <a:xfrm>
                <a:off x="5366389" y="4454916"/>
                <a:ext cx="490305" cy="253916"/>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B17547FA-EFEF-430C-8200-7A3400EFA8B8}"/>
                  </a:ext>
                </a:extLst>
              </p:cNvPr>
              <p:cNvSpPr txBox="1"/>
              <p:nvPr/>
            </p:nvSpPr>
            <p:spPr>
              <a:xfrm>
                <a:off x="6787094" y="4370926"/>
                <a:ext cx="552785" cy="2801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oMath>
                  </m:oMathPara>
                </a14:m>
                <a:endParaRPr lang="zh-TW" altLang="en-US" sz="1050" dirty="0"/>
              </a:p>
            </p:txBody>
          </p:sp>
        </mc:Choice>
        <mc:Fallback xmlns="">
          <p:sp>
            <p:nvSpPr>
              <p:cNvPr id="54" name="文字方塊 53">
                <a:extLst>
                  <a:ext uri="{FF2B5EF4-FFF2-40B4-BE49-F238E27FC236}">
                    <a16:creationId xmlns:a16="http://schemas.microsoft.com/office/drawing/2014/main" id="{B17547FA-EFEF-430C-8200-7A3400EFA8B8}"/>
                  </a:ext>
                </a:extLst>
              </p:cNvPr>
              <p:cNvSpPr txBox="1">
                <a:spLocks noRot="1" noChangeAspect="1" noMove="1" noResize="1" noEditPoints="1" noAdjustHandles="1" noChangeArrowheads="1" noChangeShapeType="1" noTextEdit="1"/>
              </p:cNvSpPr>
              <p:nvPr/>
            </p:nvSpPr>
            <p:spPr>
              <a:xfrm>
                <a:off x="6787094" y="4370926"/>
                <a:ext cx="552785" cy="280141"/>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DA3146AE-9A72-47E6-BBBC-8908A1FE7193}"/>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t>Feature Extractor</a:t>
                </a:r>
                <a14:m>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a14:m>
                <a:endParaRPr lang="zh-TW" altLang="en-US" sz="1050" dirty="0"/>
              </a:p>
            </p:txBody>
          </p:sp>
        </mc:Choice>
        <mc:Fallback xmlns="">
          <p:sp>
            <p:nvSpPr>
              <p:cNvPr id="59" name="矩形 58">
                <a:extLst>
                  <a:ext uri="{FF2B5EF4-FFF2-40B4-BE49-F238E27FC236}">
                    <a16:creationId xmlns:a16="http://schemas.microsoft.com/office/drawing/2014/main" id="{DA3146AE-9A72-47E6-BBBC-8908A1FE7193}"/>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9"/>
                <a:stretch>
                  <a:fillRect/>
                </a:stretch>
              </a:blipFill>
            </p:spPr>
            <p:txBody>
              <a:bodyPr/>
              <a:lstStyle/>
              <a:p>
                <a:r>
                  <a:rPr lang="zh-TW" altLang="en-US">
                    <a:noFill/>
                  </a:rPr>
                  <a:t> </a:t>
                </a:r>
              </a:p>
            </p:txBody>
          </p:sp>
        </mc:Fallback>
      </mc:AlternateContent>
      <p:cxnSp>
        <p:nvCxnSpPr>
          <p:cNvPr id="61" name="直線單箭頭接點 60">
            <a:extLst>
              <a:ext uri="{FF2B5EF4-FFF2-40B4-BE49-F238E27FC236}">
                <a16:creationId xmlns:a16="http://schemas.microsoft.com/office/drawing/2014/main" id="{306762A6-F161-442A-9070-A5CD1703B864}"/>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2F459E31-44D3-4D8B-82F8-8286800344A3}"/>
                  </a:ext>
                </a:extLst>
              </p:cNvPr>
              <p:cNvSpPr txBox="1"/>
              <p:nvPr/>
            </p:nvSpPr>
            <p:spPr>
              <a:xfrm>
                <a:off x="2024026" y="3592896"/>
                <a:ext cx="386778"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i="1" smtClean="0">
                          <a:latin typeface="Cambria Math" panose="02040503050406030204" pitchFamily="18" charset="0"/>
                        </a:rPr>
                        <m:t>𝑧</m:t>
                      </m:r>
                    </m:oMath>
                  </m:oMathPara>
                </a14:m>
                <a:endParaRPr lang="zh-TW" altLang="en-US" sz="1050" dirty="0"/>
              </a:p>
            </p:txBody>
          </p:sp>
        </mc:Choice>
        <mc:Fallback xmlns="">
          <p:sp>
            <p:nvSpPr>
              <p:cNvPr id="70" name="文字方塊 69">
                <a:extLst>
                  <a:ext uri="{FF2B5EF4-FFF2-40B4-BE49-F238E27FC236}">
                    <a16:creationId xmlns:a16="http://schemas.microsoft.com/office/drawing/2014/main" id="{2F459E31-44D3-4D8B-82F8-8286800344A3}"/>
                  </a:ext>
                </a:extLst>
              </p:cNvPr>
              <p:cNvSpPr txBox="1">
                <a:spLocks noRot="1" noChangeAspect="1" noMove="1" noResize="1" noEditPoints="1" noAdjustHandles="1" noChangeArrowheads="1" noChangeShapeType="1" noTextEdit="1"/>
              </p:cNvSpPr>
              <p:nvPr/>
            </p:nvSpPr>
            <p:spPr>
              <a:xfrm>
                <a:off x="2024026" y="3592896"/>
                <a:ext cx="386778" cy="25391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3" name="文字方塊 72">
                <a:extLst>
                  <a:ext uri="{FF2B5EF4-FFF2-40B4-BE49-F238E27FC236}">
                    <a16:creationId xmlns:a16="http://schemas.microsoft.com/office/drawing/2014/main" id="{16262466-A316-44E1-8965-434ABE5C47F9}"/>
                  </a:ext>
                </a:extLst>
              </p:cNvPr>
              <p:cNvSpPr txBox="1"/>
              <p:nvPr/>
            </p:nvSpPr>
            <p:spPr>
              <a:xfrm>
                <a:off x="5178310" y="3079721"/>
                <a:ext cx="552785" cy="279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oMath>
                  </m:oMathPara>
                </a14:m>
                <a:endParaRPr lang="zh-TW" altLang="en-US" sz="1050" dirty="0"/>
              </a:p>
            </p:txBody>
          </p:sp>
        </mc:Choice>
        <mc:Fallback xmlns="">
          <p:sp>
            <p:nvSpPr>
              <p:cNvPr id="73" name="文字方塊 72">
                <a:extLst>
                  <a:ext uri="{FF2B5EF4-FFF2-40B4-BE49-F238E27FC236}">
                    <a16:creationId xmlns:a16="http://schemas.microsoft.com/office/drawing/2014/main" id="{16262466-A316-44E1-8965-434ABE5C47F9}"/>
                  </a:ext>
                </a:extLst>
              </p:cNvPr>
              <p:cNvSpPr txBox="1">
                <a:spLocks noRot="1" noChangeAspect="1" noMove="1" noResize="1" noEditPoints="1" noAdjustHandles="1" noChangeArrowheads="1" noChangeShapeType="1" noTextEdit="1"/>
              </p:cNvSpPr>
              <p:nvPr/>
            </p:nvSpPr>
            <p:spPr>
              <a:xfrm>
                <a:off x="5178310" y="3079721"/>
                <a:ext cx="552785" cy="27982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0434CB0D-FB43-4F21-937C-5BA90305FEB8}"/>
                  </a:ext>
                </a:extLst>
              </p:cNvPr>
              <p:cNvSpPr txBox="1"/>
              <p:nvPr/>
            </p:nvSpPr>
            <p:spPr>
              <a:xfrm>
                <a:off x="223490" y="3735478"/>
                <a:ext cx="40853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smtClean="0">
                          <a:latin typeface="Cambria Math" panose="02040503050406030204" pitchFamily="18" charset="0"/>
                        </a:rPr>
                        <m:t>𝑥</m:t>
                      </m:r>
                    </m:oMath>
                  </m:oMathPara>
                </a14:m>
                <a:endParaRPr lang="zh-TW" altLang="en-US" sz="1050" dirty="0"/>
              </a:p>
            </p:txBody>
          </p:sp>
        </mc:Choice>
        <mc:Fallback xmlns="">
          <p:sp>
            <p:nvSpPr>
              <p:cNvPr id="77" name="文字方塊 76">
                <a:extLst>
                  <a:ext uri="{FF2B5EF4-FFF2-40B4-BE49-F238E27FC236}">
                    <a16:creationId xmlns:a16="http://schemas.microsoft.com/office/drawing/2014/main" id="{0434CB0D-FB43-4F21-937C-5BA90305FEB8}"/>
                  </a:ext>
                </a:extLst>
              </p:cNvPr>
              <p:cNvSpPr txBox="1">
                <a:spLocks noRot="1" noChangeAspect="1" noMove="1" noResize="1" noEditPoints="1" noAdjustHandles="1" noChangeArrowheads="1" noChangeShapeType="1" noTextEdit="1"/>
              </p:cNvSpPr>
              <p:nvPr/>
            </p:nvSpPr>
            <p:spPr>
              <a:xfrm>
                <a:off x="223490" y="3735478"/>
                <a:ext cx="408536" cy="253916"/>
              </a:xfrm>
              <a:prstGeom prst="rect">
                <a:avLst/>
              </a:prstGeom>
              <a:blipFill>
                <a:blip r:embed="rId12"/>
                <a:stretch>
                  <a:fillRect/>
                </a:stretch>
              </a:blipFill>
            </p:spPr>
            <p:txBody>
              <a:bodyPr/>
              <a:lstStyle/>
              <a:p>
                <a:r>
                  <a:rPr lang="zh-TW" altLang="en-US">
                    <a:noFill/>
                  </a:rPr>
                  <a:t> </a:t>
                </a:r>
              </a:p>
            </p:txBody>
          </p:sp>
        </mc:Fallback>
      </mc:AlternateContent>
      <p:grpSp>
        <p:nvGrpSpPr>
          <p:cNvPr id="30" name="群組 29">
            <a:extLst>
              <a:ext uri="{FF2B5EF4-FFF2-40B4-BE49-F238E27FC236}">
                <a16:creationId xmlns:a16="http://schemas.microsoft.com/office/drawing/2014/main" id="{72099E4C-DF5D-4DC1-BA39-AE8E5EC8A801}"/>
              </a:ext>
            </a:extLst>
          </p:cNvPr>
          <p:cNvGrpSpPr/>
          <p:nvPr/>
        </p:nvGrpSpPr>
        <p:grpSpPr>
          <a:xfrm>
            <a:off x="2018547" y="3412014"/>
            <a:ext cx="828600" cy="940410"/>
            <a:chOff x="4416532" y="2650366"/>
            <a:chExt cx="900792" cy="1237808"/>
          </a:xfrm>
        </p:grpSpPr>
        <p:cxnSp>
          <p:nvCxnSpPr>
            <p:cNvPr id="36" name="肘形接點 111">
              <a:extLst>
                <a:ext uri="{FF2B5EF4-FFF2-40B4-BE49-F238E27FC236}">
                  <a16:creationId xmlns:a16="http://schemas.microsoft.com/office/drawing/2014/main" id="{1F7E5DC2-8E20-4A23-94A0-C0713167E867}"/>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肘形接點 3">
              <a:extLst>
                <a:ext uri="{FF2B5EF4-FFF2-40B4-BE49-F238E27FC236}">
                  <a16:creationId xmlns:a16="http://schemas.microsoft.com/office/drawing/2014/main" id="{E9A39395-58AD-4198-A909-59B74C84E6FA}"/>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3" name="矩形 80">
                <a:extLst>
                  <a:ext uri="{FF2B5EF4-FFF2-40B4-BE49-F238E27FC236}">
                    <a16:creationId xmlns:a16="http://schemas.microsoft.com/office/drawing/2014/main" id="{D25F447F-CE2E-40AA-9159-AA6329ACCF03}"/>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latin typeface="Cambria Math" panose="02040503050406030204" pitchFamily="18" charset="0"/>
                  </a:rPr>
                  <a:t>Prediction</a:t>
                </a:r>
              </a:p>
              <a:p>
                <a:pPr algn="ctr"/>
                <a:r>
                  <a:rPr lang="en-US" altLang="zh-TW" sz="105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1050" i="1" dirty="0">
                          <a:solidFill>
                            <a:schemeClr val="tx1"/>
                          </a:solidFill>
                          <a:latin typeface="Cambria Math" panose="02040503050406030204" pitchFamily="18" charset="0"/>
                        </a:rPr>
                        <m:t>𝐺</m:t>
                      </m:r>
                      <m:r>
                        <a:rPr lang="en-US" altLang="zh-TW" sz="1050" i="1"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i="1" dirty="0">
                                  <a:solidFill>
                                    <a:schemeClr val="tx1"/>
                                  </a:solidFill>
                                  <a:latin typeface="Cambria Math" panose="02040503050406030204" pitchFamily="18" charset="0"/>
                                </a:rPr>
                                <m:t>𝑦</m:t>
                              </m:r>
                            </m:e>
                          </m:acc>
                        </m:e>
                        <m:sub>
                          <m:r>
                            <a:rPr lang="en-US" altLang="zh-TW" sz="1050" i="1" dirty="0">
                              <a:solidFill>
                                <a:schemeClr val="tx1"/>
                              </a:solidFill>
                              <a:latin typeface="Cambria Math" panose="02040503050406030204" pitchFamily="18" charset="0"/>
                            </a:rPr>
                            <m:t>𝑑𝑒𝑓</m:t>
                          </m:r>
                        </m:sub>
                        <m:sup>
                          <m:r>
                            <a:rPr lang="en-US" altLang="zh-TW" sz="1050" i="1" dirty="0">
                              <a:solidFill>
                                <a:schemeClr val="tx1"/>
                              </a:solidFill>
                              <a:latin typeface="Cambria Math" panose="02040503050406030204" pitchFamily="18" charset="0"/>
                            </a:rPr>
                            <m:t>1</m:t>
                          </m:r>
                        </m:sup>
                      </m:sSubSup>
                      <m:r>
                        <a:rPr lang="en-US" altLang="zh-TW" sz="1050" i="1"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i="1" dirty="0">
                                  <a:solidFill>
                                    <a:schemeClr val="tx1"/>
                                  </a:solidFill>
                                  <a:latin typeface="Cambria Math" panose="02040503050406030204" pitchFamily="18" charset="0"/>
                                </a:rPr>
                                <m:t>𝑦</m:t>
                              </m:r>
                            </m:e>
                          </m:acc>
                        </m:e>
                        <m:sub>
                          <m:r>
                            <a:rPr lang="en-US" altLang="zh-TW" sz="1050" i="1" dirty="0">
                              <a:solidFill>
                                <a:schemeClr val="tx1"/>
                              </a:solidFill>
                              <a:latin typeface="Cambria Math" panose="02040503050406030204" pitchFamily="18" charset="0"/>
                            </a:rPr>
                            <m:t>𝑑𝑒𝑓</m:t>
                          </m:r>
                        </m:sub>
                        <m:sup>
                          <m:r>
                            <a:rPr lang="en-US" altLang="zh-TW" sz="1050" i="1" dirty="0">
                              <a:solidFill>
                                <a:schemeClr val="tx1"/>
                              </a:solidFill>
                              <a:latin typeface="Cambria Math" panose="02040503050406030204" pitchFamily="18" charset="0"/>
                            </a:rPr>
                            <m:t>2</m:t>
                          </m:r>
                        </m:sup>
                      </m:sSubSup>
                      <m:r>
                        <a:rPr lang="en-US" altLang="zh-TW" sz="1050" i="1" dirty="0">
                          <a:solidFill>
                            <a:schemeClr val="tx1"/>
                          </a:solidFill>
                          <a:latin typeface="Cambria Math" panose="02040503050406030204" pitchFamily="18" charset="0"/>
                        </a:rPr>
                        <m:t>)</m:t>
                      </m:r>
                    </m:oMath>
                  </m:oMathPara>
                </a14:m>
                <a:endParaRPr lang="zh-TW" altLang="en-US" sz="1050" dirty="0">
                  <a:solidFill>
                    <a:schemeClr val="tx1"/>
                  </a:solidFill>
                </a:endParaRPr>
              </a:p>
            </p:txBody>
          </p:sp>
        </mc:Choice>
        <mc:Fallback xmlns="">
          <p:sp>
            <p:nvSpPr>
              <p:cNvPr id="43" name="矩形 80">
                <a:extLst>
                  <a:ext uri="{FF2B5EF4-FFF2-40B4-BE49-F238E27FC236}">
                    <a16:creationId xmlns:a16="http://schemas.microsoft.com/office/drawing/2014/main" id="{D25F447F-CE2E-40AA-9159-AA6329ACCF03}"/>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13"/>
                <a:stretch>
                  <a:fillRect/>
                </a:stretch>
              </a:blipFill>
            </p:spPr>
            <p:txBody>
              <a:bodyPr/>
              <a:lstStyle/>
              <a:p>
                <a:r>
                  <a:rPr lang="zh-TW" altLang="en-US">
                    <a:noFill/>
                  </a:rPr>
                  <a:t> </a:t>
                </a:r>
              </a:p>
            </p:txBody>
          </p:sp>
        </mc:Fallback>
      </mc:AlternateContent>
      <p:cxnSp>
        <p:nvCxnSpPr>
          <p:cNvPr id="45" name="直線單箭頭接點 82">
            <a:extLst>
              <a:ext uri="{FF2B5EF4-FFF2-40B4-BE49-F238E27FC236}">
                <a16:creationId xmlns:a16="http://schemas.microsoft.com/office/drawing/2014/main" id="{12EF3A34-47DA-4B0A-A021-D76037A322A0}"/>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94">
            <a:extLst>
              <a:ext uri="{FF2B5EF4-FFF2-40B4-BE49-F238E27FC236}">
                <a16:creationId xmlns:a16="http://schemas.microsoft.com/office/drawing/2014/main" id="{08FDDB09-80FA-4C3E-8759-8087B44DD1F9}"/>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28">
                <a:extLst>
                  <a:ext uri="{FF2B5EF4-FFF2-40B4-BE49-F238E27FC236}">
                    <a16:creationId xmlns:a16="http://schemas.microsoft.com/office/drawing/2014/main" id="{48177BB1-F8F2-47AF-ABCF-E55EBB460317}"/>
                  </a:ext>
                </a:extLst>
              </p:cNvPr>
              <p:cNvSpPr/>
              <p:nvPr/>
            </p:nvSpPr>
            <p:spPr>
              <a:xfrm>
                <a:off x="8390378" y="3427373"/>
                <a:ext cx="469295" cy="266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acc>
                            <m:accPr>
                              <m:chr m:val="̂"/>
                              <m:ctrlPr>
                                <a:rPr lang="zh-TW" altLang="en-US" sz="1050" i="1" dirty="0" smtClean="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𝑑𝑒𝑓</m:t>
                          </m:r>
                        </m:sub>
                      </m:sSub>
                    </m:oMath>
                  </m:oMathPara>
                </a14:m>
                <a:endParaRPr lang="zh-TW" altLang="en-US" sz="1050" dirty="0"/>
              </a:p>
            </p:txBody>
          </p:sp>
        </mc:Choice>
        <mc:Fallback xmlns="">
          <p:sp>
            <p:nvSpPr>
              <p:cNvPr id="48" name="矩形 28">
                <a:extLst>
                  <a:ext uri="{FF2B5EF4-FFF2-40B4-BE49-F238E27FC236}">
                    <a16:creationId xmlns:a16="http://schemas.microsoft.com/office/drawing/2014/main" id="{48177BB1-F8F2-47AF-ABCF-E55EBB460317}"/>
                  </a:ext>
                </a:extLst>
              </p:cNvPr>
              <p:cNvSpPr>
                <a:spLocks noRot="1" noChangeAspect="1" noMove="1" noResize="1" noEditPoints="1" noAdjustHandles="1" noChangeArrowheads="1" noChangeShapeType="1" noTextEdit="1"/>
              </p:cNvSpPr>
              <p:nvPr/>
            </p:nvSpPr>
            <p:spPr>
              <a:xfrm>
                <a:off x="8390378" y="3427373"/>
                <a:ext cx="469295" cy="266868"/>
              </a:xfrm>
              <a:prstGeom prst="rect">
                <a:avLst/>
              </a:prstGeom>
              <a:blipFill>
                <a:blip r:embed="rId14"/>
                <a:stretch>
                  <a:fillRect/>
                </a:stretch>
              </a:blipFill>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id="{4A2A4738-AA76-456B-AD8A-A55037BC2322}"/>
              </a:ext>
            </a:extLst>
          </p:cNvPr>
          <p:cNvCxnSpPr>
            <a:cxnSpLocks/>
          </p:cNvCxnSpPr>
          <p:nvPr/>
        </p:nvCxnSpPr>
        <p:spPr>
          <a:xfrm>
            <a:off x="6905314" y="4300643"/>
            <a:ext cx="261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B2BFF960-FA98-4C34-90DD-DB22382BA7D9}"/>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i="0" dirty="0">
                    <a:latin typeface="+mj-lt"/>
                  </a:rPr>
                  <a:t>MLP classifier</a:t>
                </a:r>
                <a:endParaRPr lang="zh-TW" altLang="en-US" sz="105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1050" i="1">
                          <a:latin typeface="Cambria Math" panose="02040503050406030204" pitchFamily="18" charset="0"/>
                          <a:ea typeface="Cambria Math" panose="02040503050406030204" pitchFamily="18" charset="0"/>
                        </a:rPr>
                        <m:t>α</m:t>
                      </m:r>
                      <m:r>
                        <a:rPr lang="en-US" altLang="zh-TW" sz="1050" i="1">
                          <a:latin typeface="Cambria Math" panose="02040503050406030204" pitchFamily="18" charset="0"/>
                          <a:ea typeface="Cambria Math" panose="02040503050406030204" pitchFamily="18" charset="0"/>
                        </a:rPr>
                        <m:t>(</m:t>
                      </m:r>
                      <m:r>
                        <a:rPr lang="en-US" altLang="zh-TW" sz="1050" b="0" i="1" smtClean="0">
                          <a:latin typeface="Cambria Math" panose="02040503050406030204" pitchFamily="18" charset="0"/>
                        </a:rPr>
                        <m:t>𝑧</m:t>
                      </m:r>
                      <m:r>
                        <a:rPr lang="en-US" altLang="zh-TW" sz="1050" i="1">
                          <a:latin typeface="Cambria Math" panose="02040503050406030204" pitchFamily="18" charset="0"/>
                          <a:ea typeface="Cambria Math" panose="02040503050406030204" pitchFamily="18" charset="0"/>
                        </a:rPr>
                        <m:t>)</m:t>
                      </m:r>
                    </m:oMath>
                  </m:oMathPara>
                </a14:m>
                <a:endParaRPr lang="en-US" altLang="zh-TW" sz="1050" i="1" dirty="0">
                  <a:latin typeface="Cambria Math" panose="02040503050406030204" pitchFamily="18" charset="0"/>
                </a:endParaRPr>
              </a:p>
            </p:txBody>
          </p:sp>
        </mc:Choice>
        <mc:Fallback xmlns="">
          <p:sp>
            <p:nvSpPr>
              <p:cNvPr id="52" name="矩形 51">
                <a:extLst>
                  <a:ext uri="{FF2B5EF4-FFF2-40B4-BE49-F238E27FC236}">
                    <a16:creationId xmlns:a16="http://schemas.microsoft.com/office/drawing/2014/main" id="{B2BFF960-FA98-4C34-90DD-DB22382BA7D9}"/>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15"/>
                <a:stretch>
                  <a:fillRect/>
                </a:stretch>
              </a:blipFill>
            </p:spPr>
            <p:txBody>
              <a:bodyPr/>
              <a:lstStyle/>
              <a:p>
                <a:r>
                  <a:rPr lang="zh-TW" altLang="en-US">
                    <a:noFill/>
                  </a:rPr>
                  <a:t> </a:t>
                </a:r>
              </a:p>
            </p:txBody>
          </p:sp>
        </mc:Fallback>
      </mc:AlternateContent>
      <p:cxnSp>
        <p:nvCxnSpPr>
          <p:cNvPr id="31" name="肘形接點 3">
            <a:extLst>
              <a:ext uri="{FF2B5EF4-FFF2-40B4-BE49-F238E27FC236}">
                <a16:creationId xmlns:a16="http://schemas.microsoft.com/office/drawing/2014/main" id="{422B8FAC-0A00-4A2D-91CB-8DBA0A511FBF}"/>
              </a:ext>
            </a:extLst>
          </p:cNvPr>
          <p:cNvCxnSpPr>
            <a:cxnSpLocks/>
            <a:endCxn id="51"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C20B9E2-2E24-359F-9CA0-96552D85E097}"/>
                  </a:ext>
                </a:extLst>
              </p:cNvPr>
              <p:cNvSpPr/>
              <p:nvPr/>
            </p:nvSpPr>
            <p:spPr>
              <a:xfrm>
                <a:off x="5683250" y="0"/>
                <a:ext cx="3363224" cy="808811"/>
              </a:xfrm>
              <a:prstGeom prst="rect">
                <a:avLst/>
              </a:prstGeom>
            </p:spPr>
            <p:txBody>
              <a:bodyPr wrap="square">
                <a:spAutoFit/>
              </a:bodyPr>
              <a:lstStyle/>
              <a:p>
                <a14:m>
                  <m:oMath xmlns:m="http://schemas.openxmlformats.org/officeDocument/2006/math">
                    <m:sSubSup>
                      <m:sSubSupPr>
                        <m:ctrlPr>
                          <a:rPr lang="en-US" altLang="zh-TW" sz="1050" i="1" dirty="0" smtClean="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a:t>
                </a:r>
                <a:endParaRPr lang="en-US" altLang="zh-TW" sz="105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TW" sz="1050" i="1" dirty="0" smtClean="0">
                          <a:latin typeface="Cambria Math" panose="02040503050406030204" pitchFamily="18" charset="0"/>
                        </a:rPr>
                        <m:t>𝑈</m:t>
                      </m:r>
                      <m:r>
                        <a:rPr lang="en-US" altLang="zh-TW" sz="1050" i="1" dirty="0" smtClean="0">
                          <a:latin typeface="Cambria Math" panose="02040503050406030204" pitchFamily="18" charset="0"/>
                        </a:rPr>
                        <m:t> ∈ </m:t>
                      </m:r>
                      <m:r>
                        <a:rPr lang="en-US" altLang="zh-TW" sz="1050" i="1" dirty="0" smtClean="0">
                          <a:latin typeface="Cambria Math" panose="02040503050406030204" pitchFamily="18" charset="0"/>
                        </a:rPr>
                        <m:t>ℝ</m:t>
                      </m:r>
                    </m:oMath>
                  </m:oMathPara>
                </a14:m>
                <a:endParaRPr lang="en-US" altLang="zh-TW" sz="1050" dirty="0"/>
              </a:p>
              <a:p>
                <a14:m>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‘unknown’}</a:t>
                </a:r>
              </a:p>
              <a:p>
                <a14:m>
                  <m:oMath xmlns:m="http://schemas.openxmlformats.org/officeDocument/2006/math">
                    <m:sSubSup>
                      <m:sSubSupPr>
                        <m:ctrlPr>
                          <a:rPr lang="en-US" altLang="zh-TW" sz="1050" i="1" dirty="0">
                            <a:solidFill>
                              <a:prstClr val="black"/>
                            </a:solidFill>
                            <a:latin typeface="Cambria Math" panose="02040503050406030204" pitchFamily="18" charset="0"/>
                          </a:rPr>
                        </m:ctrlPr>
                      </m:sSubSupPr>
                      <m:e>
                        <m:acc>
                          <m:accPr>
                            <m:chr m:val="̂"/>
                            <m:ctrlPr>
                              <a:rPr lang="zh-TW" altLang="en-US" sz="1050" i="1" dirty="0">
                                <a:solidFill>
                                  <a:prstClr val="black"/>
                                </a:solidFill>
                                <a:latin typeface="Cambria Math" panose="02040503050406030204" pitchFamily="18" charset="0"/>
                              </a:rPr>
                            </m:ctrlPr>
                          </m:accPr>
                          <m:e>
                            <m:r>
                              <a:rPr lang="zh-TW" altLang="en-US" sz="1050" i="1" dirty="0">
                                <a:solidFill>
                                  <a:prstClr val="black"/>
                                </a:solidFill>
                                <a:latin typeface="Cambria Math" panose="02040503050406030204" pitchFamily="18" charset="0"/>
                              </a:rPr>
                              <m:t>𝑦</m:t>
                            </m:r>
                          </m:e>
                        </m:acc>
                      </m:e>
                      <m:sub>
                        <m:r>
                          <a:rPr lang="en-US" altLang="zh-TW" sz="1050" i="1" dirty="0">
                            <a:solidFill>
                              <a:prstClr val="black"/>
                            </a:solidFill>
                            <a:latin typeface="Cambria Math" panose="02040503050406030204" pitchFamily="18" charset="0"/>
                          </a:rPr>
                          <m:t>𝑑𝑒𝑓</m:t>
                        </m:r>
                      </m:sub>
                      <m:sup>
                        <m:r>
                          <a:rPr lang="en-US" altLang="zh-TW" sz="1050" i="1" dirty="0">
                            <a:solidFill>
                              <a:prstClr val="black"/>
                            </a:solidFill>
                            <a:latin typeface="Cambria Math" panose="02040503050406030204" pitchFamily="18" charset="0"/>
                          </a:rPr>
                          <m:t> </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‘unknown’}</a:t>
                </a:r>
              </a:p>
            </p:txBody>
          </p:sp>
        </mc:Choice>
        <mc:Fallback xmlns="">
          <p:sp>
            <p:nvSpPr>
              <p:cNvPr id="2" name="矩形 1">
                <a:extLst>
                  <a:ext uri="{FF2B5EF4-FFF2-40B4-BE49-F238E27FC236}">
                    <a16:creationId xmlns:a16="http://schemas.microsoft.com/office/drawing/2014/main" id="{7C20B9E2-2E24-359F-9CA0-96552D85E097}"/>
                  </a:ext>
                </a:extLst>
              </p:cNvPr>
              <p:cNvSpPr>
                <a:spLocks noRot="1" noChangeAspect="1" noMove="1" noResize="1" noEditPoints="1" noAdjustHandles="1" noChangeArrowheads="1" noChangeShapeType="1" noTextEdit="1"/>
              </p:cNvSpPr>
              <p:nvPr/>
            </p:nvSpPr>
            <p:spPr>
              <a:xfrm>
                <a:off x="5683250" y="0"/>
                <a:ext cx="3363224" cy="808811"/>
              </a:xfrm>
              <a:prstGeom prst="rect">
                <a:avLst/>
              </a:prstGeom>
              <a:blipFill>
                <a:blip r:embed="rId16"/>
                <a:stretch>
                  <a:fillRect b="-15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TextBox 24">
                <a:extLst>
                  <a:ext uri="{FF2B5EF4-FFF2-40B4-BE49-F238E27FC236}">
                    <a16:creationId xmlns:a16="http://schemas.microsoft.com/office/drawing/2014/main" id="{B1F6F9A8-04D4-5175-E728-8FE3DD180FDD}"/>
                  </a:ext>
                </a:extLst>
              </p:cNvPr>
              <p:cNvSpPr txBox="1"/>
              <p:nvPr/>
            </p:nvSpPr>
            <p:spPr>
              <a:xfrm>
                <a:off x="5307389" y="3545252"/>
                <a:ext cx="560090" cy="2809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a:latin typeface="Cambria Math" panose="02040503050406030204" pitchFamily="18" charset="0"/>
                            </a:rPr>
                          </m:ctrlPr>
                        </m:sSubSupPr>
                        <m:e>
                          <m:r>
                            <a:rPr lang="en-US" altLang="zh-TW" sz="1050" i="1">
                              <a:latin typeface="Cambria Math" panose="02040503050406030204" pitchFamily="18" charset="0"/>
                            </a:rPr>
                            <m:t>𝑇</m:t>
                          </m:r>
                        </m:e>
                        <m:sub>
                          <m:r>
                            <a:rPr lang="en-US" altLang="zh-TW" sz="1050" i="1">
                              <a:latin typeface="Cambria Math" panose="02040503050406030204" pitchFamily="18" charset="0"/>
                            </a:rPr>
                            <m:t>𝑗</m:t>
                          </m:r>
                        </m:sub>
                        <m:sup>
                          <m:r>
                            <a:rPr lang="en-US" altLang="zh-TW" sz="1050" i="1">
                              <a:latin typeface="Cambria Math" panose="02040503050406030204" pitchFamily="18" charset="0"/>
                            </a:rPr>
                            <m:t>1</m:t>
                          </m:r>
                        </m:sup>
                      </m:sSubSup>
                      <m:r>
                        <a:rPr lang="en-US" altLang="zh-TW" sz="1050" b="0" i="1" smtClean="0">
                          <a:latin typeface="Cambria Math" panose="02040503050406030204" pitchFamily="18" charset="0"/>
                        </a:rPr>
                        <m:t>,</m:t>
                      </m:r>
                      <m:sSubSup>
                        <m:sSubSupPr>
                          <m:ctrlPr>
                            <a:rPr lang="en-US" altLang="zh-TW" sz="1050" i="1">
                              <a:latin typeface="Cambria Math" panose="02040503050406030204" pitchFamily="18" charset="0"/>
                            </a:rPr>
                          </m:ctrlPr>
                        </m:sSubSupPr>
                        <m:e>
                          <m:r>
                            <a:rPr lang="en-US" altLang="zh-TW" sz="1050" i="1">
                              <a:latin typeface="Cambria Math" panose="02040503050406030204" pitchFamily="18" charset="0"/>
                            </a:rPr>
                            <m:t>𝑇</m:t>
                          </m:r>
                        </m:e>
                        <m:sub>
                          <m:r>
                            <a:rPr lang="en-US" altLang="zh-TW" sz="1050" i="1">
                              <a:latin typeface="Cambria Math" panose="02040503050406030204" pitchFamily="18" charset="0"/>
                            </a:rPr>
                            <m:t>𝑗</m:t>
                          </m:r>
                        </m:sub>
                        <m:sup>
                          <m:r>
                            <a:rPr lang="en-US" altLang="zh-TW" sz="1050" i="1">
                              <a:latin typeface="Cambria Math" panose="02040503050406030204" pitchFamily="18" charset="0"/>
                            </a:rPr>
                            <m:t>2</m:t>
                          </m:r>
                        </m:sup>
                      </m:sSubSup>
                    </m:oMath>
                  </m:oMathPara>
                </a14:m>
                <a:endParaRPr lang="zh-TW" altLang="en-US" sz="1050" dirty="0"/>
              </a:p>
            </p:txBody>
          </p:sp>
        </mc:Choice>
        <mc:Fallback xmlns="">
          <p:sp>
            <p:nvSpPr>
              <p:cNvPr id="3" name="TextBox 24">
                <a:extLst>
                  <a:ext uri="{FF2B5EF4-FFF2-40B4-BE49-F238E27FC236}">
                    <a16:creationId xmlns:a16="http://schemas.microsoft.com/office/drawing/2014/main" id="{B1F6F9A8-04D4-5175-E728-8FE3DD180FDD}"/>
                  </a:ext>
                </a:extLst>
              </p:cNvPr>
              <p:cNvSpPr txBox="1">
                <a:spLocks noRot="1" noChangeAspect="1" noMove="1" noResize="1" noEditPoints="1" noAdjustHandles="1" noChangeArrowheads="1" noChangeShapeType="1" noTextEdit="1"/>
              </p:cNvSpPr>
              <p:nvPr/>
            </p:nvSpPr>
            <p:spPr>
              <a:xfrm>
                <a:off x="5307389" y="3545252"/>
                <a:ext cx="560090" cy="280974"/>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72F32DC6-DA03-6CC2-A662-69B927D3F305}"/>
                  </a:ext>
                </a:extLst>
              </p:cNvPr>
              <p:cNvSpPr txBox="1"/>
              <p:nvPr/>
            </p:nvSpPr>
            <p:spPr>
              <a:xfrm>
                <a:off x="3929253" y="4420214"/>
                <a:ext cx="6985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b="1" i="1" dirty="0">
                              <a:latin typeface="Cambria Math" panose="02040503050406030204" pitchFamily="18" charset="0"/>
                            </a:rPr>
                          </m:ctrlPr>
                        </m:sSubPr>
                        <m:e>
                          <m:r>
                            <a:rPr lang="en-US" altLang="zh-TW" sz="1050" b="1" i="1" dirty="0">
                              <a:latin typeface="Cambria Math" panose="02040503050406030204" pitchFamily="18" charset="0"/>
                            </a:rPr>
                            <m:t>{</m:t>
                          </m:r>
                          <m:acc>
                            <m:accPr>
                              <m:chr m:val="̂"/>
                              <m:ctrlPr>
                                <a:rPr lang="zh-TW" altLang="en-US" sz="1050" b="1" i="1" dirty="0">
                                  <a:latin typeface="Cambria Math" panose="02040503050406030204" pitchFamily="18" charset="0"/>
                                </a:rPr>
                              </m:ctrlPr>
                            </m:accPr>
                            <m:e>
                              <m:r>
                                <a:rPr lang="zh-TW" altLang="en-US" sz="1050" b="1" dirty="0">
                                  <a:latin typeface="Cambria Math" panose="02040503050406030204" pitchFamily="18" charset="0"/>
                                </a:rPr>
                                <m:t>𝐲</m:t>
                              </m:r>
                            </m:e>
                          </m:acc>
                        </m:e>
                        <m:sub>
                          <m:r>
                            <a:rPr lang="en-US" altLang="zh-TW" sz="1050" b="1" dirty="0">
                              <a:latin typeface="Cambria Math" panose="02040503050406030204" pitchFamily="18" charset="0"/>
                            </a:rPr>
                            <m:t>𝐜𝐨𝐦</m:t>
                          </m:r>
                        </m:sub>
                      </m:sSub>
                      <m:r>
                        <a:rPr lang="en-US" altLang="zh-TW" sz="1050" b="1" i="1" dirty="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10" name="文字方塊 9">
                <a:extLst>
                  <a:ext uri="{FF2B5EF4-FFF2-40B4-BE49-F238E27FC236}">
                    <a16:creationId xmlns:a16="http://schemas.microsoft.com/office/drawing/2014/main" id="{72F32DC6-DA03-6CC2-A662-69B927D3F305}"/>
                  </a:ext>
                </a:extLst>
              </p:cNvPr>
              <p:cNvSpPr txBox="1">
                <a:spLocks noRot="1" noChangeAspect="1" noMove="1" noResize="1" noEditPoints="1" noAdjustHandles="1" noChangeArrowheads="1" noChangeShapeType="1" noTextEdit="1"/>
              </p:cNvSpPr>
              <p:nvPr/>
            </p:nvSpPr>
            <p:spPr>
              <a:xfrm>
                <a:off x="3929253" y="4420214"/>
                <a:ext cx="698500" cy="253916"/>
              </a:xfrm>
              <a:prstGeom prst="rect">
                <a:avLst/>
              </a:prstGeom>
              <a:blipFill>
                <a:blip r:embed="rId18"/>
                <a:stretch>
                  <a:fillRect b="-7143"/>
                </a:stretch>
              </a:blipFill>
            </p:spPr>
            <p:txBody>
              <a:bodyPr/>
              <a:lstStyle/>
              <a:p>
                <a:r>
                  <a:rPr lang="zh-TW" altLang="en-US">
                    <a:noFill/>
                  </a:rPr>
                  <a:t> </a:t>
                </a:r>
              </a:p>
            </p:txBody>
          </p:sp>
        </mc:Fallback>
      </mc:AlternateContent>
      <p:sp>
        <p:nvSpPr>
          <p:cNvPr id="13" name="頁尾版面配置區 12">
            <a:extLst>
              <a:ext uri="{FF2B5EF4-FFF2-40B4-BE49-F238E27FC236}">
                <a16:creationId xmlns:a16="http://schemas.microsoft.com/office/drawing/2014/main" id="{FF760557-7FF4-A174-2E39-BD3CB9322E8F}"/>
              </a:ext>
            </a:extLst>
          </p:cNvPr>
          <p:cNvSpPr>
            <a:spLocks noGrp="1"/>
          </p:cNvSpPr>
          <p:nvPr>
            <p:ph type="ftr" sz="quarter" idx="11"/>
          </p:nvPr>
        </p:nvSpPr>
        <p:spPr/>
        <p:txBody>
          <a:bodyPr/>
          <a:lstStyle/>
          <a:p>
            <a:r>
              <a:rPr lang="en-US" altLang="zh-TW"/>
              <a:t>/78</a:t>
            </a:r>
            <a:endParaRPr lang="zh-TW" altLang="en-US" dirty="0"/>
          </a:p>
        </p:txBody>
      </p:sp>
      <p:sp>
        <p:nvSpPr>
          <p:cNvPr id="14" name="投影片編號版面配置區 13">
            <a:extLst>
              <a:ext uri="{FF2B5EF4-FFF2-40B4-BE49-F238E27FC236}">
                <a16:creationId xmlns:a16="http://schemas.microsoft.com/office/drawing/2014/main" id="{6D22FB4B-E4A6-BFD6-E913-91609CA1E2BA}"/>
              </a:ext>
            </a:extLst>
          </p:cNvPr>
          <p:cNvSpPr>
            <a:spLocks noGrp="1"/>
          </p:cNvSpPr>
          <p:nvPr>
            <p:ph type="sldNum" sz="quarter" idx="12"/>
          </p:nvPr>
        </p:nvSpPr>
        <p:spPr/>
        <p:txBody>
          <a:bodyPr/>
          <a:lstStyle/>
          <a:p>
            <a:fld id="{EE3F9CDB-1F21-4789-A81E-8FEA25CE194B}" type="slidenum">
              <a:rPr lang="zh-CN" altLang="en-US" smtClean="0"/>
              <a:pPr/>
              <a:t>10</a:t>
            </a:fld>
            <a:endParaRPr lang="zh-CN" altLang="en-US" dirty="0"/>
          </a:p>
        </p:txBody>
      </p:sp>
    </p:spTree>
    <p:extLst>
      <p:ext uri="{BB962C8B-B14F-4D97-AF65-F5344CB8AC3E}">
        <p14:creationId xmlns:p14="http://schemas.microsoft.com/office/powerpoint/2010/main" val="378179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436667" y="4248476"/>
            <a:ext cx="1063112" cy="253916"/>
          </a:xfrm>
          <a:prstGeom prst="rect">
            <a:avLst/>
          </a:prstGeom>
        </p:spPr>
        <p:txBody>
          <a:bodyPr wrap="none">
            <a:spAutoFit/>
          </a:bodyPr>
          <a:lstStyle/>
          <a:p>
            <a:pPr algn="just"/>
            <a:r>
              <a:rPr lang="en-US" altLang="zh-TW" sz="1013" dirty="0"/>
              <a:t>(b) </a:t>
            </a:r>
            <a:r>
              <a:rPr lang="en-US" altLang="zh-TW" sz="1050" dirty="0" err="1">
                <a:solidFill>
                  <a:prstClr val="black"/>
                </a:solidFill>
              </a:rPr>
              <a:t>CosFace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p:txBody>
      </p:sp>
      <p:sp>
        <p:nvSpPr>
          <p:cNvPr id="9" name="矩形 8"/>
          <p:cNvSpPr/>
          <p:nvPr/>
        </p:nvSpPr>
        <p:spPr>
          <a:xfrm>
            <a:off x="2451671" y="4300363"/>
            <a:ext cx="966931" cy="253916"/>
          </a:xfrm>
          <a:prstGeom prst="rect">
            <a:avLst/>
          </a:prstGeom>
        </p:spPr>
        <p:txBody>
          <a:bodyPr wrap="none">
            <a:spAutoFit/>
          </a:bodyPr>
          <a:lstStyle/>
          <a:p>
            <a:pPr algn="just"/>
            <a:r>
              <a:rPr lang="en-US" altLang="zh-TW" sz="1013" dirty="0"/>
              <a:t>(a) </a:t>
            </a:r>
            <a:r>
              <a:rPr lang="en-US" altLang="zh-TW" sz="1050" dirty="0">
                <a:solidFill>
                  <a:prstClr val="black"/>
                </a:solidFill>
              </a:rPr>
              <a:t>Triplet Loss</a:t>
            </a:r>
            <a:endParaRPr lang="zh-TW" altLang="en-US" sz="1050" dirty="0">
              <a:solidFill>
                <a:prstClr val="black"/>
              </a:solidFill>
            </a:endParaRPr>
          </a:p>
        </p:txBody>
      </p:sp>
      <p:cxnSp>
        <p:nvCxnSpPr>
          <p:cNvPr id="18" name="直線接點 17">
            <a:extLst>
              <a:ext uri="{FF2B5EF4-FFF2-40B4-BE49-F238E27FC236}">
                <a16:creationId xmlns:a16="http://schemas.microsoft.com/office/drawing/2014/main" id="{A106C393-ED6A-4343-A8E1-B84741560877}"/>
              </a:ext>
            </a:extLst>
          </p:cNvPr>
          <p:cNvCxnSpPr/>
          <p:nvPr/>
        </p:nvCxnSpPr>
        <p:spPr>
          <a:xfrm>
            <a:off x="4701809" y="1031202"/>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27862" y="4554279"/>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7105650" y="47766"/>
            <a:ext cx="2038350"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sp>
        <p:nvSpPr>
          <p:cNvPr id="13" name="矩形 12">
            <a:extLst>
              <a:ext uri="{FF2B5EF4-FFF2-40B4-BE49-F238E27FC236}">
                <a16:creationId xmlns:a16="http://schemas.microsoft.com/office/drawing/2014/main" id="{899E8E43-69C3-49BF-A040-9C0D96767915}"/>
              </a:ext>
            </a:extLst>
          </p:cNvPr>
          <p:cNvSpPr/>
          <p:nvPr/>
        </p:nvSpPr>
        <p:spPr bwMode="auto">
          <a:xfrm>
            <a:off x="168541" y="90086"/>
            <a:ext cx="679968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of on other loss function -PCB datasets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CA7E79E2-0911-6B21-85CB-D2BD56E23787}"/>
              </a:ext>
            </a:extLst>
          </p:cNvPr>
          <p:cNvPicPr>
            <a:picLocks noChangeAspect="1"/>
          </p:cNvPicPr>
          <p:nvPr/>
        </p:nvPicPr>
        <p:blipFill>
          <a:blip r:embed="rId3"/>
          <a:stretch>
            <a:fillRect/>
          </a:stretch>
        </p:blipFill>
        <p:spPr>
          <a:xfrm>
            <a:off x="1298275" y="890335"/>
            <a:ext cx="3273725" cy="3463718"/>
          </a:xfrm>
          <a:prstGeom prst="rect">
            <a:avLst/>
          </a:prstGeom>
        </p:spPr>
      </p:pic>
      <p:pic>
        <p:nvPicPr>
          <p:cNvPr id="17" name="圖片 16">
            <a:extLst>
              <a:ext uri="{FF2B5EF4-FFF2-40B4-BE49-F238E27FC236}">
                <a16:creationId xmlns:a16="http://schemas.microsoft.com/office/drawing/2014/main" id="{A4D3025E-CCED-E12F-9964-F5ADB0EE5461}"/>
              </a:ext>
            </a:extLst>
          </p:cNvPr>
          <p:cNvPicPr>
            <a:picLocks noChangeAspect="1"/>
          </p:cNvPicPr>
          <p:nvPr/>
        </p:nvPicPr>
        <p:blipFill>
          <a:blip r:embed="rId4"/>
          <a:stretch>
            <a:fillRect/>
          </a:stretch>
        </p:blipFill>
        <p:spPr>
          <a:xfrm>
            <a:off x="5391282" y="928680"/>
            <a:ext cx="3153882" cy="3200400"/>
          </a:xfrm>
          <a:prstGeom prst="rect">
            <a:avLst/>
          </a:prstGeom>
        </p:spPr>
      </p:pic>
      <p:grpSp>
        <p:nvGrpSpPr>
          <p:cNvPr id="24" name="群組 23">
            <a:extLst>
              <a:ext uri="{FF2B5EF4-FFF2-40B4-BE49-F238E27FC236}">
                <a16:creationId xmlns:a16="http://schemas.microsoft.com/office/drawing/2014/main" id="{344B246E-7D87-D081-5F64-A25B6E8A6C12}"/>
              </a:ext>
            </a:extLst>
          </p:cNvPr>
          <p:cNvGrpSpPr/>
          <p:nvPr/>
        </p:nvGrpSpPr>
        <p:grpSpPr>
          <a:xfrm>
            <a:off x="206876" y="819132"/>
            <a:ext cx="655987" cy="3879863"/>
            <a:chOff x="206761" y="967509"/>
            <a:chExt cx="655987" cy="3879863"/>
          </a:xfrm>
        </p:grpSpPr>
        <p:grpSp>
          <p:nvGrpSpPr>
            <p:cNvPr id="19" name="群組 18">
              <a:extLst>
                <a:ext uri="{FF2B5EF4-FFF2-40B4-BE49-F238E27FC236}">
                  <a16:creationId xmlns:a16="http://schemas.microsoft.com/office/drawing/2014/main" id="{969C7467-C7A2-D9CA-D284-0809328D3034}"/>
                </a:ext>
              </a:extLst>
            </p:cNvPr>
            <p:cNvGrpSpPr/>
            <p:nvPr/>
          </p:nvGrpSpPr>
          <p:grpSpPr>
            <a:xfrm>
              <a:off x="220313" y="967509"/>
              <a:ext cx="642435" cy="3429751"/>
              <a:chOff x="4583606" y="870612"/>
              <a:chExt cx="642440" cy="3417935"/>
            </a:xfrm>
          </p:grpSpPr>
          <p:pic>
            <p:nvPicPr>
              <p:cNvPr id="20" name="圖片 19">
                <a:extLst>
                  <a:ext uri="{FF2B5EF4-FFF2-40B4-BE49-F238E27FC236}">
                    <a16:creationId xmlns:a16="http://schemas.microsoft.com/office/drawing/2014/main" id="{9CDDE503-7A3C-28F3-4C32-2E6505768BB8}"/>
                  </a:ext>
                </a:extLst>
              </p:cNvPr>
              <p:cNvPicPr>
                <a:picLocks noChangeAspect="1"/>
              </p:cNvPicPr>
              <p:nvPr/>
            </p:nvPicPr>
            <p:blipFill rotWithShape="1">
              <a:blip r:embed="rId5"/>
              <a:srcRect l="87202" b="24872"/>
              <a:stretch/>
            </p:blipFill>
            <p:spPr>
              <a:xfrm>
                <a:off x="4583606" y="870612"/>
                <a:ext cx="642440" cy="3413404"/>
              </a:xfrm>
              <a:prstGeom prst="rect">
                <a:avLst/>
              </a:prstGeom>
              <a:ln>
                <a:noFill/>
              </a:ln>
            </p:spPr>
          </p:pic>
          <p:sp>
            <p:nvSpPr>
              <p:cNvPr id="21" name="矩形 20">
                <a:extLst>
                  <a:ext uri="{FF2B5EF4-FFF2-40B4-BE49-F238E27FC236}">
                    <a16:creationId xmlns:a16="http://schemas.microsoft.com/office/drawing/2014/main" id="{4FBFECB0-8673-1F63-F002-A4271E2F6A95}"/>
                  </a:ext>
                </a:extLst>
              </p:cNvPr>
              <p:cNvSpPr/>
              <p:nvPr/>
            </p:nvSpPr>
            <p:spPr>
              <a:xfrm>
                <a:off x="4705346" y="4091683"/>
                <a:ext cx="520700" cy="1968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900" b="1" dirty="0">
                    <a:solidFill>
                      <a:schemeClr val="tx1">
                        <a:lumMod val="75000"/>
                        <a:lumOff val="25000"/>
                      </a:schemeClr>
                    </a:solidFill>
                  </a:rPr>
                  <a:t>stand</a:t>
                </a:r>
                <a:endParaRPr lang="zh-TW" altLang="en-US" sz="900" b="1" dirty="0">
                  <a:solidFill>
                    <a:schemeClr val="tx1">
                      <a:lumMod val="75000"/>
                      <a:lumOff val="25000"/>
                    </a:schemeClr>
                  </a:solidFill>
                </a:endParaRPr>
              </a:p>
            </p:txBody>
          </p:sp>
          <p:sp>
            <p:nvSpPr>
              <p:cNvPr id="22" name="矩形 21">
                <a:extLst>
                  <a:ext uri="{FF2B5EF4-FFF2-40B4-BE49-F238E27FC236}">
                    <a16:creationId xmlns:a16="http://schemas.microsoft.com/office/drawing/2014/main" id="{64414EDE-95DA-A213-BBDB-8C94012FAFFE}"/>
                  </a:ext>
                </a:extLst>
              </p:cNvPr>
              <p:cNvSpPr/>
              <p:nvPr/>
            </p:nvSpPr>
            <p:spPr>
              <a:xfrm>
                <a:off x="4705346" y="3944610"/>
                <a:ext cx="520700" cy="1968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900" b="1" dirty="0">
                    <a:solidFill>
                      <a:schemeClr val="tx1">
                        <a:lumMod val="75000"/>
                        <a:lumOff val="25000"/>
                      </a:schemeClr>
                    </a:solidFill>
                  </a:rPr>
                  <a:t>missing</a:t>
                </a:r>
                <a:endParaRPr lang="zh-TW" altLang="en-US" sz="900" b="1" dirty="0">
                  <a:solidFill>
                    <a:schemeClr val="tx1">
                      <a:lumMod val="75000"/>
                      <a:lumOff val="25000"/>
                    </a:schemeClr>
                  </a:solidFill>
                </a:endParaRPr>
              </a:p>
            </p:txBody>
          </p:sp>
        </p:grpSp>
        <p:pic>
          <p:nvPicPr>
            <p:cNvPr id="23" name="圖片 22">
              <a:extLst>
                <a:ext uri="{FF2B5EF4-FFF2-40B4-BE49-F238E27FC236}">
                  <a16:creationId xmlns:a16="http://schemas.microsoft.com/office/drawing/2014/main" id="{0AAD9F0F-31CA-8117-D438-EE7ADD31B857}"/>
                </a:ext>
              </a:extLst>
            </p:cNvPr>
            <p:cNvPicPr>
              <a:picLocks noChangeAspect="1"/>
            </p:cNvPicPr>
            <p:nvPr/>
          </p:nvPicPr>
          <p:blipFill>
            <a:blip r:embed="rId6"/>
            <a:stretch>
              <a:fillRect/>
            </a:stretch>
          </p:blipFill>
          <p:spPr>
            <a:xfrm>
              <a:off x="206761" y="4394967"/>
              <a:ext cx="655987" cy="452405"/>
            </a:xfrm>
            <a:prstGeom prst="rect">
              <a:avLst/>
            </a:prstGeom>
          </p:spPr>
        </p:pic>
      </p:grpSp>
      <p:sp>
        <p:nvSpPr>
          <p:cNvPr id="14" name="頁尾版面配置區 13">
            <a:extLst>
              <a:ext uri="{FF2B5EF4-FFF2-40B4-BE49-F238E27FC236}">
                <a16:creationId xmlns:a16="http://schemas.microsoft.com/office/drawing/2014/main" id="{580248B8-F138-43B6-CBB6-83A53730FDEB}"/>
              </a:ext>
            </a:extLst>
          </p:cNvPr>
          <p:cNvSpPr>
            <a:spLocks noGrp="1"/>
          </p:cNvSpPr>
          <p:nvPr>
            <p:ph type="ftr" sz="quarter" idx="11"/>
          </p:nvPr>
        </p:nvSpPr>
        <p:spPr/>
        <p:txBody>
          <a:bodyPr/>
          <a:lstStyle/>
          <a:p>
            <a:r>
              <a:rPr lang="en-US" altLang="zh-TW"/>
              <a:t>/78</a:t>
            </a:r>
            <a:endParaRPr lang="zh-TW" altLang="en-US" dirty="0"/>
          </a:p>
        </p:txBody>
      </p:sp>
      <p:sp>
        <p:nvSpPr>
          <p:cNvPr id="15" name="投影片編號版面配置區 14">
            <a:extLst>
              <a:ext uri="{FF2B5EF4-FFF2-40B4-BE49-F238E27FC236}">
                <a16:creationId xmlns:a16="http://schemas.microsoft.com/office/drawing/2014/main" id="{B6297126-110B-E068-B665-9C3C07B1EC6E}"/>
              </a:ext>
            </a:extLst>
          </p:cNvPr>
          <p:cNvSpPr>
            <a:spLocks noGrp="1"/>
          </p:cNvSpPr>
          <p:nvPr>
            <p:ph type="sldNum" sz="quarter" idx="12"/>
          </p:nvPr>
        </p:nvSpPr>
        <p:spPr/>
        <p:txBody>
          <a:bodyPr/>
          <a:lstStyle/>
          <a:p>
            <a:fld id="{EE3F9CDB-1F21-4789-A81E-8FEA25CE194B}" type="slidenum">
              <a:rPr lang="zh-CN" altLang="en-US" smtClean="0"/>
              <a:pPr/>
              <a:t>100</a:t>
            </a:fld>
            <a:endParaRPr lang="zh-CN" altLang="en-US" dirty="0"/>
          </a:p>
        </p:txBody>
      </p:sp>
    </p:spTree>
    <p:extLst>
      <p:ext uri="{BB962C8B-B14F-4D97-AF65-F5344CB8AC3E}">
        <p14:creationId xmlns:p14="http://schemas.microsoft.com/office/powerpoint/2010/main" val="163621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6250720" y="4219179"/>
            <a:ext cx="1435008" cy="253916"/>
          </a:xfrm>
          <a:prstGeom prst="rect">
            <a:avLst/>
          </a:prstGeom>
        </p:spPr>
        <p:txBody>
          <a:bodyPr wrap="none">
            <a:spAutoFit/>
          </a:bodyPr>
          <a:lstStyle/>
          <a:p>
            <a:pPr algn="just"/>
            <a:r>
              <a:rPr lang="en-US" altLang="zh-TW" sz="1013" dirty="0"/>
              <a:t>(b) </a:t>
            </a:r>
            <a:r>
              <a:rPr lang="en-US" altLang="zh-TW" sz="1050" dirty="0">
                <a:solidFill>
                  <a:prstClr val="black"/>
                </a:solidFill>
              </a:rPr>
              <a:t>multi-similarity</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p:txBody>
      </p:sp>
      <p:sp>
        <p:nvSpPr>
          <p:cNvPr id="9" name="矩形 8"/>
          <p:cNvSpPr/>
          <p:nvPr/>
        </p:nvSpPr>
        <p:spPr>
          <a:xfrm>
            <a:off x="2008752" y="4258148"/>
            <a:ext cx="1042273" cy="253916"/>
          </a:xfrm>
          <a:prstGeom prst="rect">
            <a:avLst/>
          </a:prstGeom>
        </p:spPr>
        <p:txBody>
          <a:bodyPr wrap="none">
            <a:spAutoFit/>
          </a:bodyPr>
          <a:lstStyle/>
          <a:p>
            <a:pPr algn="just"/>
            <a:r>
              <a:rPr lang="en-US" altLang="zh-TW" sz="1013" dirty="0"/>
              <a:t>(a) </a:t>
            </a:r>
            <a:r>
              <a:rPr lang="en-US" altLang="zh-TW" sz="1050" dirty="0" err="1">
                <a:solidFill>
                  <a:prstClr val="black"/>
                </a:solidFill>
              </a:rPr>
              <a:t>ArcFace</a:t>
            </a:r>
            <a:r>
              <a:rPr lang="en-US" altLang="zh-TW" sz="1050" dirty="0">
                <a:solidFill>
                  <a:prstClr val="black"/>
                </a:solidFill>
              </a:rPr>
              <a:t> Loss</a:t>
            </a:r>
            <a:endParaRPr lang="zh-TW" altLang="en-US" sz="1050" dirty="0">
              <a:solidFill>
                <a:prstClr val="black"/>
              </a:solidFill>
            </a:endParaRPr>
          </a:p>
        </p:txBody>
      </p:sp>
      <p:cxnSp>
        <p:nvCxnSpPr>
          <p:cNvPr id="18" name="直線接點 17">
            <a:extLst>
              <a:ext uri="{FF2B5EF4-FFF2-40B4-BE49-F238E27FC236}">
                <a16:creationId xmlns:a16="http://schemas.microsoft.com/office/drawing/2014/main" id="{A106C393-ED6A-4343-A8E1-B84741560877}"/>
              </a:ext>
            </a:extLst>
          </p:cNvPr>
          <p:cNvCxnSpPr/>
          <p:nvPr/>
        </p:nvCxnSpPr>
        <p:spPr>
          <a:xfrm>
            <a:off x="4572000" y="941535"/>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27862" y="4551033"/>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6968223" y="47766"/>
            <a:ext cx="2175777"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sp>
        <p:nvSpPr>
          <p:cNvPr id="13" name="矩形 12">
            <a:extLst>
              <a:ext uri="{FF2B5EF4-FFF2-40B4-BE49-F238E27FC236}">
                <a16:creationId xmlns:a16="http://schemas.microsoft.com/office/drawing/2014/main" id="{899E8E43-69C3-49BF-A040-9C0D96767915}"/>
              </a:ext>
            </a:extLst>
          </p:cNvPr>
          <p:cNvSpPr/>
          <p:nvPr/>
        </p:nvSpPr>
        <p:spPr bwMode="auto">
          <a:xfrm>
            <a:off x="168541" y="90086"/>
            <a:ext cx="679968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of on other loss function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-PCB datasets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圖片 5">
            <a:extLst>
              <a:ext uri="{FF2B5EF4-FFF2-40B4-BE49-F238E27FC236}">
                <a16:creationId xmlns:a16="http://schemas.microsoft.com/office/drawing/2014/main" id="{FC4183BC-1224-12A7-8952-830FB6BF812A}"/>
              </a:ext>
            </a:extLst>
          </p:cNvPr>
          <p:cNvPicPr>
            <a:picLocks noChangeAspect="1"/>
          </p:cNvPicPr>
          <p:nvPr/>
        </p:nvPicPr>
        <p:blipFill>
          <a:blip r:embed="rId3"/>
          <a:stretch>
            <a:fillRect/>
          </a:stretch>
        </p:blipFill>
        <p:spPr>
          <a:xfrm>
            <a:off x="1000527" y="890190"/>
            <a:ext cx="3174753" cy="3348712"/>
          </a:xfrm>
          <a:prstGeom prst="rect">
            <a:avLst/>
          </a:prstGeom>
        </p:spPr>
      </p:pic>
      <p:grpSp>
        <p:nvGrpSpPr>
          <p:cNvPr id="17" name="群組 16">
            <a:extLst>
              <a:ext uri="{FF2B5EF4-FFF2-40B4-BE49-F238E27FC236}">
                <a16:creationId xmlns:a16="http://schemas.microsoft.com/office/drawing/2014/main" id="{6E159B51-FED3-4F14-03D8-2B1ED34527F2}"/>
              </a:ext>
            </a:extLst>
          </p:cNvPr>
          <p:cNvGrpSpPr/>
          <p:nvPr/>
        </p:nvGrpSpPr>
        <p:grpSpPr>
          <a:xfrm>
            <a:off x="185412" y="932780"/>
            <a:ext cx="655987" cy="3879863"/>
            <a:chOff x="206761" y="967509"/>
            <a:chExt cx="655987" cy="3879863"/>
          </a:xfrm>
        </p:grpSpPr>
        <p:grpSp>
          <p:nvGrpSpPr>
            <p:cNvPr id="7" name="群組 6">
              <a:extLst>
                <a:ext uri="{FF2B5EF4-FFF2-40B4-BE49-F238E27FC236}">
                  <a16:creationId xmlns:a16="http://schemas.microsoft.com/office/drawing/2014/main" id="{E9D9AB2D-46AE-E0CB-28AA-E85997287DC8}"/>
                </a:ext>
              </a:extLst>
            </p:cNvPr>
            <p:cNvGrpSpPr/>
            <p:nvPr/>
          </p:nvGrpSpPr>
          <p:grpSpPr>
            <a:xfrm>
              <a:off x="220313" y="967509"/>
              <a:ext cx="642435" cy="3429751"/>
              <a:chOff x="4583606" y="870612"/>
              <a:chExt cx="642440" cy="3417935"/>
            </a:xfrm>
          </p:grpSpPr>
          <p:pic>
            <p:nvPicPr>
              <p:cNvPr id="8" name="圖片 7">
                <a:extLst>
                  <a:ext uri="{FF2B5EF4-FFF2-40B4-BE49-F238E27FC236}">
                    <a16:creationId xmlns:a16="http://schemas.microsoft.com/office/drawing/2014/main" id="{BA7BF9EA-3237-CE00-F22E-2ECFF39B6498}"/>
                  </a:ext>
                </a:extLst>
              </p:cNvPr>
              <p:cNvPicPr>
                <a:picLocks noChangeAspect="1"/>
              </p:cNvPicPr>
              <p:nvPr/>
            </p:nvPicPr>
            <p:blipFill rotWithShape="1">
              <a:blip r:embed="rId4"/>
              <a:srcRect l="87202" b="24872"/>
              <a:stretch/>
            </p:blipFill>
            <p:spPr>
              <a:xfrm>
                <a:off x="4583606" y="870612"/>
                <a:ext cx="642440" cy="3413404"/>
              </a:xfrm>
              <a:prstGeom prst="rect">
                <a:avLst/>
              </a:prstGeom>
              <a:ln>
                <a:noFill/>
              </a:ln>
            </p:spPr>
          </p:pic>
          <p:sp>
            <p:nvSpPr>
              <p:cNvPr id="10" name="矩形 9">
                <a:extLst>
                  <a:ext uri="{FF2B5EF4-FFF2-40B4-BE49-F238E27FC236}">
                    <a16:creationId xmlns:a16="http://schemas.microsoft.com/office/drawing/2014/main" id="{E507A001-8F66-0D35-9E0A-E20B17E6C812}"/>
                  </a:ext>
                </a:extLst>
              </p:cNvPr>
              <p:cNvSpPr/>
              <p:nvPr/>
            </p:nvSpPr>
            <p:spPr>
              <a:xfrm>
                <a:off x="4705346" y="4091683"/>
                <a:ext cx="520700" cy="1968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900" b="1" dirty="0">
                    <a:solidFill>
                      <a:schemeClr val="tx1">
                        <a:lumMod val="75000"/>
                        <a:lumOff val="25000"/>
                      </a:schemeClr>
                    </a:solidFill>
                  </a:rPr>
                  <a:t>stand</a:t>
                </a:r>
                <a:endParaRPr lang="zh-TW" altLang="en-US" sz="900" b="1" dirty="0">
                  <a:solidFill>
                    <a:schemeClr val="tx1">
                      <a:lumMod val="75000"/>
                      <a:lumOff val="25000"/>
                    </a:schemeClr>
                  </a:solidFill>
                </a:endParaRPr>
              </a:p>
            </p:txBody>
          </p:sp>
          <p:sp>
            <p:nvSpPr>
              <p:cNvPr id="14" name="矩形 13">
                <a:extLst>
                  <a:ext uri="{FF2B5EF4-FFF2-40B4-BE49-F238E27FC236}">
                    <a16:creationId xmlns:a16="http://schemas.microsoft.com/office/drawing/2014/main" id="{56BB92A8-870E-F1AC-875E-30E35CFA0487}"/>
                  </a:ext>
                </a:extLst>
              </p:cNvPr>
              <p:cNvSpPr/>
              <p:nvPr/>
            </p:nvSpPr>
            <p:spPr>
              <a:xfrm>
                <a:off x="4705346" y="3944610"/>
                <a:ext cx="520700" cy="1968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900" b="1" dirty="0">
                    <a:solidFill>
                      <a:schemeClr val="tx1">
                        <a:lumMod val="75000"/>
                        <a:lumOff val="25000"/>
                      </a:schemeClr>
                    </a:solidFill>
                  </a:rPr>
                  <a:t>missing</a:t>
                </a:r>
                <a:endParaRPr lang="zh-TW" altLang="en-US" sz="900" b="1" dirty="0">
                  <a:solidFill>
                    <a:schemeClr val="tx1">
                      <a:lumMod val="75000"/>
                      <a:lumOff val="25000"/>
                    </a:schemeClr>
                  </a:solidFill>
                </a:endParaRPr>
              </a:p>
            </p:txBody>
          </p:sp>
        </p:grpSp>
        <p:pic>
          <p:nvPicPr>
            <p:cNvPr id="16" name="圖片 15">
              <a:extLst>
                <a:ext uri="{FF2B5EF4-FFF2-40B4-BE49-F238E27FC236}">
                  <a16:creationId xmlns:a16="http://schemas.microsoft.com/office/drawing/2014/main" id="{A3288484-DDA8-6D05-9698-E04FB4EE4DF1}"/>
                </a:ext>
              </a:extLst>
            </p:cNvPr>
            <p:cNvPicPr>
              <a:picLocks noChangeAspect="1"/>
            </p:cNvPicPr>
            <p:nvPr/>
          </p:nvPicPr>
          <p:blipFill>
            <a:blip r:embed="rId5"/>
            <a:stretch>
              <a:fillRect/>
            </a:stretch>
          </p:blipFill>
          <p:spPr>
            <a:xfrm>
              <a:off x="206761" y="4394967"/>
              <a:ext cx="655987" cy="452405"/>
            </a:xfrm>
            <a:prstGeom prst="rect">
              <a:avLst/>
            </a:prstGeom>
          </p:spPr>
        </p:pic>
      </p:grpSp>
      <p:pic>
        <p:nvPicPr>
          <p:cNvPr id="20" name="圖片 19">
            <a:extLst>
              <a:ext uri="{FF2B5EF4-FFF2-40B4-BE49-F238E27FC236}">
                <a16:creationId xmlns:a16="http://schemas.microsoft.com/office/drawing/2014/main" id="{F3D5A6D0-925D-6907-D08E-C68EA4B22FFB}"/>
              </a:ext>
            </a:extLst>
          </p:cNvPr>
          <p:cNvPicPr>
            <a:picLocks noChangeAspect="1"/>
          </p:cNvPicPr>
          <p:nvPr/>
        </p:nvPicPr>
        <p:blipFill>
          <a:blip r:embed="rId6"/>
          <a:stretch>
            <a:fillRect/>
          </a:stretch>
        </p:blipFill>
        <p:spPr>
          <a:xfrm>
            <a:off x="5302588" y="988417"/>
            <a:ext cx="3181544" cy="3211277"/>
          </a:xfrm>
          <a:prstGeom prst="rect">
            <a:avLst/>
          </a:prstGeom>
        </p:spPr>
      </p:pic>
      <p:sp>
        <p:nvSpPr>
          <p:cNvPr id="22" name="頁尾版面配置區 21">
            <a:extLst>
              <a:ext uri="{FF2B5EF4-FFF2-40B4-BE49-F238E27FC236}">
                <a16:creationId xmlns:a16="http://schemas.microsoft.com/office/drawing/2014/main" id="{AE81F1E8-D30C-EB6E-7C6A-20C09D447A69}"/>
              </a:ext>
            </a:extLst>
          </p:cNvPr>
          <p:cNvSpPr>
            <a:spLocks noGrp="1"/>
          </p:cNvSpPr>
          <p:nvPr>
            <p:ph type="ftr" sz="quarter" idx="11"/>
          </p:nvPr>
        </p:nvSpPr>
        <p:spPr/>
        <p:txBody>
          <a:bodyPr/>
          <a:lstStyle/>
          <a:p>
            <a:r>
              <a:rPr lang="en-US" altLang="zh-TW"/>
              <a:t>/78</a:t>
            </a:r>
            <a:endParaRPr lang="zh-TW" altLang="en-US" dirty="0"/>
          </a:p>
        </p:txBody>
      </p:sp>
      <p:sp>
        <p:nvSpPr>
          <p:cNvPr id="23" name="投影片編號版面配置區 22">
            <a:extLst>
              <a:ext uri="{FF2B5EF4-FFF2-40B4-BE49-F238E27FC236}">
                <a16:creationId xmlns:a16="http://schemas.microsoft.com/office/drawing/2014/main" id="{A22082E5-A995-0025-FC73-9376FED174E1}"/>
              </a:ext>
            </a:extLst>
          </p:cNvPr>
          <p:cNvSpPr>
            <a:spLocks noGrp="1"/>
          </p:cNvSpPr>
          <p:nvPr>
            <p:ph type="sldNum" sz="quarter" idx="12"/>
          </p:nvPr>
        </p:nvSpPr>
        <p:spPr/>
        <p:txBody>
          <a:bodyPr/>
          <a:lstStyle/>
          <a:p>
            <a:fld id="{EE3F9CDB-1F21-4789-A81E-8FEA25CE194B}" type="slidenum">
              <a:rPr lang="zh-CN" altLang="en-US" smtClean="0"/>
              <a:pPr/>
              <a:t>101</a:t>
            </a:fld>
            <a:endParaRPr lang="zh-CN" altLang="en-US" dirty="0"/>
          </a:p>
        </p:txBody>
      </p:sp>
    </p:spTree>
    <p:extLst>
      <p:ext uri="{BB962C8B-B14F-4D97-AF65-F5344CB8AC3E}">
        <p14:creationId xmlns:p14="http://schemas.microsoft.com/office/powerpoint/2010/main" val="63780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7204E489-10E1-4071-AFE3-BE11DB489488}"/>
              </a:ext>
            </a:extLst>
          </p:cNvPr>
          <p:cNvSpPr txBox="1"/>
          <p:nvPr/>
        </p:nvSpPr>
        <p:spPr>
          <a:xfrm>
            <a:off x="787400" y="1539607"/>
            <a:ext cx="7988300" cy="1200329"/>
          </a:xfrm>
          <a:prstGeom prst="rect">
            <a:avLst/>
          </a:prstGeom>
          <a:noFill/>
        </p:spPr>
        <p:txBody>
          <a:bodyPr wrap="square" rtlCol="0">
            <a:spAutoFit/>
          </a:bodyPr>
          <a:lstStyle/>
          <a:p>
            <a:r>
              <a:rPr lang="en-US" altLang="zh-TW" sz="1200" dirty="0"/>
              <a:t>Train / </a:t>
            </a:r>
            <a:r>
              <a:rPr lang="en-US" altLang="zh-TW" sz="1200" dirty="0" err="1"/>
              <a:t>val</a:t>
            </a:r>
            <a:r>
              <a:rPr lang="en-US" altLang="zh-TW" sz="1200" dirty="0"/>
              <a:t> set :</a:t>
            </a:r>
          </a:p>
          <a:p>
            <a:r>
              <a:rPr lang="en-US" altLang="zh-TW" sz="1200" dirty="0"/>
              <a:t>	Upper branch of hybrid expert uses 8 fruits. 6 of them has both good and bad(old fruit)</a:t>
            </a:r>
            <a:r>
              <a:rPr lang="zh-TW" altLang="en-US" sz="1200" dirty="0"/>
              <a:t> </a:t>
            </a:r>
            <a:r>
              <a:rPr lang="en-US" altLang="zh-TW" sz="1200" dirty="0"/>
              <a:t>. 2 of them only has good samples (new fruit).</a:t>
            </a:r>
          </a:p>
          <a:p>
            <a:r>
              <a:rPr lang="en-US" altLang="zh-TW" sz="1200" dirty="0"/>
              <a:t>	Lower branch of hybrid expert uses 8 fruits. ALL of them only has good samples.</a:t>
            </a:r>
            <a:endParaRPr lang="zh-TW" altLang="en-US" sz="1200" dirty="0"/>
          </a:p>
          <a:p>
            <a:r>
              <a:rPr lang="en-US" altLang="zh-TW" sz="1200" dirty="0" err="1"/>
              <a:t>Testset</a:t>
            </a:r>
            <a:r>
              <a:rPr lang="en-US" altLang="zh-TW" sz="1200" dirty="0"/>
              <a:t> :</a:t>
            </a:r>
          </a:p>
          <a:p>
            <a:r>
              <a:rPr lang="en-US" altLang="zh-TW" sz="1200" dirty="0"/>
              <a:t>	Use 8 fruit</a:t>
            </a:r>
            <a:r>
              <a:rPr lang="zh-TW" altLang="en-US" sz="1200" dirty="0"/>
              <a:t> </a:t>
            </a:r>
            <a:r>
              <a:rPr lang="en-US" altLang="zh-TW" sz="1200" dirty="0"/>
              <a:t>, ALL of them has good and bad samples.</a:t>
            </a:r>
            <a:endParaRPr lang="zh-TW" altLang="en-US" sz="1200" dirty="0"/>
          </a:p>
        </p:txBody>
      </p:sp>
      <p:sp>
        <p:nvSpPr>
          <p:cNvPr id="12" name="文字方塊 11">
            <a:extLst>
              <a:ext uri="{FF2B5EF4-FFF2-40B4-BE49-F238E27FC236}">
                <a16:creationId xmlns:a16="http://schemas.microsoft.com/office/drawing/2014/main" id="{315BF288-D9A1-4A14-8218-7A8012C02F33}"/>
              </a:ext>
            </a:extLst>
          </p:cNvPr>
          <p:cNvSpPr txBox="1"/>
          <p:nvPr/>
        </p:nvSpPr>
        <p:spPr>
          <a:xfrm>
            <a:off x="2671197" y="4169261"/>
            <a:ext cx="3433305" cy="404085"/>
          </a:xfrm>
          <a:prstGeom prst="rect">
            <a:avLst/>
          </a:prstGeom>
          <a:noFill/>
        </p:spPr>
        <p:txBody>
          <a:bodyPr wrap="square" rtlCol="0">
            <a:spAutoFit/>
          </a:bodyPr>
          <a:lstStyle/>
          <a:p>
            <a:r>
              <a:rPr lang="en-US" altLang="zh-TW" sz="1013"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Number of Good sample images :   600 in each class</a:t>
            </a:r>
          </a:p>
          <a:p>
            <a:r>
              <a:rPr lang="en-US" altLang="zh-TW" sz="1013"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Number of Bad sample images : 600 in each class</a:t>
            </a:r>
            <a:endParaRPr lang="zh-TW" altLang="en-US" sz="1013"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7" name="群組 6">
            <a:extLst>
              <a:ext uri="{FF2B5EF4-FFF2-40B4-BE49-F238E27FC236}">
                <a16:creationId xmlns:a16="http://schemas.microsoft.com/office/drawing/2014/main" id="{451A4D22-EE9C-96FC-AE80-F3A009DF8F7D}"/>
              </a:ext>
            </a:extLst>
          </p:cNvPr>
          <p:cNvGrpSpPr/>
          <p:nvPr/>
        </p:nvGrpSpPr>
        <p:grpSpPr>
          <a:xfrm>
            <a:off x="1529474" y="2744348"/>
            <a:ext cx="5716751" cy="1463765"/>
            <a:chOff x="1607870" y="2757048"/>
            <a:chExt cx="5716751" cy="1463765"/>
          </a:xfrm>
        </p:grpSpPr>
        <p:pic>
          <p:nvPicPr>
            <p:cNvPr id="8" name="圖片 7">
              <a:extLst>
                <a:ext uri="{FF2B5EF4-FFF2-40B4-BE49-F238E27FC236}">
                  <a16:creationId xmlns:a16="http://schemas.microsoft.com/office/drawing/2014/main" id="{9CF0100B-301C-477A-8594-99E39E052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4683" y="2804974"/>
              <a:ext cx="680995" cy="680995"/>
            </a:xfrm>
            <a:prstGeom prst="rect">
              <a:avLst/>
            </a:prstGeom>
          </p:spPr>
        </p:pic>
        <p:pic>
          <p:nvPicPr>
            <p:cNvPr id="16" name="圖片 15">
              <a:extLst>
                <a:ext uri="{FF2B5EF4-FFF2-40B4-BE49-F238E27FC236}">
                  <a16:creationId xmlns:a16="http://schemas.microsoft.com/office/drawing/2014/main" id="{A0765C92-7824-4BB0-9152-B3332202FA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870" y="2834816"/>
              <a:ext cx="627151" cy="627151"/>
            </a:xfrm>
            <a:prstGeom prst="rect">
              <a:avLst/>
            </a:prstGeom>
          </p:spPr>
        </p:pic>
        <p:pic>
          <p:nvPicPr>
            <p:cNvPr id="18" name="圖片 17">
              <a:extLst>
                <a:ext uri="{FF2B5EF4-FFF2-40B4-BE49-F238E27FC236}">
                  <a16:creationId xmlns:a16="http://schemas.microsoft.com/office/drawing/2014/main" id="{B7819684-5EA3-4B90-A4A6-E3F7BB7ACB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921" y="2813444"/>
              <a:ext cx="672525" cy="672525"/>
            </a:xfrm>
            <a:prstGeom prst="rect">
              <a:avLst/>
            </a:prstGeom>
          </p:spPr>
        </p:pic>
        <p:pic>
          <p:nvPicPr>
            <p:cNvPr id="20" name="圖片 19">
              <a:extLst>
                <a:ext uri="{FF2B5EF4-FFF2-40B4-BE49-F238E27FC236}">
                  <a16:creationId xmlns:a16="http://schemas.microsoft.com/office/drawing/2014/main" id="{BD416849-1C5B-4B3C-B7DA-6746F8514C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74190" y="2796750"/>
              <a:ext cx="680995" cy="680995"/>
            </a:xfrm>
            <a:prstGeom prst="rect">
              <a:avLst/>
            </a:prstGeom>
          </p:spPr>
        </p:pic>
        <p:pic>
          <p:nvPicPr>
            <p:cNvPr id="22" name="圖片 21">
              <a:extLst>
                <a:ext uri="{FF2B5EF4-FFF2-40B4-BE49-F238E27FC236}">
                  <a16:creationId xmlns:a16="http://schemas.microsoft.com/office/drawing/2014/main" id="{AE099726-D101-4E7A-83BF-DEAF202872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9996" y="2759894"/>
              <a:ext cx="702073" cy="702073"/>
            </a:xfrm>
            <a:prstGeom prst="rect">
              <a:avLst/>
            </a:prstGeom>
          </p:spPr>
        </p:pic>
        <p:pic>
          <p:nvPicPr>
            <p:cNvPr id="24" name="圖片 23">
              <a:extLst>
                <a:ext uri="{FF2B5EF4-FFF2-40B4-BE49-F238E27FC236}">
                  <a16:creationId xmlns:a16="http://schemas.microsoft.com/office/drawing/2014/main" id="{5C58B214-F923-4C43-A368-F05F8594E4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4518" y="2759575"/>
              <a:ext cx="704919" cy="704919"/>
            </a:xfrm>
            <a:prstGeom prst="rect">
              <a:avLst/>
            </a:prstGeom>
          </p:spPr>
        </p:pic>
        <p:pic>
          <p:nvPicPr>
            <p:cNvPr id="26" name="圖片 25">
              <a:extLst>
                <a:ext uri="{FF2B5EF4-FFF2-40B4-BE49-F238E27FC236}">
                  <a16:creationId xmlns:a16="http://schemas.microsoft.com/office/drawing/2014/main" id="{2F025AF0-728B-4BCE-B54D-EB181080C0B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83532" y="2757048"/>
              <a:ext cx="704919" cy="704919"/>
            </a:xfrm>
            <a:prstGeom prst="rect">
              <a:avLst/>
            </a:prstGeom>
          </p:spPr>
        </p:pic>
        <p:pic>
          <p:nvPicPr>
            <p:cNvPr id="28" name="圖片 27">
              <a:extLst>
                <a:ext uri="{FF2B5EF4-FFF2-40B4-BE49-F238E27FC236}">
                  <a16:creationId xmlns:a16="http://schemas.microsoft.com/office/drawing/2014/main" id="{FBF0721A-85D4-491A-87C8-9DE59A29FD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622548" y="2762997"/>
              <a:ext cx="702073" cy="702073"/>
            </a:xfrm>
            <a:prstGeom prst="rect">
              <a:avLst/>
            </a:prstGeom>
          </p:spPr>
        </p:pic>
        <p:pic>
          <p:nvPicPr>
            <p:cNvPr id="30" name="圖片 29">
              <a:extLst>
                <a:ext uri="{FF2B5EF4-FFF2-40B4-BE49-F238E27FC236}">
                  <a16:creationId xmlns:a16="http://schemas.microsoft.com/office/drawing/2014/main" id="{4495A0FD-02B6-43F7-BA0B-ABAC650482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07870" y="3502815"/>
              <a:ext cx="627151" cy="627151"/>
            </a:xfrm>
            <a:prstGeom prst="rect">
              <a:avLst/>
            </a:prstGeom>
          </p:spPr>
        </p:pic>
        <p:pic>
          <p:nvPicPr>
            <p:cNvPr id="32" name="圖片 31">
              <a:extLst>
                <a:ext uri="{FF2B5EF4-FFF2-40B4-BE49-F238E27FC236}">
                  <a16:creationId xmlns:a16="http://schemas.microsoft.com/office/drawing/2014/main" id="{C248434E-AB76-42B4-B27C-76D2D62E8D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303921" y="3497730"/>
              <a:ext cx="672525" cy="672525"/>
            </a:xfrm>
            <a:prstGeom prst="rect">
              <a:avLst/>
            </a:prstGeom>
          </p:spPr>
        </p:pic>
        <p:pic>
          <p:nvPicPr>
            <p:cNvPr id="34" name="圖片 33">
              <a:extLst>
                <a:ext uri="{FF2B5EF4-FFF2-40B4-BE49-F238E27FC236}">
                  <a16:creationId xmlns:a16="http://schemas.microsoft.com/office/drawing/2014/main" id="{84209CC2-AEDA-4C0F-B3CB-145C925812E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987161" y="3522052"/>
              <a:ext cx="672525" cy="672525"/>
            </a:xfrm>
            <a:prstGeom prst="rect">
              <a:avLst/>
            </a:prstGeom>
          </p:spPr>
        </p:pic>
        <p:pic>
          <p:nvPicPr>
            <p:cNvPr id="36" name="圖片 35">
              <a:extLst>
                <a:ext uri="{FF2B5EF4-FFF2-40B4-BE49-F238E27FC236}">
                  <a16:creationId xmlns:a16="http://schemas.microsoft.com/office/drawing/2014/main" id="{1744ED42-20FA-4976-8666-D071D237F11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55474" y="3510346"/>
              <a:ext cx="659909" cy="659909"/>
            </a:xfrm>
            <a:prstGeom prst="rect">
              <a:avLst/>
            </a:prstGeom>
          </p:spPr>
        </p:pic>
        <p:pic>
          <p:nvPicPr>
            <p:cNvPr id="38" name="圖片 37">
              <a:extLst>
                <a:ext uri="{FF2B5EF4-FFF2-40B4-BE49-F238E27FC236}">
                  <a16:creationId xmlns:a16="http://schemas.microsoft.com/office/drawing/2014/main" id="{D8997EB8-8AB4-49FB-A9CD-6DD6098372B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99996" y="3533201"/>
              <a:ext cx="652473" cy="652473"/>
            </a:xfrm>
            <a:prstGeom prst="rect">
              <a:avLst/>
            </a:prstGeom>
          </p:spPr>
        </p:pic>
        <p:pic>
          <p:nvPicPr>
            <p:cNvPr id="42" name="圖片 41">
              <a:extLst>
                <a:ext uri="{FF2B5EF4-FFF2-40B4-BE49-F238E27FC236}">
                  <a16:creationId xmlns:a16="http://schemas.microsoft.com/office/drawing/2014/main" id="{245BAE1F-9DB3-4F39-B1B7-7514CA6FF97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44518" y="3542104"/>
              <a:ext cx="652473" cy="652473"/>
            </a:xfrm>
            <a:prstGeom prst="rect">
              <a:avLst/>
            </a:prstGeom>
          </p:spPr>
        </p:pic>
        <p:pic>
          <p:nvPicPr>
            <p:cNvPr id="44" name="圖片 43">
              <a:extLst>
                <a:ext uri="{FF2B5EF4-FFF2-40B4-BE49-F238E27FC236}">
                  <a16:creationId xmlns:a16="http://schemas.microsoft.com/office/drawing/2014/main" id="{564097F0-48B4-4AF0-B2D2-373A02EC9E5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870152" y="3505622"/>
              <a:ext cx="702073" cy="702073"/>
            </a:xfrm>
            <a:prstGeom prst="rect">
              <a:avLst/>
            </a:prstGeom>
          </p:spPr>
        </p:pic>
        <p:pic>
          <p:nvPicPr>
            <p:cNvPr id="46" name="圖片 45">
              <a:extLst>
                <a:ext uri="{FF2B5EF4-FFF2-40B4-BE49-F238E27FC236}">
                  <a16:creationId xmlns:a16="http://schemas.microsoft.com/office/drawing/2014/main" id="{FB6B8C8E-E642-4247-9594-56CF3BB1EBF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622548" y="3518740"/>
              <a:ext cx="702073" cy="702073"/>
            </a:xfrm>
            <a:prstGeom prst="rect">
              <a:avLst/>
            </a:prstGeom>
          </p:spPr>
        </p:pic>
      </p:grpSp>
      <p:sp>
        <p:nvSpPr>
          <p:cNvPr id="3" name="矩形 2">
            <a:extLst>
              <a:ext uri="{FF2B5EF4-FFF2-40B4-BE49-F238E27FC236}">
                <a16:creationId xmlns:a16="http://schemas.microsoft.com/office/drawing/2014/main" id="{D1AF51B1-8E4B-459F-91BD-45A9DEDE65A1}"/>
              </a:ext>
            </a:extLst>
          </p:cNvPr>
          <p:cNvSpPr/>
          <p:nvPr/>
        </p:nvSpPr>
        <p:spPr>
          <a:xfrm>
            <a:off x="5194872" y="408477"/>
            <a:ext cx="3780587" cy="300082"/>
          </a:xfrm>
          <a:prstGeom prst="rect">
            <a:avLst/>
          </a:prstGeom>
        </p:spPr>
        <p:txBody>
          <a:bodyPr wrap="none">
            <a:spAutoFit/>
          </a:bodyPr>
          <a:lstStyle/>
          <a:p>
            <a:r>
              <a:rPr lang="zh-TW" altLang="en-US" dirty="0"/>
              <a:t>https://data.mendeley.com/datasets/bdd69gyhv8/1</a:t>
            </a:r>
          </a:p>
        </p:txBody>
      </p:sp>
      <p:sp>
        <p:nvSpPr>
          <p:cNvPr id="4" name="矩形 3">
            <a:extLst>
              <a:ext uri="{FF2B5EF4-FFF2-40B4-BE49-F238E27FC236}">
                <a16:creationId xmlns:a16="http://schemas.microsoft.com/office/drawing/2014/main" id="{045929E1-D5E8-E888-C03B-B879AE079809}"/>
              </a:ext>
            </a:extLst>
          </p:cNvPr>
          <p:cNvSpPr/>
          <p:nvPr/>
        </p:nvSpPr>
        <p:spPr bwMode="auto">
          <a:xfrm>
            <a:off x="168541" y="90086"/>
            <a:ext cx="4795159"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The introduction of the dataset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 8</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字方塊 5">
            <a:extLst>
              <a:ext uri="{FF2B5EF4-FFF2-40B4-BE49-F238E27FC236}">
                <a16:creationId xmlns:a16="http://schemas.microsoft.com/office/drawing/2014/main" id="{07A6A6FF-667C-D52F-7C25-E58442626E56}"/>
              </a:ext>
            </a:extLst>
          </p:cNvPr>
          <p:cNvSpPr txBox="1"/>
          <p:nvPr/>
        </p:nvSpPr>
        <p:spPr>
          <a:xfrm>
            <a:off x="1339258" y="956799"/>
            <a:ext cx="6465483" cy="507831"/>
          </a:xfrm>
          <a:prstGeom prst="rect">
            <a:avLst/>
          </a:prstGeom>
          <a:noFill/>
        </p:spPr>
        <p:txBody>
          <a:bodyPr wrap="square">
            <a:spAutoFit/>
          </a:bodyPr>
          <a:lstStyle/>
          <a:p>
            <a:r>
              <a:rPr lang="en-US" altLang="zh-TW" b="1" dirty="0"/>
              <a:t>With different random seeds, two different fruit will be selected as the new object. </a:t>
            </a:r>
          </a:p>
          <a:p>
            <a:r>
              <a:rPr lang="en-US" altLang="zh-TW" b="1" dirty="0"/>
              <a:t>The new object is then not using bad samples in the Defect Detector branch.</a:t>
            </a:r>
            <a:endParaRPr lang="zh-TW" altLang="en-US" b="1" dirty="0"/>
          </a:p>
        </p:txBody>
      </p:sp>
      <p:sp>
        <p:nvSpPr>
          <p:cNvPr id="19" name="頁尾版面配置區 18">
            <a:extLst>
              <a:ext uri="{FF2B5EF4-FFF2-40B4-BE49-F238E27FC236}">
                <a16:creationId xmlns:a16="http://schemas.microsoft.com/office/drawing/2014/main" id="{3B85C308-077F-8EEB-2184-A61D4240B183}"/>
              </a:ext>
            </a:extLst>
          </p:cNvPr>
          <p:cNvSpPr>
            <a:spLocks noGrp="1"/>
          </p:cNvSpPr>
          <p:nvPr>
            <p:ph type="ftr" sz="quarter" idx="11"/>
          </p:nvPr>
        </p:nvSpPr>
        <p:spPr/>
        <p:txBody>
          <a:bodyPr/>
          <a:lstStyle/>
          <a:p>
            <a:r>
              <a:rPr lang="en-US" altLang="zh-TW"/>
              <a:t>/78</a:t>
            </a:r>
            <a:endParaRPr lang="zh-TW" altLang="en-US" dirty="0"/>
          </a:p>
        </p:txBody>
      </p:sp>
      <p:sp>
        <p:nvSpPr>
          <p:cNvPr id="21" name="投影片編號版面配置區 20">
            <a:extLst>
              <a:ext uri="{FF2B5EF4-FFF2-40B4-BE49-F238E27FC236}">
                <a16:creationId xmlns:a16="http://schemas.microsoft.com/office/drawing/2014/main" id="{C2162175-3AC0-04E2-B23C-10E540BB776F}"/>
              </a:ext>
            </a:extLst>
          </p:cNvPr>
          <p:cNvSpPr>
            <a:spLocks noGrp="1"/>
          </p:cNvSpPr>
          <p:nvPr>
            <p:ph type="sldNum" sz="quarter" idx="12"/>
          </p:nvPr>
        </p:nvSpPr>
        <p:spPr/>
        <p:txBody>
          <a:bodyPr/>
          <a:lstStyle/>
          <a:p>
            <a:fld id="{EE3F9CDB-1F21-4789-A81E-8FEA25CE194B}" type="slidenum">
              <a:rPr lang="zh-CN" altLang="en-US" smtClean="0"/>
              <a:pPr/>
              <a:t>102</a:t>
            </a:fld>
            <a:endParaRPr lang="zh-CN" altLang="en-US" dirty="0"/>
          </a:p>
        </p:txBody>
      </p:sp>
    </p:spTree>
    <p:extLst>
      <p:ext uri="{BB962C8B-B14F-4D97-AF65-F5344CB8AC3E}">
        <p14:creationId xmlns:p14="http://schemas.microsoft.com/office/powerpoint/2010/main" val="139003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89202" y="4275068"/>
            <a:ext cx="756938" cy="253916"/>
          </a:xfrm>
          <a:prstGeom prst="rect">
            <a:avLst/>
          </a:prstGeom>
        </p:spPr>
        <p:txBody>
          <a:bodyPr wrap="none">
            <a:spAutoFit/>
          </a:bodyPr>
          <a:lstStyle/>
          <a:p>
            <a:pPr algn="just"/>
            <a:r>
              <a:rPr lang="en-US" altLang="zh-TW" sz="1013" dirty="0"/>
              <a:t>(b) </a:t>
            </a:r>
            <a:r>
              <a:rPr lang="en-US" altLang="zh-TW" sz="1050" dirty="0"/>
              <a:t>Stage 2</a:t>
            </a:r>
            <a:endParaRPr lang="zh-TW" altLang="en-US" sz="1050" dirty="0"/>
          </a:p>
        </p:txBody>
      </p:sp>
      <p:cxnSp>
        <p:nvCxnSpPr>
          <p:cNvPr id="76" name="直線接點 75">
            <a:extLst>
              <a:ext uri="{FF2B5EF4-FFF2-40B4-BE49-F238E27FC236}">
                <a16:creationId xmlns:a16="http://schemas.microsoft.com/office/drawing/2014/main" id="{E992A1BC-CCF2-4B16-BA2C-ED177ABDFB1B}"/>
              </a:ext>
            </a:extLst>
          </p:cNvPr>
          <p:cNvCxnSpPr/>
          <p:nvPr/>
        </p:nvCxnSpPr>
        <p:spPr>
          <a:xfrm>
            <a:off x="4443460" y="1073259"/>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199322" y="4611910"/>
            <a:ext cx="4488276" cy="253916"/>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6051550" y="114896"/>
            <a:ext cx="2923909" cy="523220"/>
          </a:xfrm>
          <a:prstGeom prst="rect">
            <a:avLst/>
          </a:prstGeom>
          <a:noFill/>
        </p:spPr>
        <p:txBody>
          <a:bodyPr wrap="square" rtlCol="0">
            <a:spAutoFit/>
          </a:bodyPr>
          <a:lstStyle/>
          <a:p>
            <a:r>
              <a:rPr lang="en-US" altLang="zh-TW" sz="1400" b="1" dirty="0"/>
              <a:t>Background : Training set</a:t>
            </a:r>
          </a:p>
          <a:p>
            <a:r>
              <a:rPr lang="en-US" altLang="zh-TW" sz="1400" b="1" dirty="0"/>
              <a:t>Foreground : Inducing point (</a:t>
            </a:r>
            <a:r>
              <a:rPr lang="en-US" altLang="zh-TW" sz="1100" b="1" dirty="0">
                <a:solidFill>
                  <a:srgbClr val="FF0000"/>
                </a:solidFill>
              </a:rPr>
              <a:t>Red circle</a:t>
            </a:r>
            <a:r>
              <a:rPr lang="en-US" altLang="zh-TW" sz="1100" b="1" dirty="0"/>
              <a:t>)</a:t>
            </a:r>
            <a:endParaRPr lang="zh-TW" altLang="en-US" sz="1400" b="1" dirty="0"/>
          </a:p>
        </p:txBody>
      </p:sp>
      <p:sp>
        <p:nvSpPr>
          <p:cNvPr id="31" name="矩形 30">
            <a:extLst>
              <a:ext uri="{FF2B5EF4-FFF2-40B4-BE49-F238E27FC236}">
                <a16:creationId xmlns:a16="http://schemas.microsoft.com/office/drawing/2014/main" id="{C48CC68B-EEDD-43C9-BBFD-BD5C399B313D}"/>
              </a:ext>
            </a:extLst>
          </p:cNvPr>
          <p:cNvSpPr/>
          <p:nvPr/>
        </p:nvSpPr>
        <p:spPr>
          <a:xfrm>
            <a:off x="1965773" y="4275068"/>
            <a:ext cx="969878" cy="253916"/>
          </a:xfrm>
          <a:prstGeom prst="rect">
            <a:avLst/>
          </a:prstGeom>
        </p:spPr>
        <p:txBody>
          <a:bodyPr wrap="square">
            <a:spAutoFit/>
          </a:bodyPr>
          <a:lstStyle/>
          <a:p>
            <a:pPr algn="just"/>
            <a:r>
              <a:rPr lang="en-US" altLang="zh-TW" sz="1013" dirty="0"/>
              <a:t>(a) Stage </a:t>
            </a:r>
            <a:r>
              <a:rPr lang="en-US" altLang="zh-TW" sz="1050" dirty="0"/>
              <a:t>1</a:t>
            </a:r>
            <a:endParaRPr lang="zh-TW" altLang="en-US" sz="1050" dirty="0"/>
          </a:p>
        </p:txBody>
      </p:sp>
      <p:pic>
        <p:nvPicPr>
          <p:cNvPr id="9" name="圖片 8">
            <a:extLst>
              <a:ext uri="{FF2B5EF4-FFF2-40B4-BE49-F238E27FC236}">
                <a16:creationId xmlns:a16="http://schemas.microsoft.com/office/drawing/2014/main" id="{1C0E88E8-D570-2405-710B-6B4E27AA6CFB}"/>
              </a:ext>
            </a:extLst>
          </p:cNvPr>
          <p:cNvPicPr>
            <a:picLocks noChangeAspect="1"/>
          </p:cNvPicPr>
          <p:nvPr/>
        </p:nvPicPr>
        <p:blipFill>
          <a:blip r:embed="rId3"/>
          <a:stretch>
            <a:fillRect/>
          </a:stretch>
        </p:blipFill>
        <p:spPr>
          <a:xfrm>
            <a:off x="5131857" y="913164"/>
            <a:ext cx="3471627" cy="3361904"/>
          </a:xfrm>
          <a:prstGeom prst="rect">
            <a:avLst/>
          </a:prstGeom>
        </p:spPr>
      </p:pic>
      <p:pic>
        <p:nvPicPr>
          <p:cNvPr id="12" name="圖片 11">
            <a:extLst>
              <a:ext uri="{FF2B5EF4-FFF2-40B4-BE49-F238E27FC236}">
                <a16:creationId xmlns:a16="http://schemas.microsoft.com/office/drawing/2014/main" id="{39A7A8DA-3456-194E-F107-43F5AECA5E28}"/>
              </a:ext>
            </a:extLst>
          </p:cNvPr>
          <p:cNvPicPr>
            <a:picLocks noChangeAspect="1"/>
          </p:cNvPicPr>
          <p:nvPr/>
        </p:nvPicPr>
        <p:blipFill>
          <a:blip r:embed="rId4"/>
          <a:stretch>
            <a:fillRect/>
          </a:stretch>
        </p:blipFill>
        <p:spPr>
          <a:xfrm>
            <a:off x="714898" y="997525"/>
            <a:ext cx="3471628" cy="3353277"/>
          </a:xfrm>
          <a:prstGeom prst="rect">
            <a:avLst/>
          </a:prstGeom>
        </p:spPr>
      </p:pic>
      <p:sp>
        <p:nvSpPr>
          <p:cNvPr id="2" name="矩形 1">
            <a:extLst>
              <a:ext uri="{FF2B5EF4-FFF2-40B4-BE49-F238E27FC236}">
                <a16:creationId xmlns:a16="http://schemas.microsoft.com/office/drawing/2014/main" id="{CEB51F8D-F9C0-9FB5-9E02-957F9E4F44B8}"/>
              </a:ext>
            </a:extLst>
          </p:cNvPr>
          <p:cNvSpPr/>
          <p:nvPr/>
        </p:nvSpPr>
        <p:spPr bwMode="auto">
          <a:xfrm>
            <a:off x="168541" y="90086"/>
            <a:ext cx="5440015"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for inducing point - 8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頁尾版面配置區 13">
            <a:extLst>
              <a:ext uri="{FF2B5EF4-FFF2-40B4-BE49-F238E27FC236}">
                <a16:creationId xmlns:a16="http://schemas.microsoft.com/office/drawing/2014/main" id="{93D64F6D-536D-7DC4-AA8E-43A344489C4B}"/>
              </a:ext>
            </a:extLst>
          </p:cNvPr>
          <p:cNvSpPr>
            <a:spLocks noGrp="1"/>
          </p:cNvSpPr>
          <p:nvPr>
            <p:ph type="ftr" sz="quarter" idx="11"/>
          </p:nvPr>
        </p:nvSpPr>
        <p:spPr/>
        <p:txBody>
          <a:bodyPr/>
          <a:lstStyle/>
          <a:p>
            <a:r>
              <a:rPr lang="en-US" altLang="zh-TW"/>
              <a:t>/78</a:t>
            </a:r>
            <a:endParaRPr lang="zh-TW" altLang="en-US" dirty="0"/>
          </a:p>
        </p:txBody>
      </p:sp>
      <p:sp>
        <p:nvSpPr>
          <p:cNvPr id="15" name="投影片編號版面配置區 14">
            <a:extLst>
              <a:ext uri="{FF2B5EF4-FFF2-40B4-BE49-F238E27FC236}">
                <a16:creationId xmlns:a16="http://schemas.microsoft.com/office/drawing/2014/main" id="{FB4C13B1-D726-0710-1D3B-0C9EEA634C55}"/>
              </a:ext>
            </a:extLst>
          </p:cNvPr>
          <p:cNvSpPr>
            <a:spLocks noGrp="1"/>
          </p:cNvSpPr>
          <p:nvPr>
            <p:ph type="sldNum" sz="quarter" idx="12"/>
          </p:nvPr>
        </p:nvSpPr>
        <p:spPr/>
        <p:txBody>
          <a:bodyPr/>
          <a:lstStyle/>
          <a:p>
            <a:fld id="{EE3F9CDB-1F21-4789-A81E-8FEA25CE194B}" type="slidenum">
              <a:rPr lang="zh-CN" altLang="en-US" smtClean="0"/>
              <a:pPr/>
              <a:t>103</a:t>
            </a:fld>
            <a:endParaRPr lang="zh-CN" altLang="en-US" dirty="0"/>
          </a:p>
        </p:txBody>
      </p:sp>
    </p:spTree>
    <p:extLst>
      <p:ext uri="{BB962C8B-B14F-4D97-AF65-F5344CB8AC3E}">
        <p14:creationId xmlns:p14="http://schemas.microsoft.com/office/powerpoint/2010/main" val="1574717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6599097" y="4319751"/>
                <a:ext cx="613245" cy="248209"/>
              </a:xfrm>
              <a:prstGeom prst="rect">
                <a:avLst/>
              </a:prstGeom>
            </p:spPr>
            <p:txBody>
              <a:bodyPr wrap="none">
                <a:spAutoFit/>
              </a:bodyPr>
              <a:lstStyle/>
              <a:p>
                <a:pPr algn="just"/>
                <a:r>
                  <a:rPr lang="en-US" altLang="zh-TW" sz="1013" dirty="0"/>
                  <a:t>(b) </a:t>
                </a:r>
                <a14:m>
                  <m:oMath xmlns:m="http://schemas.openxmlformats.org/officeDocument/2006/math">
                    <m:sSubSup>
                      <m:sSubSupPr>
                        <m:ctrlPr>
                          <a:rPr lang="en-US" altLang="zh-TW" sz="1000" b="0" i="1" dirty="0" smtClean="0">
                            <a:latin typeface="Cambria Math" panose="02040503050406030204" pitchFamily="18" charset="0"/>
                          </a:rPr>
                        </m:ctrlPr>
                      </m:sSubSupPr>
                      <m:e>
                        <m:r>
                          <a:rPr lang="en-US" altLang="zh-TW" sz="1000" b="0" i="1" dirty="0" smtClean="0">
                            <a:latin typeface="Cambria Math" panose="02040503050406030204" pitchFamily="18" charset="0"/>
                          </a:rPr>
                          <m:t>𝑧</m:t>
                        </m:r>
                      </m:e>
                      <m:sub>
                        <m:r>
                          <a:rPr lang="en-US" altLang="zh-TW" sz="1000" i="1" dirty="0">
                            <a:latin typeface="Cambria Math" panose="02040503050406030204" pitchFamily="18" charset="0"/>
                          </a:rPr>
                          <m:t>𝑐𝑜𝑚</m:t>
                        </m:r>
                      </m:sub>
                      <m:sup>
                        <m:r>
                          <a:rPr lang="en-US" altLang="zh-TW" sz="1000" b="0" i="1" dirty="0" smtClean="0">
                            <a:latin typeface="Cambria Math" panose="02040503050406030204" pitchFamily="18" charset="0"/>
                          </a:rPr>
                          <m:t>′</m:t>
                        </m:r>
                      </m:sup>
                    </m:sSubSup>
                  </m:oMath>
                </a14:m>
                <a:endParaRPr lang="en-US" altLang="zh-TW" sz="1013" dirty="0"/>
              </a:p>
            </p:txBody>
          </p:sp>
        </mc:Choice>
        <mc:Fallback xmlns="">
          <p:sp>
            <p:nvSpPr>
              <p:cNvPr id="12" name="矩形 11"/>
              <p:cNvSpPr>
                <a:spLocks noRot="1" noChangeAspect="1" noMove="1" noResize="1" noEditPoints="1" noAdjustHandles="1" noChangeArrowheads="1" noChangeShapeType="1" noTextEdit="1"/>
              </p:cNvSpPr>
              <p:nvPr/>
            </p:nvSpPr>
            <p:spPr>
              <a:xfrm>
                <a:off x="6599097" y="4319751"/>
                <a:ext cx="613245" cy="248209"/>
              </a:xfrm>
              <a:prstGeom prst="rect">
                <a:avLst/>
              </a:prstGeom>
              <a:blipFill>
                <a:blip r:embed="rId3"/>
                <a:stretch>
                  <a:fillRect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33293" y="4329598"/>
                <a:ext cx="619850" cy="253916"/>
              </a:xfrm>
              <a:prstGeom prst="rect">
                <a:avLst/>
              </a:prstGeom>
            </p:spPr>
            <p:txBody>
              <a:bodyPr wrap="none">
                <a:spAutoFit/>
              </a:bodyPr>
              <a:lstStyle/>
              <a:p>
                <a:pPr algn="just"/>
                <a:r>
                  <a:rPr lang="en-US" altLang="zh-TW" sz="1013" dirty="0"/>
                  <a:t>(a) </a:t>
                </a:r>
                <a14:m>
                  <m:oMath xmlns:m="http://schemas.openxmlformats.org/officeDocument/2006/math">
                    <m:sSub>
                      <m:sSubPr>
                        <m:ctrlPr>
                          <a:rPr lang="en-US" altLang="zh-TW" sz="1000" i="1" dirty="0">
                            <a:latin typeface="Cambria Math" panose="02040503050406030204" pitchFamily="18" charset="0"/>
                          </a:rPr>
                        </m:ctrlPr>
                      </m:sSubPr>
                      <m:e>
                        <m:r>
                          <a:rPr lang="en-US" altLang="zh-TW" sz="1000" i="1" dirty="0">
                            <a:latin typeface="Cambria Math" panose="02040503050406030204" pitchFamily="18" charset="0"/>
                          </a:rPr>
                          <m:t>𝑧</m:t>
                        </m:r>
                      </m:e>
                      <m:sub>
                        <m:r>
                          <a:rPr lang="en-US" altLang="zh-TW" sz="1000" i="1" dirty="0">
                            <a:latin typeface="Cambria Math" panose="02040503050406030204" pitchFamily="18" charset="0"/>
                          </a:rPr>
                          <m:t>𝑐𝑜𝑚</m:t>
                        </m:r>
                      </m:sub>
                    </m:sSub>
                  </m:oMath>
                </a14:m>
                <a:endParaRPr lang="en-US" altLang="zh-TW" sz="1013" dirty="0"/>
              </a:p>
            </p:txBody>
          </p:sp>
        </mc:Choice>
        <mc:Fallback xmlns="">
          <p:sp>
            <p:nvSpPr>
              <p:cNvPr id="9" name="矩形 8"/>
              <p:cNvSpPr>
                <a:spLocks noRot="1" noChangeAspect="1" noMove="1" noResize="1" noEditPoints="1" noAdjustHandles="1" noChangeArrowheads="1" noChangeShapeType="1" noTextEdit="1"/>
              </p:cNvSpPr>
              <p:nvPr/>
            </p:nvSpPr>
            <p:spPr>
              <a:xfrm>
                <a:off x="1733293" y="4329598"/>
                <a:ext cx="619850" cy="253916"/>
              </a:xfrm>
              <a:prstGeom prst="rect">
                <a:avLst/>
              </a:prstGeom>
              <a:blipFill>
                <a:blip r:embed="rId4"/>
                <a:stretch>
                  <a:fillRect b="-11905"/>
                </a:stretch>
              </a:blipFill>
            </p:spPr>
            <p:txBody>
              <a:bodyPr/>
              <a:lstStyle/>
              <a:p>
                <a:r>
                  <a:rPr lang="zh-TW" altLang="en-US">
                    <a:noFill/>
                  </a:rPr>
                  <a:t> </a:t>
                </a:r>
              </a:p>
            </p:txBody>
          </p:sp>
        </mc:Fallback>
      </mc:AlternateContent>
      <p:cxnSp>
        <p:nvCxnSpPr>
          <p:cNvPr id="18" name="直線接點 17">
            <a:extLst>
              <a:ext uri="{FF2B5EF4-FFF2-40B4-BE49-F238E27FC236}">
                <a16:creationId xmlns:a16="http://schemas.microsoft.com/office/drawing/2014/main" id="{A106C393-ED6A-4343-A8E1-B84741560877}"/>
              </a:ext>
            </a:extLst>
          </p:cNvPr>
          <p:cNvCxnSpPr>
            <a:cxnSpLocks/>
          </p:cNvCxnSpPr>
          <p:nvPr/>
        </p:nvCxnSpPr>
        <p:spPr>
          <a:xfrm>
            <a:off x="4409709" y="1231900"/>
            <a:ext cx="0" cy="3168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53143" y="4567960"/>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2649244" y="806663"/>
            <a:ext cx="3896073"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10" name="圖片 9">
            <a:extLst>
              <a:ext uri="{FF2B5EF4-FFF2-40B4-BE49-F238E27FC236}">
                <a16:creationId xmlns:a16="http://schemas.microsoft.com/office/drawing/2014/main" id="{E0499059-CF34-4FC1-BE06-5D50BC5A8D08}"/>
              </a:ext>
            </a:extLst>
          </p:cNvPr>
          <p:cNvPicPr>
            <a:picLocks noChangeAspect="1"/>
          </p:cNvPicPr>
          <p:nvPr/>
        </p:nvPicPr>
        <p:blipFill>
          <a:blip r:embed="rId5"/>
          <a:stretch>
            <a:fillRect/>
          </a:stretch>
        </p:blipFill>
        <p:spPr>
          <a:xfrm>
            <a:off x="5309555" y="1329779"/>
            <a:ext cx="3063727" cy="3007058"/>
          </a:xfrm>
          <a:prstGeom prst="rect">
            <a:avLst/>
          </a:prstGeom>
          <a:ln>
            <a:solidFill>
              <a:schemeClr val="tx1"/>
            </a:solidFill>
          </a:ln>
        </p:spPr>
      </p:pic>
      <p:pic>
        <p:nvPicPr>
          <p:cNvPr id="11" name="圖片 10">
            <a:extLst>
              <a:ext uri="{FF2B5EF4-FFF2-40B4-BE49-F238E27FC236}">
                <a16:creationId xmlns:a16="http://schemas.microsoft.com/office/drawing/2014/main" id="{11B2D6EF-A442-4EA3-B5AC-92A907D4D12D}"/>
              </a:ext>
            </a:extLst>
          </p:cNvPr>
          <p:cNvPicPr>
            <a:picLocks noChangeAspect="1"/>
          </p:cNvPicPr>
          <p:nvPr/>
        </p:nvPicPr>
        <p:blipFill>
          <a:blip r:embed="rId6"/>
          <a:stretch>
            <a:fillRect/>
          </a:stretch>
        </p:blipFill>
        <p:spPr>
          <a:xfrm>
            <a:off x="500248" y="1369457"/>
            <a:ext cx="3174844" cy="3005330"/>
          </a:xfrm>
          <a:prstGeom prst="rect">
            <a:avLst/>
          </a:prstGeom>
          <a:ln>
            <a:solidFill>
              <a:schemeClr val="tx1"/>
            </a:solidFill>
          </a:ln>
        </p:spPr>
      </p:pic>
      <p:sp>
        <p:nvSpPr>
          <p:cNvPr id="2" name="矩形 1">
            <a:extLst>
              <a:ext uri="{FF2B5EF4-FFF2-40B4-BE49-F238E27FC236}">
                <a16:creationId xmlns:a16="http://schemas.microsoft.com/office/drawing/2014/main" id="{C2C6803E-B6F9-E8E9-8A9D-38CCA15629D1}"/>
              </a:ext>
            </a:extLst>
          </p:cNvPr>
          <p:cNvSpPr/>
          <p:nvPr/>
        </p:nvSpPr>
        <p:spPr bwMode="auto">
          <a:xfrm>
            <a:off x="168540" y="90085"/>
            <a:ext cx="8797658"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for previously proposed Hybrid Expert - 8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36A9CAE2-96A9-335F-A276-13B3E74B37E4}"/>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825C27EE-0F67-B77E-B085-041B2B0C6E6D}"/>
              </a:ext>
            </a:extLst>
          </p:cNvPr>
          <p:cNvSpPr>
            <a:spLocks noGrp="1"/>
          </p:cNvSpPr>
          <p:nvPr>
            <p:ph type="sldNum" sz="quarter" idx="12"/>
          </p:nvPr>
        </p:nvSpPr>
        <p:spPr/>
        <p:txBody>
          <a:bodyPr/>
          <a:lstStyle/>
          <a:p>
            <a:fld id="{EE3F9CDB-1F21-4789-A81E-8FEA25CE194B}" type="slidenum">
              <a:rPr lang="zh-CN" altLang="en-US" smtClean="0"/>
              <a:pPr/>
              <a:t>104</a:t>
            </a:fld>
            <a:endParaRPr lang="zh-CN" altLang="en-US" dirty="0"/>
          </a:p>
        </p:txBody>
      </p:sp>
    </p:spTree>
    <p:extLst>
      <p:ext uri="{BB962C8B-B14F-4D97-AF65-F5344CB8AC3E}">
        <p14:creationId xmlns:p14="http://schemas.microsoft.com/office/powerpoint/2010/main" val="74317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961484" y="4233011"/>
            <a:ext cx="1035861" cy="253916"/>
          </a:xfrm>
          <a:prstGeom prst="rect">
            <a:avLst/>
          </a:prstGeom>
        </p:spPr>
        <p:txBody>
          <a:bodyPr wrap="none">
            <a:spAutoFit/>
          </a:bodyPr>
          <a:lstStyle/>
          <a:p>
            <a:pPr algn="just"/>
            <a:r>
              <a:rPr lang="en-US" altLang="zh-TW" sz="1013" dirty="0"/>
              <a:t>(c) </a:t>
            </a:r>
            <a:r>
              <a:rPr lang="en-US" altLang="zh-TW" sz="1050" dirty="0" err="1">
                <a:solidFill>
                  <a:prstClr val="black"/>
                </a:solidFill>
              </a:rPr>
              <a:t>ArcFace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p:txBody>
      </p:sp>
      <p:sp>
        <p:nvSpPr>
          <p:cNvPr id="12" name="矩形 11"/>
          <p:cNvSpPr/>
          <p:nvPr/>
        </p:nvSpPr>
        <p:spPr>
          <a:xfrm>
            <a:off x="4065724" y="4246373"/>
            <a:ext cx="1063112" cy="409792"/>
          </a:xfrm>
          <a:prstGeom prst="rect">
            <a:avLst/>
          </a:prstGeom>
        </p:spPr>
        <p:txBody>
          <a:bodyPr wrap="none">
            <a:spAutoFit/>
          </a:bodyPr>
          <a:lstStyle/>
          <a:p>
            <a:pPr algn="just"/>
            <a:r>
              <a:rPr lang="en-US" altLang="zh-TW" sz="1013" dirty="0"/>
              <a:t>(b) </a:t>
            </a:r>
            <a:r>
              <a:rPr lang="en-US" altLang="zh-TW" sz="1050" dirty="0" err="1">
                <a:solidFill>
                  <a:prstClr val="black"/>
                </a:solidFill>
              </a:rPr>
              <a:t>CosFace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a:p>
            <a:pPr algn="just"/>
            <a:endParaRPr lang="en-US" altLang="zh-TW" sz="1013" dirty="0"/>
          </a:p>
        </p:txBody>
      </p:sp>
      <p:sp>
        <p:nvSpPr>
          <p:cNvPr id="9" name="矩形 8"/>
          <p:cNvSpPr/>
          <p:nvPr/>
        </p:nvSpPr>
        <p:spPr>
          <a:xfrm>
            <a:off x="1045932" y="4233011"/>
            <a:ext cx="966931" cy="253916"/>
          </a:xfrm>
          <a:prstGeom prst="rect">
            <a:avLst/>
          </a:prstGeom>
        </p:spPr>
        <p:txBody>
          <a:bodyPr wrap="none">
            <a:spAutoFit/>
          </a:bodyPr>
          <a:lstStyle/>
          <a:p>
            <a:pPr algn="just"/>
            <a:r>
              <a:rPr lang="en-US" altLang="zh-TW" sz="1013" dirty="0"/>
              <a:t>(a) </a:t>
            </a:r>
            <a:r>
              <a:rPr lang="en-US" altLang="zh-TW" sz="1050" dirty="0">
                <a:solidFill>
                  <a:prstClr val="black"/>
                </a:solidFill>
              </a:rPr>
              <a:t>Triplet Loss</a:t>
            </a:r>
            <a:endParaRPr lang="zh-TW" altLang="en-US" sz="1050" dirty="0">
              <a:solidFill>
                <a:prstClr val="black"/>
              </a:solidFill>
            </a:endParaRPr>
          </a:p>
        </p:txBody>
      </p:sp>
      <p:cxnSp>
        <p:nvCxnSpPr>
          <p:cNvPr id="18" name="直線接點 17">
            <a:extLst>
              <a:ext uri="{FF2B5EF4-FFF2-40B4-BE49-F238E27FC236}">
                <a16:creationId xmlns:a16="http://schemas.microsoft.com/office/drawing/2014/main" id="{A106C393-ED6A-4343-A8E1-B84741560877}"/>
              </a:ext>
            </a:extLst>
          </p:cNvPr>
          <p:cNvCxnSpPr/>
          <p:nvPr/>
        </p:nvCxnSpPr>
        <p:spPr>
          <a:xfrm>
            <a:off x="2936509" y="1046667"/>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E992A1BC-CCF2-4B16-BA2C-ED177ABDFB1B}"/>
              </a:ext>
            </a:extLst>
          </p:cNvPr>
          <p:cNvCxnSpPr/>
          <p:nvPr/>
        </p:nvCxnSpPr>
        <p:spPr>
          <a:xfrm>
            <a:off x="6149911" y="1079719"/>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27862" y="4551033"/>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5502542" y="716584"/>
            <a:ext cx="3641458"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2" name="圖片 1">
            <a:extLst>
              <a:ext uri="{FF2B5EF4-FFF2-40B4-BE49-F238E27FC236}">
                <a16:creationId xmlns:a16="http://schemas.microsoft.com/office/drawing/2014/main" id="{6626F821-74FB-471D-B8FF-6FECCABBF656}"/>
              </a:ext>
            </a:extLst>
          </p:cNvPr>
          <p:cNvPicPr>
            <a:picLocks noChangeAspect="1"/>
          </p:cNvPicPr>
          <p:nvPr/>
        </p:nvPicPr>
        <p:blipFill>
          <a:blip r:embed="rId3"/>
          <a:stretch>
            <a:fillRect/>
          </a:stretch>
        </p:blipFill>
        <p:spPr>
          <a:xfrm>
            <a:off x="51821" y="1382502"/>
            <a:ext cx="2823779" cy="2784054"/>
          </a:xfrm>
          <a:prstGeom prst="rect">
            <a:avLst/>
          </a:prstGeom>
        </p:spPr>
      </p:pic>
      <p:pic>
        <p:nvPicPr>
          <p:cNvPr id="3" name="圖片 2">
            <a:extLst>
              <a:ext uri="{FF2B5EF4-FFF2-40B4-BE49-F238E27FC236}">
                <a16:creationId xmlns:a16="http://schemas.microsoft.com/office/drawing/2014/main" id="{0FE32046-B265-44EC-9B2F-BE57BEF53E04}"/>
              </a:ext>
            </a:extLst>
          </p:cNvPr>
          <p:cNvPicPr>
            <a:picLocks noChangeAspect="1"/>
          </p:cNvPicPr>
          <p:nvPr/>
        </p:nvPicPr>
        <p:blipFill>
          <a:blip r:embed="rId4"/>
          <a:stretch>
            <a:fillRect/>
          </a:stretch>
        </p:blipFill>
        <p:spPr>
          <a:xfrm>
            <a:off x="3042867" y="1295401"/>
            <a:ext cx="3058265" cy="2926652"/>
          </a:xfrm>
          <a:prstGeom prst="rect">
            <a:avLst/>
          </a:prstGeom>
        </p:spPr>
      </p:pic>
      <p:pic>
        <p:nvPicPr>
          <p:cNvPr id="4" name="圖片 3">
            <a:extLst>
              <a:ext uri="{FF2B5EF4-FFF2-40B4-BE49-F238E27FC236}">
                <a16:creationId xmlns:a16="http://schemas.microsoft.com/office/drawing/2014/main" id="{E03D64F3-07B8-4B5E-A3D5-C16774BD0177}"/>
              </a:ext>
            </a:extLst>
          </p:cNvPr>
          <p:cNvPicPr>
            <a:picLocks noChangeAspect="1"/>
          </p:cNvPicPr>
          <p:nvPr/>
        </p:nvPicPr>
        <p:blipFill>
          <a:blip r:embed="rId5"/>
          <a:stretch>
            <a:fillRect/>
          </a:stretch>
        </p:blipFill>
        <p:spPr>
          <a:xfrm>
            <a:off x="6207489" y="1384440"/>
            <a:ext cx="2892488" cy="2861933"/>
          </a:xfrm>
          <a:prstGeom prst="rect">
            <a:avLst/>
          </a:prstGeom>
        </p:spPr>
      </p:pic>
      <p:sp>
        <p:nvSpPr>
          <p:cNvPr id="13" name="矩形 12">
            <a:extLst>
              <a:ext uri="{FF2B5EF4-FFF2-40B4-BE49-F238E27FC236}">
                <a16:creationId xmlns:a16="http://schemas.microsoft.com/office/drawing/2014/main" id="{899E8E43-69C3-49BF-A040-9C0D96767915}"/>
              </a:ext>
            </a:extLst>
          </p:cNvPr>
          <p:cNvSpPr/>
          <p:nvPr/>
        </p:nvSpPr>
        <p:spPr bwMode="auto">
          <a:xfrm>
            <a:off x="168541" y="90086"/>
            <a:ext cx="6168099"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of on other loss function - 8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頁尾版面配置區 16">
            <a:extLst>
              <a:ext uri="{FF2B5EF4-FFF2-40B4-BE49-F238E27FC236}">
                <a16:creationId xmlns:a16="http://schemas.microsoft.com/office/drawing/2014/main" id="{16FADF1A-0768-645C-5336-AF338B10ADA4}"/>
              </a:ext>
            </a:extLst>
          </p:cNvPr>
          <p:cNvSpPr>
            <a:spLocks noGrp="1"/>
          </p:cNvSpPr>
          <p:nvPr>
            <p:ph type="ftr" sz="quarter" idx="11"/>
          </p:nvPr>
        </p:nvSpPr>
        <p:spPr/>
        <p:txBody>
          <a:bodyPr/>
          <a:lstStyle/>
          <a:p>
            <a:r>
              <a:rPr lang="en-US" altLang="zh-TW"/>
              <a:t>/78</a:t>
            </a:r>
            <a:endParaRPr lang="zh-TW" altLang="en-US" dirty="0"/>
          </a:p>
        </p:txBody>
      </p:sp>
      <p:sp>
        <p:nvSpPr>
          <p:cNvPr id="19" name="投影片編號版面配置區 18">
            <a:extLst>
              <a:ext uri="{FF2B5EF4-FFF2-40B4-BE49-F238E27FC236}">
                <a16:creationId xmlns:a16="http://schemas.microsoft.com/office/drawing/2014/main" id="{FC19CEB0-52E5-6C91-F2CC-A22E423620D1}"/>
              </a:ext>
            </a:extLst>
          </p:cNvPr>
          <p:cNvSpPr>
            <a:spLocks noGrp="1"/>
          </p:cNvSpPr>
          <p:nvPr>
            <p:ph type="sldNum" sz="quarter" idx="12"/>
          </p:nvPr>
        </p:nvSpPr>
        <p:spPr/>
        <p:txBody>
          <a:bodyPr/>
          <a:lstStyle/>
          <a:p>
            <a:fld id="{EE3F9CDB-1F21-4789-A81E-8FEA25CE194B}" type="slidenum">
              <a:rPr lang="zh-CN" altLang="en-US" smtClean="0"/>
              <a:pPr/>
              <a:t>105</a:t>
            </a:fld>
            <a:endParaRPr lang="zh-CN" altLang="en-US" dirty="0"/>
          </a:p>
        </p:txBody>
      </p:sp>
    </p:spTree>
    <p:extLst>
      <p:ext uri="{BB962C8B-B14F-4D97-AF65-F5344CB8AC3E}">
        <p14:creationId xmlns:p14="http://schemas.microsoft.com/office/powerpoint/2010/main" val="1694849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4171424876"/>
              </p:ext>
            </p:extLst>
          </p:nvPr>
        </p:nvGraphicFramePr>
        <p:xfrm>
          <a:off x="355599" y="2379433"/>
          <a:ext cx="8523154" cy="209834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5.717% ± 7.604%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1.896%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16.67% ± 10.49%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6.931% ± 6.845%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0.92628</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5.663% ± 2.747%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0.971% ± 1.133%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12.86% ± 8.053%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6.634% ± 3.628%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0.93818</a:t>
                      </a: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4.612% ± 1.699%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1.106% ± 1.514%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13.92% ± 6.594%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5.717% ± 2.995%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0.93801</a:t>
                      </a: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2.967% ± 0.124%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18.47% ± 10.69%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2.967% ± 0.124%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0.93403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3319329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1.187% ± 0.659%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 ± 1.43%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0.95189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859998408"/>
                  </a:ext>
                </a:extLst>
              </a:tr>
            </a:tbl>
          </a:graphicData>
        </a:graphic>
      </p:graphicFrame>
      <p:sp>
        <p:nvSpPr>
          <p:cNvPr id="3" name="文字方塊 2">
            <a:extLst>
              <a:ext uri="{FF2B5EF4-FFF2-40B4-BE49-F238E27FC236}">
                <a16:creationId xmlns:a16="http://schemas.microsoft.com/office/drawing/2014/main" id="{16648601-DB96-45E4-6088-D87861E56968}"/>
              </a:ext>
            </a:extLst>
          </p:cNvPr>
          <p:cNvSpPr txBox="1"/>
          <p:nvPr/>
        </p:nvSpPr>
        <p:spPr>
          <a:xfrm>
            <a:off x="310423" y="106884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2" name="矩形 1">
            <a:extLst>
              <a:ext uri="{FF2B5EF4-FFF2-40B4-BE49-F238E27FC236}">
                <a16:creationId xmlns:a16="http://schemas.microsoft.com/office/drawing/2014/main" id="{75EB6FF0-39F5-E589-F149-D80716186801}"/>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 name="文字方塊 4">
            <a:extLst>
              <a:ext uri="{FF2B5EF4-FFF2-40B4-BE49-F238E27FC236}">
                <a16:creationId xmlns:a16="http://schemas.microsoft.com/office/drawing/2014/main" id="{5DE6E75A-17A1-72EA-8270-2559E5E759A8}"/>
              </a:ext>
            </a:extLst>
          </p:cNvPr>
          <p:cNvSpPr txBox="1"/>
          <p:nvPr/>
        </p:nvSpPr>
        <p:spPr>
          <a:xfrm>
            <a:off x="355599" y="1296315"/>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lower branch of the previously proposed Hybrid Expert.</a:t>
            </a:r>
          </a:p>
        </p:txBody>
      </p:sp>
      <p:sp>
        <p:nvSpPr>
          <p:cNvPr id="6" name="文字方塊 5">
            <a:extLst>
              <a:ext uri="{FF2B5EF4-FFF2-40B4-BE49-F238E27FC236}">
                <a16:creationId xmlns:a16="http://schemas.microsoft.com/office/drawing/2014/main" id="{D5F86F4D-DBF5-E5DE-D57E-4B67E5B8D0F4}"/>
              </a:ext>
            </a:extLst>
          </p:cNvPr>
          <p:cNvSpPr txBox="1"/>
          <p:nvPr/>
        </p:nvSpPr>
        <p:spPr>
          <a:xfrm>
            <a:off x="355599" y="1845568"/>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100.</a:t>
            </a:r>
            <a:endParaRPr lang="zh-TW" altLang="en-US" dirty="0"/>
          </a:p>
        </p:txBody>
      </p:sp>
      <p:sp>
        <p:nvSpPr>
          <p:cNvPr id="15" name="頁尾版面配置區 14">
            <a:extLst>
              <a:ext uri="{FF2B5EF4-FFF2-40B4-BE49-F238E27FC236}">
                <a16:creationId xmlns:a16="http://schemas.microsoft.com/office/drawing/2014/main" id="{7EBEFF61-8FC1-93C1-2CA3-AD5A660204C7}"/>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88116890-9286-739B-C509-28E42C93185D}"/>
              </a:ext>
            </a:extLst>
          </p:cNvPr>
          <p:cNvSpPr>
            <a:spLocks noGrp="1"/>
          </p:cNvSpPr>
          <p:nvPr>
            <p:ph type="sldNum" sz="quarter" idx="12"/>
          </p:nvPr>
        </p:nvSpPr>
        <p:spPr/>
        <p:txBody>
          <a:bodyPr/>
          <a:lstStyle/>
          <a:p>
            <a:fld id="{EE3F9CDB-1F21-4789-A81E-8FEA25CE194B}" type="slidenum">
              <a:rPr lang="zh-CN" altLang="en-US" smtClean="0"/>
              <a:pPr/>
              <a:t>106</a:t>
            </a:fld>
            <a:endParaRPr lang="zh-CN" altLang="en-US" dirty="0"/>
          </a:p>
        </p:txBody>
      </p:sp>
    </p:spTree>
    <p:extLst>
      <p:ext uri="{BB962C8B-B14F-4D97-AF65-F5344CB8AC3E}">
        <p14:creationId xmlns:p14="http://schemas.microsoft.com/office/powerpoint/2010/main" val="687591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3444607591"/>
              </p:ext>
            </p:extLst>
          </p:nvPr>
        </p:nvGraphicFramePr>
        <p:xfrm>
          <a:off x="310423" y="2419500"/>
          <a:ext cx="8523154" cy="228122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7.772% ± 10.88%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1.372% ± 2.147%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16.67% ± 10.49%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9.144% ± 9.947%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0.91936</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6.692% ± 3.517%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1.13% ± 1.298%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12.86% ± 8.053%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7.822% ± 4.447%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0.93442</a:t>
                      </a: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5.472% ± 2.287%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1.832%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13.92% ± 6.594%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6.812% ± 3.824%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0.9345</a:t>
                      </a: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3.689% ± 0.585%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18.47% ± 10.69%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3.689% ± 0.585%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0.9317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82653293"/>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1.373% ± 0.796%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1.406% ± 0.955%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2.779% ± 1.723%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0.95064</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811881369"/>
                  </a:ext>
                </a:extLst>
              </a:tr>
            </a:tbl>
          </a:graphicData>
        </a:graphic>
      </p:graphicFrame>
      <p:sp>
        <p:nvSpPr>
          <p:cNvPr id="7" name="文字方塊 6">
            <a:extLst>
              <a:ext uri="{FF2B5EF4-FFF2-40B4-BE49-F238E27FC236}">
                <a16:creationId xmlns:a16="http://schemas.microsoft.com/office/drawing/2014/main" id="{56242D0C-DA4D-A804-8865-3DF8A53807F5}"/>
              </a:ext>
            </a:extLst>
          </p:cNvPr>
          <p:cNvSpPr txBox="1"/>
          <p:nvPr/>
        </p:nvSpPr>
        <p:spPr>
          <a:xfrm>
            <a:off x="290646" y="84743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8" name="矩形 7">
            <a:extLst>
              <a:ext uri="{FF2B5EF4-FFF2-40B4-BE49-F238E27FC236}">
                <a16:creationId xmlns:a16="http://schemas.microsoft.com/office/drawing/2014/main" id="{39C8AA4B-D4E1-588A-E414-295030DB36AD}"/>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文字方塊 2">
            <a:extLst>
              <a:ext uri="{FF2B5EF4-FFF2-40B4-BE49-F238E27FC236}">
                <a16:creationId xmlns:a16="http://schemas.microsoft.com/office/drawing/2014/main" id="{4A116E20-7C75-3DC3-0AA6-77461705E500}"/>
              </a:ext>
            </a:extLst>
          </p:cNvPr>
          <p:cNvSpPr txBox="1"/>
          <p:nvPr/>
        </p:nvSpPr>
        <p:spPr>
          <a:xfrm>
            <a:off x="355599" y="1296315"/>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lower branch of the previously proposed Hybrid Expert.</a:t>
            </a:r>
          </a:p>
        </p:txBody>
      </p:sp>
      <p:sp>
        <p:nvSpPr>
          <p:cNvPr id="4" name="文字方塊 3">
            <a:extLst>
              <a:ext uri="{FF2B5EF4-FFF2-40B4-BE49-F238E27FC236}">
                <a16:creationId xmlns:a16="http://schemas.microsoft.com/office/drawing/2014/main" id="{6D634589-20D5-6F2E-2FA4-D6D9B75EAE4D}"/>
              </a:ext>
            </a:extLst>
          </p:cNvPr>
          <p:cNvSpPr txBox="1"/>
          <p:nvPr/>
        </p:nvSpPr>
        <p:spPr>
          <a:xfrm>
            <a:off x="355599" y="1871602"/>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100.</a:t>
            </a:r>
            <a:endParaRPr lang="zh-TW" altLang="en-US" dirty="0"/>
          </a:p>
        </p:txBody>
      </p:sp>
      <p:sp>
        <p:nvSpPr>
          <p:cNvPr id="15" name="頁尾版面配置區 14">
            <a:extLst>
              <a:ext uri="{FF2B5EF4-FFF2-40B4-BE49-F238E27FC236}">
                <a16:creationId xmlns:a16="http://schemas.microsoft.com/office/drawing/2014/main" id="{95B7D430-FCD5-03FF-F99F-ECF87CA21271}"/>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66CEBD43-C15C-5C02-C210-7C60D1D74F5A}"/>
              </a:ext>
            </a:extLst>
          </p:cNvPr>
          <p:cNvSpPr>
            <a:spLocks noGrp="1"/>
          </p:cNvSpPr>
          <p:nvPr>
            <p:ph type="sldNum" sz="quarter" idx="12"/>
          </p:nvPr>
        </p:nvSpPr>
        <p:spPr/>
        <p:txBody>
          <a:bodyPr/>
          <a:lstStyle/>
          <a:p>
            <a:fld id="{EE3F9CDB-1F21-4789-A81E-8FEA25CE194B}" type="slidenum">
              <a:rPr lang="zh-CN" altLang="en-US" smtClean="0"/>
              <a:pPr/>
              <a:t>107</a:t>
            </a:fld>
            <a:endParaRPr lang="zh-CN" altLang="en-US" dirty="0"/>
          </a:p>
        </p:txBody>
      </p:sp>
    </p:spTree>
    <p:extLst>
      <p:ext uri="{BB962C8B-B14F-4D97-AF65-F5344CB8AC3E}">
        <p14:creationId xmlns:p14="http://schemas.microsoft.com/office/powerpoint/2010/main" val="3933891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A10DADB-B25C-CD67-62EB-CE7BE334673F}"/>
              </a:ext>
            </a:extLst>
          </p:cNvPr>
          <p:cNvGraphicFramePr>
            <a:graphicFrameLocks noGrp="1"/>
          </p:cNvGraphicFramePr>
          <p:nvPr>
            <p:extLst>
              <p:ext uri="{D42A27DB-BD31-4B8C-83A1-F6EECF244321}">
                <p14:modId xmlns:p14="http://schemas.microsoft.com/office/powerpoint/2010/main" val="4158027477"/>
              </p:ext>
            </p:extLst>
          </p:nvPr>
        </p:nvGraphicFramePr>
        <p:xfrm>
          <a:off x="310423" y="2410196"/>
          <a:ext cx="8523154" cy="2286832"/>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549472">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1.186% ± 0.734%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1.348% ± 1.335%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2.621%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2.535% ± 1.425%</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0.94979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9473035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1.456% ± 1.351%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2.581%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2.67% ± 1.485%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0.94935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1.187% ± 0.659%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 ± 1.43%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0.95189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31439250"/>
                  </a:ext>
                </a:extLst>
              </a:tr>
            </a:tbl>
          </a:graphicData>
        </a:graphic>
      </p:graphicFrame>
      <p:sp>
        <p:nvSpPr>
          <p:cNvPr id="5" name="矩形 4">
            <a:extLst>
              <a:ext uri="{FF2B5EF4-FFF2-40B4-BE49-F238E27FC236}">
                <a16:creationId xmlns:a16="http://schemas.microsoft.com/office/drawing/2014/main" id="{F6123D11-F5DA-B2C5-7840-02A9FC11BE00}"/>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6" name="文字方塊 5">
            <a:extLst>
              <a:ext uri="{FF2B5EF4-FFF2-40B4-BE49-F238E27FC236}">
                <a16:creationId xmlns:a16="http://schemas.microsoft.com/office/drawing/2014/main" id="{7EFCFC99-AC08-DE56-0507-3E330C4DCBDE}"/>
              </a:ext>
            </a:extLst>
          </p:cNvPr>
          <p:cNvSpPr txBox="1"/>
          <p:nvPr/>
        </p:nvSpPr>
        <p:spPr>
          <a:xfrm>
            <a:off x="310422" y="1000974"/>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8 fruit</a:t>
            </a:r>
            <a:endParaRPr lang="zh-TW" altLang="en-US" sz="1400" b="1" dirty="0"/>
          </a:p>
        </p:txBody>
      </p:sp>
      <p:sp>
        <p:nvSpPr>
          <p:cNvPr id="4" name="文字方塊 3">
            <a:extLst>
              <a:ext uri="{FF2B5EF4-FFF2-40B4-BE49-F238E27FC236}">
                <a16:creationId xmlns:a16="http://schemas.microsoft.com/office/drawing/2014/main" id="{CC21A0A5-43DC-B1ED-7684-B1DBD7BFAA4E}"/>
              </a:ext>
            </a:extLst>
          </p:cNvPr>
          <p:cNvSpPr txBox="1"/>
          <p:nvPr/>
        </p:nvSpPr>
        <p:spPr>
          <a:xfrm>
            <a:off x="358774" y="1834917"/>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100.</a:t>
            </a:r>
            <a:endParaRPr lang="zh-TW" altLang="en-US" dirty="0"/>
          </a:p>
        </p:txBody>
      </p:sp>
      <p:sp>
        <p:nvSpPr>
          <p:cNvPr id="7" name="文字方塊 6">
            <a:extLst>
              <a:ext uri="{FF2B5EF4-FFF2-40B4-BE49-F238E27FC236}">
                <a16:creationId xmlns:a16="http://schemas.microsoft.com/office/drawing/2014/main" id="{A570BD78-A641-BE35-7109-8CE611BAAA9D}"/>
              </a:ext>
            </a:extLst>
          </p:cNvPr>
          <p:cNvSpPr txBox="1"/>
          <p:nvPr/>
        </p:nvSpPr>
        <p:spPr>
          <a:xfrm>
            <a:off x="358774" y="1311697"/>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15" name="頁尾版面配置區 14">
            <a:extLst>
              <a:ext uri="{FF2B5EF4-FFF2-40B4-BE49-F238E27FC236}">
                <a16:creationId xmlns:a16="http://schemas.microsoft.com/office/drawing/2014/main" id="{2D6D4B70-4558-87D9-808D-099F9A98E72E}"/>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582A02F9-79F6-7079-1207-9FE5F2E65047}"/>
              </a:ext>
            </a:extLst>
          </p:cNvPr>
          <p:cNvSpPr>
            <a:spLocks noGrp="1"/>
          </p:cNvSpPr>
          <p:nvPr>
            <p:ph type="sldNum" sz="quarter" idx="12"/>
          </p:nvPr>
        </p:nvSpPr>
        <p:spPr/>
        <p:txBody>
          <a:bodyPr/>
          <a:lstStyle/>
          <a:p>
            <a:fld id="{EE3F9CDB-1F21-4789-A81E-8FEA25CE194B}" type="slidenum">
              <a:rPr lang="zh-CN" altLang="en-US" smtClean="0"/>
              <a:pPr/>
              <a:t>108</a:t>
            </a:fld>
            <a:endParaRPr lang="zh-CN" altLang="en-US" dirty="0"/>
          </a:p>
        </p:txBody>
      </p:sp>
    </p:spTree>
    <p:extLst>
      <p:ext uri="{BB962C8B-B14F-4D97-AF65-F5344CB8AC3E}">
        <p14:creationId xmlns:p14="http://schemas.microsoft.com/office/powerpoint/2010/main" val="1241405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FABEED4C-B065-76A3-6943-98C33E36825A}"/>
              </a:ext>
            </a:extLst>
          </p:cNvPr>
          <p:cNvGraphicFramePr>
            <a:graphicFrameLocks noGrp="1"/>
          </p:cNvGraphicFramePr>
          <p:nvPr>
            <p:extLst>
              <p:ext uri="{D42A27DB-BD31-4B8C-83A1-F6EECF244321}">
                <p14:modId xmlns:p14="http://schemas.microsoft.com/office/powerpoint/2010/main" val="2231993941"/>
              </p:ext>
            </p:extLst>
          </p:nvPr>
        </p:nvGraphicFramePr>
        <p:xfrm>
          <a:off x="310423" y="2290689"/>
          <a:ext cx="8523154" cy="237744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1.361% ± 0.822%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1.586% ± 1.597%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2.621%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2.947% ± 1.68%</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0.94845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4193392450"/>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1.395% ± 0.815%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1.712% ± 1.607%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2.581%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3.106% ± 1.749%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0.94791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1.373% ± 0.796%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1.406% ± 0.955%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2.779% ± 1.723%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0.95064</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360605354"/>
                  </a:ext>
                </a:extLst>
              </a:tr>
            </a:tbl>
          </a:graphicData>
        </a:graphic>
      </p:graphicFrame>
      <p:sp>
        <p:nvSpPr>
          <p:cNvPr id="2" name="矩形 1">
            <a:extLst>
              <a:ext uri="{FF2B5EF4-FFF2-40B4-BE49-F238E27FC236}">
                <a16:creationId xmlns:a16="http://schemas.microsoft.com/office/drawing/2014/main" id="{D84AC920-32D4-8753-99B8-F0B7E07D822D}"/>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6" name="文字方塊 5">
            <a:extLst>
              <a:ext uri="{FF2B5EF4-FFF2-40B4-BE49-F238E27FC236}">
                <a16:creationId xmlns:a16="http://schemas.microsoft.com/office/drawing/2014/main" id="{C95BBA9A-202D-0F4A-4A3D-3C076F27A1A5}"/>
              </a:ext>
            </a:extLst>
          </p:cNvPr>
          <p:cNvSpPr txBox="1"/>
          <p:nvPr/>
        </p:nvSpPr>
        <p:spPr>
          <a:xfrm>
            <a:off x="358774" y="992481"/>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8 fruit</a:t>
            </a:r>
            <a:endParaRPr lang="zh-TW" altLang="en-US" sz="1400" b="1" dirty="0"/>
          </a:p>
        </p:txBody>
      </p:sp>
      <p:sp>
        <p:nvSpPr>
          <p:cNvPr id="5" name="文字方塊 4">
            <a:extLst>
              <a:ext uri="{FF2B5EF4-FFF2-40B4-BE49-F238E27FC236}">
                <a16:creationId xmlns:a16="http://schemas.microsoft.com/office/drawing/2014/main" id="{1D12B57E-2419-CFD3-AC7A-0E99D41E7E88}"/>
              </a:ext>
            </a:extLst>
          </p:cNvPr>
          <p:cNvSpPr txBox="1"/>
          <p:nvPr/>
        </p:nvSpPr>
        <p:spPr>
          <a:xfrm>
            <a:off x="358774" y="1767469"/>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100.</a:t>
            </a:r>
            <a:endParaRPr lang="zh-TW" altLang="en-US" dirty="0"/>
          </a:p>
        </p:txBody>
      </p:sp>
      <p:sp>
        <p:nvSpPr>
          <p:cNvPr id="7" name="文字方塊 6">
            <a:extLst>
              <a:ext uri="{FF2B5EF4-FFF2-40B4-BE49-F238E27FC236}">
                <a16:creationId xmlns:a16="http://schemas.microsoft.com/office/drawing/2014/main" id="{D46A6CC3-66B2-32D7-B14A-863AF7B74345}"/>
              </a:ext>
            </a:extLst>
          </p:cNvPr>
          <p:cNvSpPr txBox="1"/>
          <p:nvPr/>
        </p:nvSpPr>
        <p:spPr>
          <a:xfrm>
            <a:off x="358774" y="1244249"/>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15" name="頁尾版面配置區 14">
            <a:extLst>
              <a:ext uri="{FF2B5EF4-FFF2-40B4-BE49-F238E27FC236}">
                <a16:creationId xmlns:a16="http://schemas.microsoft.com/office/drawing/2014/main" id="{A9FA77A4-C986-F283-A06B-7AECFF508236}"/>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401EB91A-6D56-15AB-F2F9-284021B29055}"/>
              </a:ext>
            </a:extLst>
          </p:cNvPr>
          <p:cNvSpPr>
            <a:spLocks noGrp="1"/>
          </p:cNvSpPr>
          <p:nvPr>
            <p:ph type="sldNum" sz="quarter" idx="12"/>
          </p:nvPr>
        </p:nvSpPr>
        <p:spPr/>
        <p:txBody>
          <a:bodyPr/>
          <a:lstStyle/>
          <a:p>
            <a:fld id="{EE3F9CDB-1F21-4789-A81E-8FEA25CE194B}" type="slidenum">
              <a:rPr lang="zh-CN" altLang="en-US" smtClean="0"/>
              <a:pPr/>
              <a:t>109</a:t>
            </a:fld>
            <a:endParaRPr lang="zh-CN" altLang="en-US" dirty="0"/>
          </a:p>
        </p:txBody>
      </p:sp>
    </p:spTree>
    <p:extLst>
      <p:ext uri="{BB962C8B-B14F-4D97-AF65-F5344CB8AC3E}">
        <p14:creationId xmlns:p14="http://schemas.microsoft.com/office/powerpoint/2010/main" val="2491237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62BFD08F-F516-53D7-82ED-9D44C5A2C0DC}"/>
              </a:ext>
            </a:extLst>
          </p:cNvPr>
          <p:cNvSpPr/>
          <p:nvPr/>
        </p:nvSpPr>
        <p:spPr bwMode="auto">
          <a:xfrm>
            <a:off x="168540" y="90085"/>
            <a:ext cx="6289410"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fr-FR"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Gaussian Process classifier</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文字方塊 29">
            <a:extLst>
              <a:ext uri="{FF2B5EF4-FFF2-40B4-BE49-F238E27FC236}">
                <a16:creationId xmlns:a16="http://schemas.microsoft.com/office/drawing/2014/main" id="{2FDA131C-5F5C-27C7-418F-6A96248DAE1E}"/>
              </a:ext>
            </a:extLst>
          </p:cNvPr>
          <p:cNvSpPr txBox="1"/>
          <p:nvPr/>
        </p:nvSpPr>
        <p:spPr>
          <a:xfrm>
            <a:off x="765164" y="857594"/>
            <a:ext cx="1051511" cy="276999"/>
          </a:xfrm>
          <a:prstGeom prst="rect">
            <a:avLst/>
          </a:prstGeom>
          <a:noFill/>
        </p:spPr>
        <p:txBody>
          <a:bodyPr wrap="square">
            <a:spAutoFit/>
          </a:bodyPr>
          <a:lstStyle/>
          <a:p>
            <a:r>
              <a:rPr lang="en-US" altLang="zh-TW" sz="1200" dirty="0"/>
              <a:t>Hybrid Expert</a:t>
            </a:r>
            <a:endParaRPr lang="zh-TW" altLang="en-US" dirty="0"/>
          </a:p>
        </p:txBody>
      </p:sp>
      <p:grpSp>
        <p:nvGrpSpPr>
          <p:cNvPr id="36" name="群組 35">
            <a:extLst>
              <a:ext uri="{FF2B5EF4-FFF2-40B4-BE49-F238E27FC236}">
                <a16:creationId xmlns:a16="http://schemas.microsoft.com/office/drawing/2014/main" id="{6D6FD16C-34C4-C90C-7C91-D9BACF0D331B}"/>
              </a:ext>
            </a:extLst>
          </p:cNvPr>
          <p:cNvGrpSpPr/>
          <p:nvPr/>
        </p:nvGrpSpPr>
        <p:grpSpPr>
          <a:xfrm>
            <a:off x="1226230" y="857594"/>
            <a:ext cx="6003875" cy="2255174"/>
            <a:chOff x="1251630" y="1065876"/>
            <a:chExt cx="6003875" cy="2255174"/>
          </a:xfrm>
        </p:grpSpPr>
        <p:sp>
          <p:nvSpPr>
            <p:cNvPr id="28" name="矩形 27">
              <a:extLst>
                <a:ext uri="{FF2B5EF4-FFF2-40B4-BE49-F238E27FC236}">
                  <a16:creationId xmlns:a16="http://schemas.microsoft.com/office/drawing/2014/main" id="{A105F9FA-1124-EF35-02B0-3DD86AFAC425}"/>
                </a:ext>
              </a:extLst>
            </p:cNvPr>
            <p:cNvSpPr/>
            <p:nvPr/>
          </p:nvSpPr>
          <p:spPr>
            <a:xfrm>
              <a:off x="2910282" y="1948307"/>
              <a:ext cx="1019850" cy="10651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5" name="群組 34">
              <a:extLst>
                <a:ext uri="{FF2B5EF4-FFF2-40B4-BE49-F238E27FC236}">
                  <a16:creationId xmlns:a16="http://schemas.microsoft.com/office/drawing/2014/main" id="{09A791D7-4163-1B75-DEDE-D8ADFB991075}"/>
                </a:ext>
              </a:extLst>
            </p:cNvPr>
            <p:cNvGrpSpPr/>
            <p:nvPr/>
          </p:nvGrpSpPr>
          <p:grpSpPr>
            <a:xfrm>
              <a:off x="1251630" y="1065876"/>
              <a:ext cx="6003875" cy="1883959"/>
              <a:chOff x="1251630" y="1065876"/>
              <a:chExt cx="6003875" cy="1883959"/>
            </a:xfrm>
          </p:grpSpPr>
          <p:grpSp>
            <p:nvGrpSpPr>
              <p:cNvPr id="2" name="群組 1">
                <a:extLst>
                  <a:ext uri="{FF2B5EF4-FFF2-40B4-BE49-F238E27FC236}">
                    <a16:creationId xmlns:a16="http://schemas.microsoft.com/office/drawing/2014/main" id="{AB34E84B-A929-E092-A7DA-F34EA8AE171C}"/>
                  </a:ext>
                </a:extLst>
              </p:cNvPr>
              <p:cNvGrpSpPr/>
              <p:nvPr/>
            </p:nvGrpSpPr>
            <p:grpSpPr>
              <a:xfrm>
                <a:off x="1251630" y="1065876"/>
                <a:ext cx="6003875" cy="1883959"/>
                <a:chOff x="223490" y="2900992"/>
                <a:chExt cx="8822985" cy="1893787"/>
              </a:xfrm>
            </p:grpSpPr>
            <p:cxnSp>
              <p:nvCxnSpPr>
                <p:cNvPr id="4" name="直線單箭頭接點 3">
                  <a:extLst>
                    <a:ext uri="{FF2B5EF4-FFF2-40B4-BE49-F238E27FC236}">
                      <a16:creationId xmlns:a16="http://schemas.microsoft.com/office/drawing/2014/main" id="{B1FC0D4E-F651-DCA9-06CD-50D577F11AAE}"/>
                    </a:ext>
                  </a:extLst>
                </p:cNvPr>
                <p:cNvCxnSpPr>
                  <a:cxnSpLocks/>
                </p:cNvCxnSpPr>
                <p:nvPr/>
              </p:nvCxnSpPr>
              <p:spPr>
                <a:xfrm>
                  <a:off x="3986253" y="432339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E247A1E-1648-24AB-DE40-CF9040EFB8A8}"/>
                        </a:ext>
                      </a:extLst>
                    </p:cNvPr>
                    <p:cNvSpPr/>
                    <p:nvPr/>
                  </p:nvSpPr>
                  <p:spPr>
                    <a:xfrm>
                      <a:off x="4399143" y="3954447"/>
                      <a:ext cx="1101097"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399143" y="3954447"/>
                      <a:ext cx="1101097" cy="840332"/>
                    </a:xfrm>
                    <a:prstGeom prst="rect">
                      <a:avLst/>
                    </a:prstGeom>
                    <a:blipFill>
                      <a:blip r:embed="rId4"/>
                      <a:stretch>
                        <a:fillRect/>
                      </a:stretch>
                    </a:blipFill>
                  </p:spPr>
                  <p:txBody>
                    <a:bodyPr/>
                    <a:lstStyle/>
                    <a:p>
                      <a:r>
                        <a:rPr lang="zh-TW" altLang="en-US">
                          <a:noFill/>
                        </a:rPr>
                        <a:t> </a:t>
                      </a:r>
                    </a:p>
                  </p:txBody>
                </p:sp>
              </mc:Fallback>
            </mc:AlternateContent>
            <p:cxnSp>
              <p:nvCxnSpPr>
                <p:cNvPr id="6" name="直線單箭頭接點 5">
                  <a:extLst>
                    <a:ext uri="{FF2B5EF4-FFF2-40B4-BE49-F238E27FC236}">
                      <a16:creationId xmlns:a16="http://schemas.microsoft.com/office/drawing/2014/main" id="{12E44736-4C08-F7AF-C09D-F5BB5E688644}"/>
                    </a:ext>
                  </a:extLst>
                </p:cNvPr>
                <p:cNvCxnSpPr>
                  <a:cxnSpLocks/>
                  <a:stCxn id="5" idx="3"/>
                  <a:endCxn id="7" idx="1"/>
                </p:cNvCxnSpPr>
                <p:nvPr/>
              </p:nvCxnSpPr>
              <p:spPr>
                <a:xfrm flipV="1">
                  <a:off x="5500240" y="4372760"/>
                  <a:ext cx="279704" cy="1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623F24B-288F-5B9D-9209-E99A160A2626}"/>
                        </a:ext>
                      </a:extLst>
                    </p:cNvPr>
                    <p:cNvSpPr/>
                    <p:nvPr/>
                  </p:nvSpPr>
                  <p:spPr>
                    <a:xfrm>
                      <a:off x="5779943" y="3957124"/>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a:latin typeface="Cambria Math" panose="02040503050406030204" pitchFamily="18" charset="0"/>
                            </a:rPr>
                            <m:t>)</m:t>
                          </m:r>
                        </m:oMath>
                      </a14:m>
                      <a:endParaRPr lang="zh-TW" altLang="en-US" sz="800" i="1" dirty="0"/>
                    </a:p>
                  </p:txBody>
                </p:sp>
              </mc:Choice>
              <mc:Fallback xmlns="">
                <p:sp>
                  <p:nvSpPr>
                    <p:cNvPr id="7" name="矩形 6">
                      <a:extLst>
                        <a:ext uri="{FF2B5EF4-FFF2-40B4-BE49-F238E27FC236}">
                          <a16:creationId xmlns:a16="http://schemas.microsoft.com/office/drawing/2014/main" id="{3623F24B-288F-5B9D-9209-E99A160A2626}"/>
                        </a:ext>
                      </a:extLst>
                    </p:cNvPr>
                    <p:cNvSpPr>
                      <a:spLocks noRot="1" noChangeAspect="1" noMove="1" noResize="1" noEditPoints="1" noAdjustHandles="1" noChangeArrowheads="1" noChangeShapeType="1" noTextEdit="1"/>
                    </p:cNvSpPr>
                    <p:nvPr/>
                  </p:nvSpPr>
                  <p:spPr>
                    <a:xfrm>
                      <a:off x="5779943" y="3957124"/>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3C9A0EF-7EA6-58FC-A68A-B3DD91C25C85}"/>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2F5520C7-DC66-1A82-12F5-57E3B8A41F1B}"/>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4005F4C-4770-9A8E-B793-78B39FC61257}"/>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11" name="直線單箭頭接點 10">
                  <a:extLst>
                    <a:ext uri="{FF2B5EF4-FFF2-40B4-BE49-F238E27FC236}">
                      <a16:creationId xmlns:a16="http://schemas.microsoft.com/office/drawing/2014/main" id="{D8F06C0B-BEE1-527B-0A61-7CDC950A5CD6}"/>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16E4A7B-0B8C-1AA7-5C24-E6A6D8EC515C}"/>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D95B0BDC-B248-F262-5D7F-E41C18FA9033}"/>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3B9255A-6FC8-6D42-CF21-7C7371D6C5F6}"/>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15" name="群組 14">
                  <a:extLst>
                    <a:ext uri="{FF2B5EF4-FFF2-40B4-BE49-F238E27FC236}">
                      <a16:creationId xmlns:a16="http://schemas.microsoft.com/office/drawing/2014/main" id="{BE7ED478-5044-5A7F-9780-5A8D9B293D49}"/>
                    </a:ext>
                  </a:extLst>
                </p:cNvPr>
                <p:cNvGrpSpPr/>
                <p:nvPr/>
              </p:nvGrpSpPr>
              <p:grpSpPr>
                <a:xfrm>
                  <a:off x="2018547" y="3412014"/>
                  <a:ext cx="828600" cy="940410"/>
                  <a:chOff x="4416532" y="2650366"/>
                  <a:chExt cx="900792" cy="1237808"/>
                </a:xfrm>
              </p:grpSpPr>
              <p:cxnSp>
                <p:nvCxnSpPr>
                  <p:cNvPr id="25" name="肘形接點 111">
                    <a:extLst>
                      <a:ext uri="{FF2B5EF4-FFF2-40B4-BE49-F238E27FC236}">
                        <a16:creationId xmlns:a16="http://schemas.microsoft.com/office/drawing/2014/main" id="{B3770B51-05D4-56E4-2163-2C3D0C3B691B}"/>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3">
                    <a:extLst>
                      <a:ext uri="{FF2B5EF4-FFF2-40B4-BE49-F238E27FC236}">
                        <a16:creationId xmlns:a16="http://schemas.microsoft.com/office/drawing/2014/main" id="{22112D75-681E-0A32-308E-5A223A2819AD}"/>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80">
                      <a:extLst>
                        <a:ext uri="{FF2B5EF4-FFF2-40B4-BE49-F238E27FC236}">
                          <a16:creationId xmlns:a16="http://schemas.microsoft.com/office/drawing/2014/main" id="{19B6578F-13CB-6CA4-9F6B-8950434426E3}"/>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17" name="直線單箭頭接點 82">
                  <a:extLst>
                    <a:ext uri="{FF2B5EF4-FFF2-40B4-BE49-F238E27FC236}">
                      <a16:creationId xmlns:a16="http://schemas.microsoft.com/office/drawing/2014/main" id="{A14A245F-EAB1-5A57-0B5E-511C9DE7731C}"/>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94">
                  <a:extLst>
                    <a:ext uri="{FF2B5EF4-FFF2-40B4-BE49-F238E27FC236}">
                      <a16:creationId xmlns:a16="http://schemas.microsoft.com/office/drawing/2014/main" id="{1476D2A9-98E6-E752-04AE-F28052B50BFC}"/>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28">
                      <a:extLst>
                        <a:ext uri="{FF2B5EF4-FFF2-40B4-BE49-F238E27FC236}">
                          <a16:creationId xmlns:a16="http://schemas.microsoft.com/office/drawing/2014/main" id="{475E3611-7F89-151B-0EC4-B4C97FA3C537}"/>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6BD43073-50D5-0EA8-05EB-FB5A2D6AC69D}"/>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0541772-1810-6090-9C67-6E88A72379EC}"/>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22" name="肘形接點 3">
                  <a:extLst>
                    <a:ext uri="{FF2B5EF4-FFF2-40B4-BE49-F238E27FC236}">
                      <a16:creationId xmlns:a16="http://schemas.microsoft.com/office/drawing/2014/main" id="{4EDAA328-BA54-3762-2739-5F36D4476EFF}"/>
                    </a:ext>
                  </a:extLst>
                </p:cNvPr>
                <p:cNvCxnSpPr>
                  <a:cxnSpLocks/>
                  <a:endCxn id="7" idx="0"/>
                </p:cNvCxnSpPr>
                <p:nvPr/>
              </p:nvCxnSpPr>
              <p:spPr>
                <a:xfrm>
                  <a:off x="5804325" y="3666023"/>
                  <a:ext cx="516544"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4">
                      <a:extLst>
                        <a:ext uri="{FF2B5EF4-FFF2-40B4-BE49-F238E27FC236}">
                          <a16:creationId xmlns:a16="http://schemas.microsoft.com/office/drawing/2014/main" id="{F5E91260-A8C3-02C4-0CFC-CBFDD263B3E6}"/>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2DE1C01-5DB0-60F5-99BC-DDEEB828783F}"/>
                      </a:ext>
                    </a:extLst>
                  </p:cNvPr>
                  <p:cNvSpPr/>
                  <p:nvPr/>
                </p:nvSpPr>
                <p:spPr>
                  <a:xfrm>
                    <a:off x="3018465" y="2051005"/>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1" name="矩形 30">
                    <a:extLst>
                      <a:ext uri="{FF2B5EF4-FFF2-40B4-BE49-F238E27FC236}">
                        <a16:creationId xmlns:a16="http://schemas.microsoft.com/office/drawing/2014/main" id="{A2DE1C01-5DB0-60F5-99BC-DDEEB828783F}"/>
                      </a:ext>
                    </a:extLst>
                  </p:cNvPr>
                  <p:cNvSpPr>
                    <a:spLocks noRot="1" noChangeAspect="1" noMove="1" noResize="1" noEditPoints="1" noAdjustHandles="1" noChangeArrowheads="1" noChangeShapeType="1" noTextEdit="1"/>
                  </p:cNvSpPr>
                  <p:nvPr/>
                </p:nvSpPr>
                <p:spPr>
                  <a:xfrm>
                    <a:off x="3018465" y="2051005"/>
                    <a:ext cx="807954" cy="859788"/>
                  </a:xfrm>
                  <a:prstGeom prst="rect">
                    <a:avLst/>
                  </a:prstGeom>
                  <a:blipFill>
                    <a:blip r:embed="rId31"/>
                    <a:stretch>
                      <a:fillRect/>
                    </a:stretch>
                  </a:blipFill>
                </p:spPr>
                <p:txBody>
                  <a:bodyPr/>
                  <a:lstStyle/>
                  <a:p>
                    <a:r>
                      <a:rPr lang="zh-TW" altLang="en-US">
                        <a:noFill/>
                      </a:rPr>
                      <a:t> </a:t>
                    </a:r>
                  </a:p>
                </p:txBody>
              </p:sp>
            </mc:Fallback>
          </mc:AlternateContent>
        </p:grpSp>
        <p:sp>
          <p:nvSpPr>
            <p:cNvPr id="32" name="箭號: 向下 31">
              <a:extLst>
                <a:ext uri="{FF2B5EF4-FFF2-40B4-BE49-F238E27FC236}">
                  <a16:creationId xmlns:a16="http://schemas.microsoft.com/office/drawing/2014/main" id="{9D8CD1DE-7324-79EC-1D63-5901CF53499E}"/>
                </a:ext>
              </a:extLst>
            </p:cNvPr>
            <p:cNvSpPr/>
            <p:nvPr/>
          </p:nvSpPr>
          <p:spPr>
            <a:xfrm>
              <a:off x="3374378" y="3088181"/>
              <a:ext cx="149872" cy="232869"/>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4B35B499-3462-9AD8-F92B-FB1BA9DFE27D}"/>
                  </a:ext>
                </a:extLst>
              </p:cNvPr>
              <p:cNvSpPr txBox="1"/>
              <p:nvPr/>
            </p:nvSpPr>
            <p:spPr>
              <a:xfrm>
                <a:off x="221901" y="3043591"/>
                <a:ext cx="8801449" cy="1600438"/>
              </a:xfrm>
              <a:prstGeom prst="rect">
                <a:avLst/>
              </a:prstGeom>
              <a:noFill/>
            </p:spPr>
            <p:txBody>
              <a:bodyPr wrap="square">
                <a:spAutoFit/>
              </a:bodyPr>
              <a:lstStyle/>
              <a:p>
                <a:pPr marL="285750" indent="-285750">
                  <a:buFont typeface="Arial" panose="020B0604020202020204" pitchFamily="34" charset="0"/>
                  <a:buChar char="•"/>
                </a:pPr>
                <a:r>
                  <a:rPr lang="zh-TW" altLang="en-US" sz="1400" b="1" dirty="0"/>
                  <a:t>We implemented the component classifier via the Deterministic Uncertainty Estimation (DUE) method, which </a:t>
                </a:r>
                <a:r>
                  <a:rPr lang="en-US" altLang="zh-TW" sz="1400" b="1" dirty="0"/>
                  <a:t>increases</a:t>
                </a:r>
                <a:r>
                  <a:rPr lang="zh-TW" altLang="en-US" sz="1400" b="1" dirty="0"/>
                  <a:t> the capacity of a neural network with Gaussian Process classifier(GPC) methodologies. </a:t>
                </a:r>
                <a:endParaRPr lang="en-US" altLang="zh-TW" sz="1400" b="1" dirty="0"/>
              </a:p>
              <a:p>
                <a:endParaRPr lang="en-US" altLang="zh-TW" sz="1400" b="1" dirty="0"/>
              </a:p>
              <a:p>
                <a:pPr marL="285750" indent="-285750">
                  <a:buFont typeface="Arial" panose="020B0604020202020204" pitchFamily="34" charset="0"/>
                  <a:buChar char="•"/>
                </a:pPr>
                <a:r>
                  <a:rPr lang="zh-TW" altLang="en-US" sz="1400" b="1" dirty="0"/>
                  <a:t>In this context, </a:t>
                </a:r>
                <a14:m>
                  <m:oMath xmlns:m="http://schemas.openxmlformats.org/officeDocument/2006/math">
                    <m:r>
                      <a:rPr lang="en-US" altLang="zh-TW" sz="1400" b="1" i="1" dirty="0">
                        <a:latin typeface="Cambria Math" panose="02040503050406030204" pitchFamily="18" charset="0"/>
                      </a:rPr>
                      <m:t>{</m:t>
                    </m:r>
                    <m:sSub>
                      <m:sSubPr>
                        <m:ctrlPr>
                          <a:rPr lang="en-US" altLang="zh-TW" sz="1400" b="1" i="1" dirty="0">
                            <a:latin typeface="Cambria Math" panose="02040503050406030204" pitchFamily="18" charset="0"/>
                          </a:rPr>
                        </m:ctrlPr>
                      </m:sSubPr>
                      <m:e>
                        <m:acc>
                          <m:accPr>
                            <m:chr m:val="̂"/>
                            <m:ctrlPr>
                              <a:rPr lang="zh-TW" altLang="en-US" sz="1400" b="1" i="1" dirty="0">
                                <a:latin typeface="Cambria Math" panose="02040503050406030204" pitchFamily="18" charset="0"/>
                              </a:rPr>
                            </m:ctrlPr>
                          </m:accPr>
                          <m:e>
                            <m:r>
                              <m:rPr>
                                <m:sty m:val="p"/>
                              </m:rPr>
                              <a:rPr lang="zh-TW" altLang="en-US" sz="1400" b="1" dirty="0">
                                <a:latin typeface="Cambria Math" panose="02040503050406030204" pitchFamily="18" charset="0"/>
                              </a:rPr>
                              <m:t>y</m:t>
                            </m:r>
                          </m:e>
                        </m:acc>
                      </m:e>
                      <m:sub>
                        <m:r>
                          <m:rPr>
                            <m:sty m:val="p"/>
                          </m:rPr>
                          <a:rPr lang="en-US" altLang="zh-TW" sz="1400" b="1" dirty="0">
                            <a:latin typeface="Cambria Math" panose="02040503050406030204" pitchFamily="18" charset="0"/>
                          </a:rPr>
                          <m:t>com</m:t>
                        </m:r>
                      </m:sub>
                    </m:sSub>
                    <m:r>
                      <a:rPr lang="en-US" altLang="zh-TW" sz="1400" b="1" i="1" dirty="0">
                        <a:latin typeface="Cambria Math" panose="02040503050406030204" pitchFamily="18" charset="0"/>
                      </a:rPr>
                      <m:t>}</m:t>
                    </m:r>
                    <m:r>
                      <a:rPr lang="en-US" altLang="zh-TW" sz="1400" b="1" dirty="0">
                        <a:latin typeface="Cambria Math" panose="02040503050406030204" pitchFamily="18" charset="0"/>
                      </a:rPr>
                      <m:t> </m:t>
                    </m:r>
                  </m:oMath>
                </a14:m>
                <a:r>
                  <a:rPr lang="zh-TW" altLang="en-US" sz="1400" b="1" dirty="0"/>
                  <a:t>is derived through the application of softmax likelihood to the Multivariate Normal Distribution.</a:t>
                </a:r>
                <a:endParaRPr lang="en-US" altLang="zh-TW" sz="1400" b="1" dirty="0"/>
              </a:p>
              <a:p>
                <a:r>
                  <a:rPr lang="zh-TW" altLang="en-US" sz="1400" b="1" dirty="0"/>
                  <a:t> </a:t>
                </a:r>
                <a:endParaRPr lang="en-US" altLang="zh-TW" sz="1400" b="1" dirty="0"/>
              </a:p>
              <a:p>
                <a:pPr marL="285750" indent="-285750">
                  <a:buFont typeface="Arial" panose="020B0604020202020204" pitchFamily="34" charset="0"/>
                  <a:buChar char="•"/>
                </a:pPr>
                <a:r>
                  <a:rPr lang="en-US" altLang="zh-TW" sz="1400" b="1" dirty="0"/>
                  <a:t>During the first stage of the Gaussian Process classifier, we used the same number of inducing points as the number of classes (K). In the second stage, we froze the feature extraction and increased the number of inducing points to K*50.</a:t>
                </a:r>
                <a:endParaRPr lang="zh-TW" altLang="en-US" sz="1400" b="1" dirty="0"/>
              </a:p>
            </p:txBody>
          </p:sp>
        </mc:Choice>
        <mc:Fallback xmlns="">
          <p:sp>
            <p:nvSpPr>
              <p:cNvPr id="34" name="文字方塊 33">
                <a:extLst>
                  <a:ext uri="{FF2B5EF4-FFF2-40B4-BE49-F238E27FC236}">
                    <a16:creationId xmlns:a16="http://schemas.microsoft.com/office/drawing/2014/main" id="{4B35B499-3462-9AD8-F92B-FB1BA9DFE27D}"/>
                  </a:ext>
                </a:extLst>
              </p:cNvPr>
              <p:cNvSpPr txBox="1">
                <a:spLocks noRot="1" noChangeAspect="1" noMove="1" noResize="1" noEditPoints="1" noAdjustHandles="1" noChangeArrowheads="1" noChangeShapeType="1" noTextEdit="1"/>
              </p:cNvSpPr>
              <p:nvPr/>
            </p:nvSpPr>
            <p:spPr>
              <a:xfrm>
                <a:off x="221901" y="3043591"/>
                <a:ext cx="8801449" cy="1600438"/>
              </a:xfrm>
              <a:prstGeom prst="rect">
                <a:avLst/>
              </a:prstGeom>
              <a:blipFill>
                <a:blip r:embed="rId32"/>
                <a:stretch>
                  <a:fillRect l="-69" t="-380" r="-208" b="-304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B909825-5A42-0609-D595-9033B116341A}"/>
                  </a:ext>
                </a:extLst>
              </p:cNvPr>
              <p:cNvSpPr txBox="1"/>
              <p:nvPr/>
            </p:nvSpPr>
            <p:spPr>
              <a:xfrm>
                <a:off x="3696242" y="2375316"/>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3" name="文字方塊 2">
                <a:extLst>
                  <a:ext uri="{FF2B5EF4-FFF2-40B4-BE49-F238E27FC236}">
                    <a16:creationId xmlns:a16="http://schemas.microsoft.com/office/drawing/2014/main" id="{DB909825-5A42-0609-D595-9033B116341A}"/>
                  </a:ext>
                </a:extLst>
              </p:cNvPr>
              <p:cNvSpPr txBox="1">
                <a:spLocks noRot="1" noChangeAspect="1" noMove="1" noResize="1" noEditPoints="1" noAdjustHandles="1" noChangeArrowheads="1" noChangeShapeType="1" noTextEdit="1"/>
              </p:cNvSpPr>
              <p:nvPr/>
            </p:nvSpPr>
            <p:spPr>
              <a:xfrm>
                <a:off x="3696242" y="2375316"/>
                <a:ext cx="467025" cy="215444"/>
              </a:xfrm>
              <a:prstGeom prst="rect">
                <a:avLst/>
              </a:prstGeom>
              <a:blipFill>
                <a:blip r:embed="rId33"/>
                <a:stretch>
                  <a:fillRect b="-2857"/>
                </a:stretch>
              </a:blipFill>
            </p:spPr>
            <p:txBody>
              <a:bodyPr/>
              <a:lstStyle/>
              <a:p>
                <a:r>
                  <a:rPr lang="zh-TW" altLang="en-US">
                    <a:noFill/>
                  </a:rPr>
                  <a:t> </a:t>
                </a:r>
              </a:p>
            </p:txBody>
          </p:sp>
        </mc:Fallback>
      </mc:AlternateContent>
      <p:sp>
        <p:nvSpPr>
          <p:cNvPr id="42" name="頁尾版面配置區 41">
            <a:extLst>
              <a:ext uri="{FF2B5EF4-FFF2-40B4-BE49-F238E27FC236}">
                <a16:creationId xmlns:a16="http://schemas.microsoft.com/office/drawing/2014/main" id="{C9A19F4D-AA94-5515-3563-FF6C32D0F752}"/>
              </a:ext>
            </a:extLst>
          </p:cNvPr>
          <p:cNvSpPr>
            <a:spLocks noGrp="1"/>
          </p:cNvSpPr>
          <p:nvPr>
            <p:ph type="ftr" sz="quarter" idx="11"/>
          </p:nvPr>
        </p:nvSpPr>
        <p:spPr/>
        <p:txBody>
          <a:bodyPr/>
          <a:lstStyle/>
          <a:p>
            <a:r>
              <a:rPr lang="en-US" altLang="zh-TW"/>
              <a:t>/78</a:t>
            </a:r>
            <a:endParaRPr lang="zh-TW" altLang="en-US" dirty="0"/>
          </a:p>
        </p:txBody>
      </p:sp>
      <p:sp>
        <p:nvSpPr>
          <p:cNvPr id="43" name="投影片編號版面配置區 42">
            <a:extLst>
              <a:ext uri="{FF2B5EF4-FFF2-40B4-BE49-F238E27FC236}">
                <a16:creationId xmlns:a16="http://schemas.microsoft.com/office/drawing/2014/main" id="{936E7B3B-A690-968A-85C1-6DA3552BCCDF}"/>
              </a:ext>
            </a:extLst>
          </p:cNvPr>
          <p:cNvSpPr>
            <a:spLocks noGrp="1"/>
          </p:cNvSpPr>
          <p:nvPr>
            <p:ph type="sldNum" sz="quarter" idx="12"/>
          </p:nvPr>
        </p:nvSpPr>
        <p:spPr/>
        <p:txBody>
          <a:bodyPr/>
          <a:lstStyle/>
          <a:p>
            <a:fld id="{EE3F9CDB-1F21-4789-A81E-8FEA25CE194B}" type="slidenum">
              <a:rPr lang="zh-CN" altLang="en-US" smtClean="0"/>
              <a:pPr/>
              <a:t>11</a:t>
            </a:fld>
            <a:endParaRPr lang="zh-CN" altLang="en-US" dirty="0"/>
          </a:p>
        </p:txBody>
      </p:sp>
    </p:spTree>
    <p:extLst>
      <p:ext uri="{BB962C8B-B14F-4D97-AF65-F5344CB8AC3E}">
        <p14:creationId xmlns:p14="http://schemas.microsoft.com/office/powerpoint/2010/main" val="2876472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9F130B1D-0EC7-8F21-3240-14A6FD86053A}"/>
                  </a:ext>
                </a:extLst>
              </p:cNvPr>
              <p:cNvGraphicFramePr>
                <a:graphicFrameLocks noGrp="1"/>
              </p:cNvGraphicFramePr>
              <p:nvPr>
                <p:extLst>
                  <p:ext uri="{D42A27DB-BD31-4B8C-83A1-F6EECF244321}">
                    <p14:modId xmlns:p14="http://schemas.microsoft.com/office/powerpoint/2010/main" val="2612037109"/>
                  </p:ext>
                </p:extLst>
              </p:nvPr>
            </p:nvGraphicFramePr>
            <p:xfrm>
              <a:off x="1568750" y="1861584"/>
              <a:ext cx="5342580" cy="2926080"/>
            </p:xfrm>
            <a:graphic>
              <a:graphicData uri="http://schemas.openxmlformats.org/drawingml/2006/table">
                <a:tbl>
                  <a:tblPr firstRow="1" bandRow="1">
                    <a:tableStyleId>{7DF18680-E054-41AD-8BC1-D1AEF772440D}</a:tableStyleId>
                  </a:tblPr>
                  <a:tblGrid>
                    <a:gridCol w="1733681">
                      <a:extLst>
                        <a:ext uri="{9D8B030D-6E8A-4147-A177-3AD203B41FA5}">
                          <a16:colId xmlns:a16="http://schemas.microsoft.com/office/drawing/2014/main" val="4150500866"/>
                        </a:ext>
                      </a:extLst>
                    </a:gridCol>
                    <a:gridCol w="1758857">
                      <a:extLst>
                        <a:ext uri="{9D8B030D-6E8A-4147-A177-3AD203B41FA5}">
                          <a16:colId xmlns:a16="http://schemas.microsoft.com/office/drawing/2014/main" val="364127034"/>
                        </a:ext>
                      </a:extLst>
                    </a:gridCol>
                    <a:gridCol w="1850042">
                      <a:extLst>
                        <a:ext uri="{9D8B030D-6E8A-4147-A177-3AD203B41FA5}">
                          <a16:colId xmlns:a16="http://schemas.microsoft.com/office/drawing/2014/main" val="1699609000"/>
                        </a:ext>
                      </a:extLst>
                    </a:gridCol>
                  </a:tblGrid>
                  <a:tr h="457200">
                    <a:tc>
                      <a:txBody>
                        <a:bodyPr/>
                        <a:lstStyle/>
                        <a:p>
                          <a:pPr algn="ctr"/>
                          <a:endParaRPr lang="zh-TW" altLang="en-US" sz="1200" dirty="0"/>
                        </a:p>
                      </a:txBody>
                      <a:tcPr anchor="ctr"/>
                    </a:tc>
                    <a:tc>
                      <a:txBody>
                        <a:bodyPr/>
                        <a:lstStyle/>
                        <a:p>
                          <a:pPr algn="ctr"/>
                          <a:r>
                            <a:rPr lang="en-US" altLang="zh-TW" sz="1200" dirty="0"/>
                            <a:t>Expert 2 </a:t>
                          </a:r>
                        </a:p>
                        <a:p>
                          <a:pPr algn="ctr"/>
                          <a:r>
                            <a:rPr lang="en-US" altLang="zh-TW" sz="1200" dirty="0"/>
                            <a:t>Unknown rate</a:t>
                          </a:r>
                          <a:endParaRPr lang="zh-TW" altLang="en-US" sz="1200" dirty="0"/>
                        </a:p>
                      </a:txBody>
                      <a:tcPr anchor="ctr"/>
                    </a:tc>
                    <a:tc>
                      <a:txBody>
                        <a:bodyPr/>
                        <a:lstStyle/>
                        <a:p>
                          <a:pPr algn="ctr"/>
                          <a:r>
                            <a:rPr lang="en-US" altLang="zh-TW" sz="1200" dirty="0"/>
                            <a:t>Hybrid Expert</a:t>
                          </a:r>
                        </a:p>
                        <a:p>
                          <a:pPr algn="ctr"/>
                          <a:r>
                            <a:rPr lang="en-US" altLang="zh-TW" sz="1200" dirty="0"/>
                            <a:t>Unknown rate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1.321% ± 1.193%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2.621%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0.998% ± 1.116%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0.512% ± 0.888%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17.69% ± 4.659%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0.216% ± 0.374%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11.7% ± 1.792%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44607165"/>
                      </a:ext>
                    </a:extLst>
                  </a:tr>
                  <a:tr h="64008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5.016% ± 2.121%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15.05% ± 2.176%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2" name="表格 1">
                <a:extLst>
                  <a:ext uri="{FF2B5EF4-FFF2-40B4-BE49-F238E27FC236}">
                    <a16:creationId xmlns:a16="http://schemas.microsoft.com/office/drawing/2014/main" id="{9F130B1D-0EC7-8F21-3240-14A6FD86053A}"/>
                  </a:ext>
                </a:extLst>
              </p:cNvPr>
              <p:cNvGraphicFramePr>
                <a:graphicFrameLocks noGrp="1"/>
              </p:cNvGraphicFramePr>
              <p:nvPr>
                <p:extLst>
                  <p:ext uri="{D42A27DB-BD31-4B8C-83A1-F6EECF244321}">
                    <p14:modId xmlns:p14="http://schemas.microsoft.com/office/powerpoint/2010/main" val="2612037109"/>
                  </p:ext>
                </p:extLst>
              </p:nvPr>
            </p:nvGraphicFramePr>
            <p:xfrm>
              <a:off x="1568750" y="1861584"/>
              <a:ext cx="5342580" cy="2926080"/>
            </p:xfrm>
            <a:graphic>
              <a:graphicData uri="http://schemas.openxmlformats.org/drawingml/2006/table">
                <a:tbl>
                  <a:tblPr firstRow="1" bandRow="1">
                    <a:tableStyleId>{7DF18680-E054-41AD-8BC1-D1AEF772440D}</a:tableStyleId>
                  </a:tblPr>
                  <a:tblGrid>
                    <a:gridCol w="1733681">
                      <a:extLst>
                        <a:ext uri="{9D8B030D-6E8A-4147-A177-3AD203B41FA5}">
                          <a16:colId xmlns:a16="http://schemas.microsoft.com/office/drawing/2014/main" val="4150500866"/>
                        </a:ext>
                      </a:extLst>
                    </a:gridCol>
                    <a:gridCol w="1758857">
                      <a:extLst>
                        <a:ext uri="{9D8B030D-6E8A-4147-A177-3AD203B41FA5}">
                          <a16:colId xmlns:a16="http://schemas.microsoft.com/office/drawing/2014/main" val="364127034"/>
                        </a:ext>
                      </a:extLst>
                    </a:gridCol>
                    <a:gridCol w="1850042">
                      <a:extLst>
                        <a:ext uri="{9D8B030D-6E8A-4147-A177-3AD203B41FA5}">
                          <a16:colId xmlns:a16="http://schemas.microsoft.com/office/drawing/2014/main" val="1699609000"/>
                        </a:ext>
                      </a:extLst>
                    </a:gridCol>
                  </a:tblGrid>
                  <a:tr h="457200">
                    <a:tc>
                      <a:txBody>
                        <a:bodyPr/>
                        <a:lstStyle/>
                        <a:p>
                          <a:pPr algn="ctr"/>
                          <a:endParaRPr lang="zh-TW" altLang="en-US" sz="1200" dirty="0"/>
                        </a:p>
                      </a:txBody>
                      <a:tcPr anchor="ctr"/>
                    </a:tc>
                    <a:tc>
                      <a:txBody>
                        <a:bodyPr/>
                        <a:lstStyle/>
                        <a:p>
                          <a:pPr algn="ctr"/>
                          <a:r>
                            <a:rPr lang="en-US" altLang="zh-TW" sz="1200" dirty="0"/>
                            <a:t>Expert 2 </a:t>
                          </a:r>
                        </a:p>
                        <a:p>
                          <a:pPr algn="ctr"/>
                          <a:r>
                            <a:rPr lang="en-US" altLang="zh-TW" sz="1200" dirty="0"/>
                            <a:t>Unknown rate</a:t>
                          </a:r>
                          <a:endParaRPr lang="zh-TW" altLang="en-US" sz="1200" dirty="0"/>
                        </a:p>
                      </a:txBody>
                      <a:tcPr anchor="ctr"/>
                    </a:tc>
                    <a:tc>
                      <a:txBody>
                        <a:bodyPr/>
                        <a:lstStyle/>
                        <a:p>
                          <a:pPr algn="ctr"/>
                          <a:r>
                            <a:rPr lang="en-US" altLang="zh-TW" sz="1200" dirty="0"/>
                            <a:t>Hybrid Expert</a:t>
                          </a:r>
                        </a:p>
                        <a:p>
                          <a:pPr algn="ctr"/>
                          <a:r>
                            <a:rPr lang="en-US" altLang="zh-TW" sz="1200" dirty="0"/>
                            <a:t>Unknown rate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2"/>
                          <a:stretch>
                            <a:fillRect l="-351" t="-101333" r="-209123"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1.321% ± 1.193%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13.4% ± 2.621%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2"/>
                          <a:stretch>
                            <a:fillRect l="-351" t="-201333" r="-209123" b="-3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0.998% ± 1.116%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2"/>
                          <a:stretch>
                            <a:fillRect l="-351" t="-297368" r="-209123" b="-2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0.512% ± 0.888%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17.69% ± 4.659%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457200">
                    <a:tc>
                      <a:txBody>
                        <a:bodyPr/>
                        <a:lstStyle/>
                        <a:p>
                          <a:endParaRPr lang="zh-TW"/>
                        </a:p>
                      </a:txBody>
                      <a:tcPr anchor="ctr">
                        <a:blipFill>
                          <a:blip r:embed="rId2"/>
                          <a:stretch>
                            <a:fillRect l="-351" t="-402667" r="-209123"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0.216% ± 0.374%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11.7% ± 1.792%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44607165"/>
                      </a:ext>
                    </a:extLst>
                  </a:tr>
                  <a:tr h="64008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MLP+ GP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5.016% ± 2.121%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15.05% ± 2.176%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4" name="矩形 3">
            <a:extLst>
              <a:ext uri="{FF2B5EF4-FFF2-40B4-BE49-F238E27FC236}">
                <a16:creationId xmlns:a16="http://schemas.microsoft.com/office/drawing/2014/main" id="{ED7CFB4A-4571-A7EA-7AAA-E3F97AE8DBEA}"/>
              </a:ext>
            </a:extLst>
          </p:cNvPr>
          <p:cNvSpPr/>
          <p:nvPr/>
        </p:nvSpPr>
        <p:spPr bwMode="auto">
          <a:xfrm>
            <a:off x="168541" y="90087"/>
            <a:ext cx="8142998"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Effectiveness of Spectral Normalization (SN) using different coefficients </a:t>
            </a:r>
            <a:r>
              <a:rPr lang="en-US" altLang="zh-TW"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8</a:t>
            </a:r>
            <a:r>
              <a:rPr lang="zh-TW" altLang="en-US"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字方塊 2">
            <a:extLst>
              <a:ext uri="{FF2B5EF4-FFF2-40B4-BE49-F238E27FC236}">
                <a16:creationId xmlns:a16="http://schemas.microsoft.com/office/drawing/2014/main" id="{04D2833F-9A4E-1E20-BF8D-B53079F41D74}"/>
              </a:ext>
            </a:extLst>
          </p:cNvPr>
          <p:cNvSpPr txBox="1"/>
          <p:nvPr/>
        </p:nvSpPr>
        <p:spPr>
          <a:xfrm>
            <a:off x="720724" y="1353753"/>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100.</a:t>
            </a:r>
            <a:endParaRPr lang="zh-TW" altLang="en-US" dirty="0"/>
          </a:p>
        </p:txBody>
      </p:sp>
      <p:sp>
        <p:nvSpPr>
          <p:cNvPr id="7" name="文字方塊 6">
            <a:extLst>
              <a:ext uri="{FF2B5EF4-FFF2-40B4-BE49-F238E27FC236}">
                <a16:creationId xmlns:a16="http://schemas.microsoft.com/office/drawing/2014/main" id="{97C2F8F5-F9E1-76C7-CC1A-AA583E2D4F2A}"/>
              </a:ext>
            </a:extLst>
          </p:cNvPr>
          <p:cNvSpPr txBox="1"/>
          <p:nvPr/>
        </p:nvSpPr>
        <p:spPr>
          <a:xfrm>
            <a:off x="720724" y="927185"/>
            <a:ext cx="777557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To assess the effectiveness of Spectral Normalization (SN) , we evaluate it by observing the 'unknown' classification by Expert 2.</a:t>
            </a:r>
            <a:endPar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頁尾版面配置區 13">
            <a:extLst>
              <a:ext uri="{FF2B5EF4-FFF2-40B4-BE49-F238E27FC236}">
                <a16:creationId xmlns:a16="http://schemas.microsoft.com/office/drawing/2014/main" id="{AF56AB91-A3C0-3EFA-AC27-A5041E9318AA}"/>
              </a:ext>
            </a:extLst>
          </p:cNvPr>
          <p:cNvSpPr>
            <a:spLocks noGrp="1"/>
          </p:cNvSpPr>
          <p:nvPr>
            <p:ph type="ftr" sz="quarter" idx="11"/>
          </p:nvPr>
        </p:nvSpPr>
        <p:spPr/>
        <p:txBody>
          <a:bodyPr/>
          <a:lstStyle/>
          <a:p>
            <a:r>
              <a:rPr lang="en-US" altLang="zh-TW"/>
              <a:t>/78</a:t>
            </a:r>
            <a:endParaRPr lang="zh-TW" altLang="en-US" dirty="0"/>
          </a:p>
        </p:txBody>
      </p:sp>
      <p:sp>
        <p:nvSpPr>
          <p:cNvPr id="15" name="投影片編號版面配置區 14">
            <a:extLst>
              <a:ext uri="{FF2B5EF4-FFF2-40B4-BE49-F238E27FC236}">
                <a16:creationId xmlns:a16="http://schemas.microsoft.com/office/drawing/2014/main" id="{737B1F19-3C10-5748-F172-F32ABA323755}"/>
              </a:ext>
            </a:extLst>
          </p:cNvPr>
          <p:cNvSpPr>
            <a:spLocks noGrp="1"/>
          </p:cNvSpPr>
          <p:nvPr>
            <p:ph type="sldNum" sz="quarter" idx="12"/>
          </p:nvPr>
        </p:nvSpPr>
        <p:spPr/>
        <p:txBody>
          <a:bodyPr/>
          <a:lstStyle/>
          <a:p>
            <a:fld id="{EE3F9CDB-1F21-4789-A81E-8FEA25CE194B}" type="slidenum">
              <a:rPr lang="zh-CN" altLang="en-US" smtClean="0"/>
              <a:pPr/>
              <a:t>110</a:t>
            </a:fld>
            <a:endParaRPr lang="zh-CN" altLang="en-US" dirty="0"/>
          </a:p>
        </p:txBody>
      </p:sp>
    </p:spTree>
    <p:extLst>
      <p:ext uri="{BB962C8B-B14F-4D97-AF65-F5344CB8AC3E}">
        <p14:creationId xmlns:p14="http://schemas.microsoft.com/office/powerpoint/2010/main" val="201470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88B10025-90FC-4006-B3C6-829507CBBFF3}"/>
              </a:ext>
            </a:extLst>
          </p:cNvPr>
          <p:cNvGrpSpPr/>
          <p:nvPr/>
        </p:nvGrpSpPr>
        <p:grpSpPr>
          <a:xfrm>
            <a:off x="2796769" y="2800350"/>
            <a:ext cx="3521481" cy="1974272"/>
            <a:chOff x="2157702" y="2372597"/>
            <a:chExt cx="3550459" cy="2148151"/>
          </a:xfrm>
        </p:grpSpPr>
        <p:pic>
          <p:nvPicPr>
            <p:cNvPr id="5" name="圖片 4">
              <a:extLst>
                <a:ext uri="{FF2B5EF4-FFF2-40B4-BE49-F238E27FC236}">
                  <a16:creationId xmlns:a16="http://schemas.microsoft.com/office/drawing/2014/main" id="{1A57BCB5-7AB1-43E4-8BE8-B5E99DA99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7702" y="2405093"/>
              <a:ext cx="882158" cy="914531"/>
            </a:xfrm>
            <a:prstGeom prst="rect">
              <a:avLst/>
            </a:prstGeom>
          </p:spPr>
        </p:pic>
        <p:pic>
          <p:nvPicPr>
            <p:cNvPr id="7" name="圖片 6">
              <a:extLst>
                <a:ext uri="{FF2B5EF4-FFF2-40B4-BE49-F238E27FC236}">
                  <a16:creationId xmlns:a16="http://schemas.microsoft.com/office/drawing/2014/main" id="{5D86BC90-FEFE-40E2-85DC-70E791336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0757" y="2432772"/>
              <a:ext cx="1057013" cy="884624"/>
            </a:xfrm>
            <a:prstGeom prst="rect">
              <a:avLst/>
            </a:prstGeom>
          </p:spPr>
        </p:pic>
        <p:pic>
          <p:nvPicPr>
            <p:cNvPr id="9" name="圖片 8">
              <a:extLst>
                <a:ext uri="{FF2B5EF4-FFF2-40B4-BE49-F238E27FC236}">
                  <a16:creationId xmlns:a16="http://schemas.microsoft.com/office/drawing/2014/main" id="{43FCC716-90A1-4829-9445-5ED2AF7FF9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370" y="2372597"/>
              <a:ext cx="980791" cy="944799"/>
            </a:xfrm>
            <a:prstGeom prst="rect">
              <a:avLst/>
            </a:prstGeom>
          </p:spPr>
        </p:pic>
        <p:pic>
          <p:nvPicPr>
            <p:cNvPr id="11" name="圖片 10">
              <a:extLst>
                <a:ext uri="{FF2B5EF4-FFF2-40B4-BE49-F238E27FC236}">
                  <a16:creationId xmlns:a16="http://schemas.microsoft.com/office/drawing/2014/main" id="{BB5B4D21-B13A-421E-A3C8-7A76A0144C9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57702" y="3655504"/>
              <a:ext cx="900998" cy="865244"/>
            </a:xfrm>
            <a:prstGeom prst="rect">
              <a:avLst/>
            </a:prstGeom>
          </p:spPr>
        </p:pic>
        <p:pic>
          <p:nvPicPr>
            <p:cNvPr id="13" name="圖片 12">
              <a:extLst>
                <a:ext uri="{FF2B5EF4-FFF2-40B4-BE49-F238E27FC236}">
                  <a16:creationId xmlns:a16="http://schemas.microsoft.com/office/drawing/2014/main" id="{2CE4901A-8D7A-41B6-8975-ECC6822C70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1456" y="3707638"/>
              <a:ext cx="1176271" cy="772154"/>
            </a:xfrm>
            <a:prstGeom prst="rect">
              <a:avLst/>
            </a:prstGeom>
          </p:spPr>
        </p:pic>
        <p:pic>
          <p:nvPicPr>
            <p:cNvPr id="15" name="圖片 14">
              <a:extLst>
                <a:ext uri="{FF2B5EF4-FFF2-40B4-BE49-F238E27FC236}">
                  <a16:creationId xmlns:a16="http://schemas.microsoft.com/office/drawing/2014/main" id="{62F226DC-9ED5-4052-B1EE-11546924DE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6163" y="3575948"/>
              <a:ext cx="963204" cy="944799"/>
            </a:xfrm>
            <a:prstGeom prst="rect">
              <a:avLst/>
            </a:prstGeom>
          </p:spPr>
        </p:pic>
      </p:grpSp>
      <p:sp>
        <p:nvSpPr>
          <p:cNvPr id="12" name="矩形 11">
            <a:extLst>
              <a:ext uri="{FF2B5EF4-FFF2-40B4-BE49-F238E27FC236}">
                <a16:creationId xmlns:a16="http://schemas.microsoft.com/office/drawing/2014/main" id="{E93FF742-3117-4D94-B03F-797C79298A8C}"/>
              </a:ext>
            </a:extLst>
          </p:cNvPr>
          <p:cNvSpPr/>
          <p:nvPr/>
        </p:nvSpPr>
        <p:spPr bwMode="auto">
          <a:xfrm>
            <a:off x="168541" y="90086"/>
            <a:ext cx="4807983"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The introduction of the dataset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 fruits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字方塊 5">
            <a:extLst>
              <a:ext uri="{FF2B5EF4-FFF2-40B4-BE49-F238E27FC236}">
                <a16:creationId xmlns:a16="http://schemas.microsoft.com/office/drawing/2014/main" id="{59B77DEC-3D10-667D-E7AD-F9AFCB97F2FB}"/>
              </a:ext>
            </a:extLst>
          </p:cNvPr>
          <p:cNvSpPr txBox="1"/>
          <p:nvPr/>
        </p:nvSpPr>
        <p:spPr>
          <a:xfrm>
            <a:off x="1744426" y="838244"/>
            <a:ext cx="5655147" cy="507831"/>
          </a:xfrm>
          <a:prstGeom prst="rect">
            <a:avLst/>
          </a:prstGeom>
          <a:noFill/>
        </p:spPr>
        <p:txBody>
          <a:bodyPr wrap="square">
            <a:spAutoFit/>
          </a:bodyPr>
          <a:lstStyle/>
          <a:p>
            <a:r>
              <a:rPr lang="en-US" altLang="zh-TW" b="1"/>
              <a:t>With different </a:t>
            </a:r>
            <a:r>
              <a:rPr lang="en-US" altLang="zh-TW" b="1" dirty="0"/>
              <a:t>random seeds, a different fruit will be selected as the new object. </a:t>
            </a:r>
          </a:p>
          <a:p>
            <a:r>
              <a:rPr lang="en-US" altLang="zh-TW" b="1" dirty="0"/>
              <a:t>The new object is then not using bad samples in the Defect Detector branch.</a:t>
            </a:r>
            <a:endParaRPr lang="zh-TW" altLang="en-US" b="1" dirty="0"/>
          </a:p>
        </p:txBody>
      </p:sp>
      <p:sp>
        <p:nvSpPr>
          <p:cNvPr id="10" name="文字方塊 9">
            <a:extLst>
              <a:ext uri="{FF2B5EF4-FFF2-40B4-BE49-F238E27FC236}">
                <a16:creationId xmlns:a16="http://schemas.microsoft.com/office/drawing/2014/main" id="{77EAD399-1E46-6CAA-6595-E9CAE68DAEB6}"/>
              </a:ext>
            </a:extLst>
          </p:cNvPr>
          <p:cNvSpPr txBox="1"/>
          <p:nvPr/>
        </p:nvSpPr>
        <p:spPr>
          <a:xfrm>
            <a:off x="787400" y="1539607"/>
            <a:ext cx="7988300" cy="1200329"/>
          </a:xfrm>
          <a:prstGeom prst="rect">
            <a:avLst/>
          </a:prstGeom>
          <a:noFill/>
        </p:spPr>
        <p:txBody>
          <a:bodyPr wrap="square" rtlCol="0">
            <a:spAutoFit/>
          </a:bodyPr>
          <a:lstStyle/>
          <a:p>
            <a:r>
              <a:rPr lang="en-US" altLang="zh-TW" sz="1200" dirty="0"/>
              <a:t>Train / </a:t>
            </a:r>
            <a:r>
              <a:rPr lang="en-US" altLang="zh-TW" sz="1200" dirty="0" err="1"/>
              <a:t>val</a:t>
            </a:r>
            <a:r>
              <a:rPr lang="en-US" altLang="zh-TW" sz="1200" dirty="0"/>
              <a:t> set :</a:t>
            </a:r>
          </a:p>
          <a:p>
            <a:r>
              <a:rPr lang="en-US" altLang="zh-TW" sz="1200" dirty="0"/>
              <a:t>	Upper branch of hybrid expert uses 3 fruits. 2 of them has both good and bad(old fruit). 1 of them only has good samples(new fruit).</a:t>
            </a:r>
          </a:p>
          <a:p>
            <a:r>
              <a:rPr lang="en-US" altLang="zh-TW" sz="1200" dirty="0"/>
              <a:t>	Lower branch of hybrid expert uses 3 fruits. ALL of them only has good samples.</a:t>
            </a:r>
            <a:endParaRPr lang="zh-TW" altLang="en-US" sz="1200" dirty="0"/>
          </a:p>
          <a:p>
            <a:r>
              <a:rPr lang="en-US" altLang="zh-TW" sz="1200" dirty="0" err="1"/>
              <a:t>Testset</a:t>
            </a:r>
            <a:r>
              <a:rPr lang="en-US" altLang="zh-TW" sz="1200" dirty="0"/>
              <a:t> :</a:t>
            </a:r>
          </a:p>
          <a:p>
            <a:r>
              <a:rPr lang="en-US" altLang="zh-TW" sz="1200" dirty="0"/>
              <a:t>	Use 8 fruit</a:t>
            </a:r>
            <a:r>
              <a:rPr lang="zh-TW" altLang="en-US" sz="1200" dirty="0"/>
              <a:t> </a:t>
            </a:r>
            <a:r>
              <a:rPr lang="en-US" altLang="zh-TW" sz="1200" dirty="0"/>
              <a:t>, ALL of them has good and bad samples.</a:t>
            </a:r>
            <a:endParaRPr lang="zh-TW" altLang="en-US" sz="1200" dirty="0"/>
          </a:p>
        </p:txBody>
      </p:sp>
      <p:sp>
        <p:nvSpPr>
          <p:cNvPr id="20" name="頁尾版面配置區 19">
            <a:extLst>
              <a:ext uri="{FF2B5EF4-FFF2-40B4-BE49-F238E27FC236}">
                <a16:creationId xmlns:a16="http://schemas.microsoft.com/office/drawing/2014/main" id="{B876C8C6-3C83-7600-7B3C-2ACAF8E2259D}"/>
              </a:ext>
            </a:extLst>
          </p:cNvPr>
          <p:cNvSpPr>
            <a:spLocks noGrp="1"/>
          </p:cNvSpPr>
          <p:nvPr>
            <p:ph type="ftr" sz="quarter" idx="11"/>
          </p:nvPr>
        </p:nvSpPr>
        <p:spPr/>
        <p:txBody>
          <a:bodyPr/>
          <a:lstStyle/>
          <a:p>
            <a:r>
              <a:rPr lang="en-US" altLang="zh-TW"/>
              <a:t>/78</a:t>
            </a:r>
            <a:endParaRPr lang="zh-TW" altLang="en-US" dirty="0"/>
          </a:p>
        </p:txBody>
      </p:sp>
      <p:sp>
        <p:nvSpPr>
          <p:cNvPr id="21" name="投影片編號版面配置區 20">
            <a:extLst>
              <a:ext uri="{FF2B5EF4-FFF2-40B4-BE49-F238E27FC236}">
                <a16:creationId xmlns:a16="http://schemas.microsoft.com/office/drawing/2014/main" id="{B71B97E4-DDB6-7773-2E04-5EEDD6388698}"/>
              </a:ext>
            </a:extLst>
          </p:cNvPr>
          <p:cNvSpPr>
            <a:spLocks noGrp="1"/>
          </p:cNvSpPr>
          <p:nvPr>
            <p:ph type="sldNum" sz="quarter" idx="12"/>
          </p:nvPr>
        </p:nvSpPr>
        <p:spPr/>
        <p:txBody>
          <a:bodyPr/>
          <a:lstStyle/>
          <a:p>
            <a:fld id="{EE3F9CDB-1F21-4789-A81E-8FEA25CE194B}" type="slidenum">
              <a:rPr lang="zh-CN" altLang="en-US" smtClean="0"/>
              <a:pPr/>
              <a:t>111</a:t>
            </a:fld>
            <a:endParaRPr lang="zh-CN" altLang="en-US" dirty="0"/>
          </a:p>
        </p:txBody>
      </p:sp>
    </p:spTree>
    <p:extLst>
      <p:ext uri="{BB962C8B-B14F-4D97-AF65-F5344CB8AC3E}">
        <p14:creationId xmlns:p14="http://schemas.microsoft.com/office/powerpoint/2010/main" val="2232016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a:extLst>
              <a:ext uri="{FF2B5EF4-FFF2-40B4-BE49-F238E27FC236}">
                <a16:creationId xmlns:a16="http://schemas.microsoft.com/office/drawing/2014/main" id="{581E3B97-E2A7-1D05-F23C-D561BC0BC89A}"/>
              </a:ext>
            </a:extLst>
          </p:cNvPr>
          <p:cNvGrpSpPr/>
          <p:nvPr/>
        </p:nvGrpSpPr>
        <p:grpSpPr>
          <a:xfrm>
            <a:off x="6064148" y="1156187"/>
            <a:ext cx="2885951" cy="3187008"/>
            <a:chOff x="50558" y="1079719"/>
            <a:chExt cx="2885951" cy="3187008"/>
          </a:xfrm>
        </p:grpSpPr>
        <p:pic>
          <p:nvPicPr>
            <p:cNvPr id="3" name="圖片 2">
              <a:extLst>
                <a:ext uri="{FF2B5EF4-FFF2-40B4-BE49-F238E27FC236}">
                  <a16:creationId xmlns:a16="http://schemas.microsoft.com/office/drawing/2014/main" id="{6749BD05-7B5E-89C9-B515-53BB5F1CB604}"/>
                </a:ext>
              </a:extLst>
            </p:cNvPr>
            <p:cNvPicPr>
              <a:picLocks noChangeAspect="1"/>
            </p:cNvPicPr>
            <p:nvPr/>
          </p:nvPicPr>
          <p:blipFill>
            <a:blip r:embed="rId3"/>
            <a:stretch>
              <a:fillRect/>
            </a:stretch>
          </p:blipFill>
          <p:spPr>
            <a:xfrm>
              <a:off x="50558" y="1172032"/>
              <a:ext cx="2885951" cy="3094695"/>
            </a:xfrm>
            <a:prstGeom prst="rect">
              <a:avLst/>
            </a:prstGeom>
          </p:spPr>
        </p:pic>
        <p:sp>
          <p:nvSpPr>
            <p:cNvPr id="5" name="手繪多邊形: 圖案 4">
              <a:extLst>
                <a:ext uri="{FF2B5EF4-FFF2-40B4-BE49-F238E27FC236}">
                  <a16:creationId xmlns:a16="http://schemas.microsoft.com/office/drawing/2014/main" id="{02168529-2E71-23C7-609E-1C912AFF5E17}"/>
                </a:ext>
              </a:extLst>
            </p:cNvPr>
            <p:cNvSpPr/>
            <p:nvPr/>
          </p:nvSpPr>
          <p:spPr>
            <a:xfrm>
              <a:off x="741055" y="1469144"/>
              <a:ext cx="1217515" cy="2289393"/>
            </a:xfrm>
            <a:custGeom>
              <a:avLst/>
              <a:gdLst>
                <a:gd name="connsiteX0" fmla="*/ 1543050 w 1543050"/>
                <a:gd name="connsiteY0" fmla="*/ 0 h 2800350"/>
                <a:gd name="connsiteX1" fmla="*/ 1511300 w 1543050"/>
                <a:gd name="connsiteY1" fmla="*/ 31750 h 2800350"/>
                <a:gd name="connsiteX2" fmla="*/ 1498600 w 1543050"/>
                <a:gd name="connsiteY2" fmla="*/ 63500 h 2800350"/>
                <a:gd name="connsiteX3" fmla="*/ 1485900 w 1543050"/>
                <a:gd name="connsiteY3" fmla="*/ 82550 h 2800350"/>
                <a:gd name="connsiteX4" fmla="*/ 1466850 w 1543050"/>
                <a:gd name="connsiteY4" fmla="*/ 114300 h 2800350"/>
                <a:gd name="connsiteX5" fmla="*/ 1441450 w 1543050"/>
                <a:gd name="connsiteY5" fmla="*/ 158750 h 2800350"/>
                <a:gd name="connsiteX6" fmla="*/ 1416050 w 1543050"/>
                <a:gd name="connsiteY6" fmla="*/ 209550 h 2800350"/>
                <a:gd name="connsiteX7" fmla="*/ 1397000 w 1543050"/>
                <a:gd name="connsiteY7" fmla="*/ 241300 h 2800350"/>
                <a:gd name="connsiteX8" fmla="*/ 1384300 w 1543050"/>
                <a:gd name="connsiteY8" fmla="*/ 266700 h 2800350"/>
                <a:gd name="connsiteX9" fmla="*/ 1365250 w 1543050"/>
                <a:gd name="connsiteY9" fmla="*/ 285750 h 2800350"/>
                <a:gd name="connsiteX10" fmla="*/ 1358900 w 1543050"/>
                <a:gd name="connsiteY10" fmla="*/ 311150 h 2800350"/>
                <a:gd name="connsiteX11" fmla="*/ 1346200 w 1543050"/>
                <a:gd name="connsiteY11" fmla="*/ 330200 h 2800350"/>
                <a:gd name="connsiteX12" fmla="*/ 1327150 w 1543050"/>
                <a:gd name="connsiteY12" fmla="*/ 361950 h 2800350"/>
                <a:gd name="connsiteX13" fmla="*/ 1295400 w 1543050"/>
                <a:gd name="connsiteY13" fmla="*/ 419100 h 2800350"/>
                <a:gd name="connsiteX14" fmla="*/ 1289050 w 1543050"/>
                <a:gd name="connsiteY14" fmla="*/ 457200 h 2800350"/>
                <a:gd name="connsiteX15" fmla="*/ 1263650 w 1543050"/>
                <a:gd name="connsiteY15" fmla="*/ 495300 h 2800350"/>
                <a:gd name="connsiteX16" fmla="*/ 1244600 w 1543050"/>
                <a:gd name="connsiteY16" fmla="*/ 533400 h 2800350"/>
                <a:gd name="connsiteX17" fmla="*/ 1200150 w 1543050"/>
                <a:gd name="connsiteY17" fmla="*/ 635000 h 2800350"/>
                <a:gd name="connsiteX18" fmla="*/ 1174750 w 1543050"/>
                <a:gd name="connsiteY18" fmla="*/ 704850 h 2800350"/>
                <a:gd name="connsiteX19" fmla="*/ 1162050 w 1543050"/>
                <a:gd name="connsiteY19" fmla="*/ 742950 h 2800350"/>
                <a:gd name="connsiteX20" fmla="*/ 1136650 w 1543050"/>
                <a:gd name="connsiteY20" fmla="*/ 806450 h 2800350"/>
                <a:gd name="connsiteX21" fmla="*/ 1111250 w 1543050"/>
                <a:gd name="connsiteY21" fmla="*/ 857250 h 2800350"/>
                <a:gd name="connsiteX22" fmla="*/ 1098550 w 1543050"/>
                <a:gd name="connsiteY22" fmla="*/ 895350 h 2800350"/>
                <a:gd name="connsiteX23" fmla="*/ 1085850 w 1543050"/>
                <a:gd name="connsiteY23" fmla="*/ 939800 h 2800350"/>
                <a:gd name="connsiteX24" fmla="*/ 1054100 w 1543050"/>
                <a:gd name="connsiteY24" fmla="*/ 990600 h 2800350"/>
                <a:gd name="connsiteX25" fmla="*/ 1035050 w 1543050"/>
                <a:gd name="connsiteY25" fmla="*/ 1028700 h 2800350"/>
                <a:gd name="connsiteX26" fmla="*/ 1028700 w 1543050"/>
                <a:gd name="connsiteY26" fmla="*/ 1047750 h 2800350"/>
                <a:gd name="connsiteX27" fmla="*/ 1016000 w 1543050"/>
                <a:gd name="connsiteY27" fmla="*/ 1066800 h 2800350"/>
                <a:gd name="connsiteX28" fmla="*/ 1003300 w 1543050"/>
                <a:gd name="connsiteY28" fmla="*/ 1092200 h 2800350"/>
                <a:gd name="connsiteX29" fmla="*/ 996950 w 1543050"/>
                <a:gd name="connsiteY29" fmla="*/ 1111250 h 2800350"/>
                <a:gd name="connsiteX30" fmla="*/ 984250 w 1543050"/>
                <a:gd name="connsiteY30" fmla="*/ 1130300 h 2800350"/>
                <a:gd name="connsiteX31" fmla="*/ 958850 w 1543050"/>
                <a:gd name="connsiteY31" fmla="*/ 1181100 h 2800350"/>
                <a:gd name="connsiteX32" fmla="*/ 952500 w 1543050"/>
                <a:gd name="connsiteY32" fmla="*/ 1200150 h 2800350"/>
                <a:gd name="connsiteX33" fmla="*/ 933450 w 1543050"/>
                <a:gd name="connsiteY33" fmla="*/ 1225550 h 2800350"/>
                <a:gd name="connsiteX34" fmla="*/ 920750 w 1543050"/>
                <a:gd name="connsiteY34" fmla="*/ 1257300 h 2800350"/>
                <a:gd name="connsiteX35" fmla="*/ 901700 w 1543050"/>
                <a:gd name="connsiteY35" fmla="*/ 1289050 h 2800350"/>
                <a:gd name="connsiteX36" fmla="*/ 889000 w 1543050"/>
                <a:gd name="connsiteY36" fmla="*/ 1320800 h 2800350"/>
                <a:gd name="connsiteX37" fmla="*/ 863600 w 1543050"/>
                <a:gd name="connsiteY37" fmla="*/ 1352550 h 2800350"/>
                <a:gd name="connsiteX38" fmla="*/ 850900 w 1543050"/>
                <a:gd name="connsiteY38" fmla="*/ 1377950 h 2800350"/>
                <a:gd name="connsiteX39" fmla="*/ 831850 w 1543050"/>
                <a:gd name="connsiteY39" fmla="*/ 1409700 h 2800350"/>
                <a:gd name="connsiteX40" fmla="*/ 819150 w 1543050"/>
                <a:gd name="connsiteY40" fmla="*/ 1441450 h 2800350"/>
                <a:gd name="connsiteX41" fmla="*/ 806450 w 1543050"/>
                <a:gd name="connsiteY41" fmla="*/ 1466850 h 2800350"/>
                <a:gd name="connsiteX42" fmla="*/ 800100 w 1543050"/>
                <a:gd name="connsiteY42" fmla="*/ 1492250 h 2800350"/>
                <a:gd name="connsiteX43" fmla="*/ 781050 w 1543050"/>
                <a:gd name="connsiteY43" fmla="*/ 1511300 h 2800350"/>
                <a:gd name="connsiteX44" fmla="*/ 768350 w 1543050"/>
                <a:gd name="connsiteY44" fmla="*/ 1555750 h 2800350"/>
                <a:gd name="connsiteX45" fmla="*/ 762000 w 1543050"/>
                <a:gd name="connsiteY45" fmla="*/ 1581150 h 2800350"/>
                <a:gd name="connsiteX46" fmla="*/ 742950 w 1543050"/>
                <a:gd name="connsiteY46" fmla="*/ 1606550 h 2800350"/>
                <a:gd name="connsiteX47" fmla="*/ 723900 w 1543050"/>
                <a:gd name="connsiteY47" fmla="*/ 1644650 h 2800350"/>
                <a:gd name="connsiteX48" fmla="*/ 704850 w 1543050"/>
                <a:gd name="connsiteY48" fmla="*/ 1701800 h 2800350"/>
                <a:gd name="connsiteX49" fmla="*/ 673100 w 1543050"/>
                <a:gd name="connsiteY49" fmla="*/ 1746250 h 2800350"/>
                <a:gd name="connsiteX50" fmla="*/ 654050 w 1543050"/>
                <a:gd name="connsiteY50" fmla="*/ 1771650 h 2800350"/>
                <a:gd name="connsiteX51" fmla="*/ 609600 w 1543050"/>
                <a:gd name="connsiteY51" fmla="*/ 1860550 h 2800350"/>
                <a:gd name="connsiteX52" fmla="*/ 609600 w 1543050"/>
                <a:gd name="connsiteY52" fmla="*/ 1860550 h 2800350"/>
                <a:gd name="connsiteX53" fmla="*/ 584200 w 1543050"/>
                <a:gd name="connsiteY53" fmla="*/ 1917700 h 2800350"/>
                <a:gd name="connsiteX54" fmla="*/ 571500 w 1543050"/>
                <a:gd name="connsiteY54" fmla="*/ 1936750 h 2800350"/>
                <a:gd name="connsiteX55" fmla="*/ 565150 w 1543050"/>
                <a:gd name="connsiteY55" fmla="*/ 1955800 h 2800350"/>
                <a:gd name="connsiteX56" fmla="*/ 533400 w 1543050"/>
                <a:gd name="connsiteY56" fmla="*/ 1987550 h 2800350"/>
                <a:gd name="connsiteX57" fmla="*/ 501650 w 1543050"/>
                <a:gd name="connsiteY57" fmla="*/ 2038350 h 2800350"/>
                <a:gd name="connsiteX58" fmla="*/ 476250 w 1543050"/>
                <a:gd name="connsiteY58" fmla="*/ 2089150 h 2800350"/>
                <a:gd name="connsiteX59" fmla="*/ 431800 w 1543050"/>
                <a:gd name="connsiteY59" fmla="*/ 2133600 h 2800350"/>
                <a:gd name="connsiteX60" fmla="*/ 406400 w 1543050"/>
                <a:gd name="connsiteY60" fmla="*/ 2178050 h 2800350"/>
                <a:gd name="connsiteX61" fmla="*/ 387350 w 1543050"/>
                <a:gd name="connsiteY61" fmla="*/ 2197100 h 2800350"/>
                <a:gd name="connsiteX62" fmla="*/ 374650 w 1543050"/>
                <a:gd name="connsiteY62" fmla="*/ 2222500 h 2800350"/>
                <a:gd name="connsiteX63" fmla="*/ 355600 w 1543050"/>
                <a:gd name="connsiteY63" fmla="*/ 2247900 h 2800350"/>
                <a:gd name="connsiteX64" fmla="*/ 342900 w 1543050"/>
                <a:gd name="connsiteY64" fmla="*/ 2273300 h 2800350"/>
                <a:gd name="connsiteX65" fmla="*/ 279400 w 1543050"/>
                <a:gd name="connsiteY65" fmla="*/ 2355850 h 2800350"/>
                <a:gd name="connsiteX66" fmla="*/ 266700 w 1543050"/>
                <a:gd name="connsiteY66" fmla="*/ 2374900 h 2800350"/>
                <a:gd name="connsiteX67" fmla="*/ 222250 w 1543050"/>
                <a:gd name="connsiteY67" fmla="*/ 2432050 h 2800350"/>
                <a:gd name="connsiteX68" fmla="*/ 196850 w 1543050"/>
                <a:gd name="connsiteY68" fmla="*/ 2476500 h 2800350"/>
                <a:gd name="connsiteX69" fmla="*/ 184150 w 1543050"/>
                <a:gd name="connsiteY69" fmla="*/ 2501900 h 2800350"/>
                <a:gd name="connsiteX70" fmla="*/ 165100 w 1543050"/>
                <a:gd name="connsiteY70" fmla="*/ 2527300 h 2800350"/>
                <a:gd name="connsiteX71" fmla="*/ 146050 w 1543050"/>
                <a:gd name="connsiteY71" fmla="*/ 2571750 h 2800350"/>
                <a:gd name="connsiteX72" fmla="*/ 133350 w 1543050"/>
                <a:gd name="connsiteY72" fmla="*/ 2590800 h 2800350"/>
                <a:gd name="connsiteX73" fmla="*/ 127000 w 1543050"/>
                <a:gd name="connsiteY73" fmla="*/ 2616200 h 2800350"/>
                <a:gd name="connsiteX74" fmla="*/ 88900 w 1543050"/>
                <a:gd name="connsiteY74" fmla="*/ 2679700 h 2800350"/>
                <a:gd name="connsiteX75" fmla="*/ 63500 w 1543050"/>
                <a:gd name="connsiteY75" fmla="*/ 2717800 h 2800350"/>
                <a:gd name="connsiteX76" fmla="*/ 38100 w 1543050"/>
                <a:gd name="connsiteY76" fmla="*/ 2762250 h 2800350"/>
                <a:gd name="connsiteX77" fmla="*/ 19050 w 1543050"/>
                <a:gd name="connsiteY77" fmla="*/ 2774950 h 2800350"/>
                <a:gd name="connsiteX78" fmla="*/ 0 w 1543050"/>
                <a:gd name="connsiteY78" fmla="*/ 2800350 h 280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543050" h="2800350">
                  <a:moveTo>
                    <a:pt x="1543050" y="0"/>
                  </a:moveTo>
                  <a:cubicBezTo>
                    <a:pt x="1532467" y="10583"/>
                    <a:pt x="1519883" y="19488"/>
                    <a:pt x="1511300" y="31750"/>
                  </a:cubicBezTo>
                  <a:cubicBezTo>
                    <a:pt x="1504763" y="41088"/>
                    <a:pt x="1503698" y="53305"/>
                    <a:pt x="1498600" y="63500"/>
                  </a:cubicBezTo>
                  <a:cubicBezTo>
                    <a:pt x="1495187" y="70326"/>
                    <a:pt x="1489945" y="76078"/>
                    <a:pt x="1485900" y="82550"/>
                  </a:cubicBezTo>
                  <a:cubicBezTo>
                    <a:pt x="1479359" y="93016"/>
                    <a:pt x="1473200" y="103717"/>
                    <a:pt x="1466850" y="114300"/>
                  </a:cubicBezTo>
                  <a:cubicBezTo>
                    <a:pt x="1452555" y="171481"/>
                    <a:pt x="1472605" y="109791"/>
                    <a:pt x="1441450" y="158750"/>
                  </a:cubicBezTo>
                  <a:cubicBezTo>
                    <a:pt x="1431286" y="174722"/>
                    <a:pt x="1425790" y="193316"/>
                    <a:pt x="1416050" y="209550"/>
                  </a:cubicBezTo>
                  <a:cubicBezTo>
                    <a:pt x="1409700" y="220133"/>
                    <a:pt x="1402994" y="230511"/>
                    <a:pt x="1397000" y="241300"/>
                  </a:cubicBezTo>
                  <a:cubicBezTo>
                    <a:pt x="1392403" y="249575"/>
                    <a:pt x="1389802" y="258997"/>
                    <a:pt x="1384300" y="266700"/>
                  </a:cubicBezTo>
                  <a:cubicBezTo>
                    <a:pt x="1379080" y="274008"/>
                    <a:pt x="1371600" y="279400"/>
                    <a:pt x="1365250" y="285750"/>
                  </a:cubicBezTo>
                  <a:cubicBezTo>
                    <a:pt x="1363133" y="294217"/>
                    <a:pt x="1362338" y="303128"/>
                    <a:pt x="1358900" y="311150"/>
                  </a:cubicBezTo>
                  <a:cubicBezTo>
                    <a:pt x="1355894" y="318165"/>
                    <a:pt x="1350245" y="323728"/>
                    <a:pt x="1346200" y="330200"/>
                  </a:cubicBezTo>
                  <a:cubicBezTo>
                    <a:pt x="1339659" y="340666"/>
                    <a:pt x="1332670" y="350911"/>
                    <a:pt x="1327150" y="361950"/>
                  </a:cubicBezTo>
                  <a:cubicBezTo>
                    <a:pt x="1298047" y="420157"/>
                    <a:pt x="1332870" y="369140"/>
                    <a:pt x="1295400" y="419100"/>
                  </a:cubicBezTo>
                  <a:cubicBezTo>
                    <a:pt x="1293283" y="431800"/>
                    <a:pt x="1294002" y="445315"/>
                    <a:pt x="1289050" y="457200"/>
                  </a:cubicBezTo>
                  <a:cubicBezTo>
                    <a:pt x="1283179" y="471289"/>
                    <a:pt x="1271341" y="482116"/>
                    <a:pt x="1263650" y="495300"/>
                  </a:cubicBezTo>
                  <a:cubicBezTo>
                    <a:pt x="1256496" y="507565"/>
                    <a:pt x="1250291" y="520391"/>
                    <a:pt x="1244600" y="533400"/>
                  </a:cubicBezTo>
                  <a:cubicBezTo>
                    <a:pt x="1190922" y="656094"/>
                    <a:pt x="1243724" y="547853"/>
                    <a:pt x="1200150" y="635000"/>
                  </a:cubicBezTo>
                  <a:cubicBezTo>
                    <a:pt x="1188012" y="707828"/>
                    <a:pt x="1204028" y="640439"/>
                    <a:pt x="1174750" y="704850"/>
                  </a:cubicBezTo>
                  <a:cubicBezTo>
                    <a:pt x="1169210" y="717037"/>
                    <a:pt x="1167022" y="730521"/>
                    <a:pt x="1162050" y="742950"/>
                  </a:cubicBezTo>
                  <a:cubicBezTo>
                    <a:pt x="1153583" y="764117"/>
                    <a:pt x="1146845" y="786060"/>
                    <a:pt x="1136650" y="806450"/>
                  </a:cubicBezTo>
                  <a:cubicBezTo>
                    <a:pt x="1128183" y="823383"/>
                    <a:pt x="1117237" y="839289"/>
                    <a:pt x="1111250" y="857250"/>
                  </a:cubicBezTo>
                  <a:cubicBezTo>
                    <a:pt x="1107017" y="869950"/>
                    <a:pt x="1102228" y="882478"/>
                    <a:pt x="1098550" y="895350"/>
                  </a:cubicBezTo>
                  <a:cubicBezTo>
                    <a:pt x="1094317" y="910167"/>
                    <a:pt x="1091116" y="925318"/>
                    <a:pt x="1085850" y="939800"/>
                  </a:cubicBezTo>
                  <a:cubicBezTo>
                    <a:pt x="1077646" y="962360"/>
                    <a:pt x="1068511" y="971385"/>
                    <a:pt x="1054100" y="990600"/>
                  </a:cubicBezTo>
                  <a:cubicBezTo>
                    <a:pt x="1038139" y="1038483"/>
                    <a:pt x="1059669" y="979461"/>
                    <a:pt x="1035050" y="1028700"/>
                  </a:cubicBezTo>
                  <a:cubicBezTo>
                    <a:pt x="1032057" y="1034687"/>
                    <a:pt x="1031693" y="1041763"/>
                    <a:pt x="1028700" y="1047750"/>
                  </a:cubicBezTo>
                  <a:cubicBezTo>
                    <a:pt x="1025287" y="1054576"/>
                    <a:pt x="1019786" y="1060174"/>
                    <a:pt x="1016000" y="1066800"/>
                  </a:cubicBezTo>
                  <a:cubicBezTo>
                    <a:pt x="1011304" y="1075019"/>
                    <a:pt x="1007029" y="1083499"/>
                    <a:pt x="1003300" y="1092200"/>
                  </a:cubicBezTo>
                  <a:cubicBezTo>
                    <a:pt x="1000663" y="1098352"/>
                    <a:pt x="999943" y="1105263"/>
                    <a:pt x="996950" y="1111250"/>
                  </a:cubicBezTo>
                  <a:cubicBezTo>
                    <a:pt x="993537" y="1118076"/>
                    <a:pt x="988483" y="1123950"/>
                    <a:pt x="984250" y="1130300"/>
                  </a:cubicBezTo>
                  <a:cubicBezTo>
                    <a:pt x="971624" y="1180802"/>
                    <a:pt x="987634" y="1130728"/>
                    <a:pt x="958850" y="1181100"/>
                  </a:cubicBezTo>
                  <a:cubicBezTo>
                    <a:pt x="955529" y="1186912"/>
                    <a:pt x="955821" y="1194338"/>
                    <a:pt x="952500" y="1200150"/>
                  </a:cubicBezTo>
                  <a:cubicBezTo>
                    <a:pt x="947249" y="1209339"/>
                    <a:pt x="938590" y="1216299"/>
                    <a:pt x="933450" y="1225550"/>
                  </a:cubicBezTo>
                  <a:cubicBezTo>
                    <a:pt x="927914" y="1235514"/>
                    <a:pt x="925848" y="1247105"/>
                    <a:pt x="920750" y="1257300"/>
                  </a:cubicBezTo>
                  <a:cubicBezTo>
                    <a:pt x="915230" y="1268339"/>
                    <a:pt x="907220" y="1278011"/>
                    <a:pt x="901700" y="1289050"/>
                  </a:cubicBezTo>
                  <a:cubicBezTo>
                    <a:pt x="896602" y="1299245"/>
                    <a:pt x="894865" y="1311026"/>
                    <a:pt x="889000" y="1320800"/>
                  </a:cubicBezTo>
                  <a:cubicBezTo>
                    <a:pt x="882027" y="1332422"/>
                    <a:pt x="871118" y="1341273"/>
                    <a:pt x="863600" y="1352550"/>
                  </a:cubicBezTo>
                  <a:cubicBezTo>
                    <a:pt x="858349" y="1360426"/>
                    <a:pt x="855497" y="1369675"/>
                    <a:pt x="850900" y="1377950"/>
                  </a:cubicBezTo>
                  <a:cubicBezTo>
                    <a:pt x="844906" y="1388739"/>
                    <a:pt x="837370" y="1398661"/>
                    <a:pt x="831850" y="1409700"/>
                  </a:cubicBezTo>
                  <a:cubicBezTo>
                    <a:pt x="826752" y="1419895"/>
                    <a:pt x="823779" y="1431034"/>
                    <a:pt x="819150" y="1441450"/>
                  </a:cubicBezTo>
                  <a:cubicBezTo>
                    <a:pt x="815305" y="1450100"/>
                    <a:pt x="809774" y="1457987"/>
                    <a:pt x="806450" y="1466850"/>
                  </a:cubicBezTo>
                  <a:cubicBezTo>
                    <a:pt x="803386" y="1475022"/>
                    <a:pt x="804430" y="1484673"/>
                    <a:pt x="800100" y="1492250"/>
                  </a:cubicBezTo>
                  <a:cubicBezTo>
                    <a:pt x="795645" y="1500047"/>
                    <a:pt x="787400" y="1504950"/>
                    <a:pt x="781050" y="1511300"/>
                  </a:cubicBezTo>
                  <a:cubicBezTo>
                    <a:pt x="776817" y="1526117"/>
                    <a:pt x="772405" y="1540883"/>
                    <a:pt x="768350" y="1555750"/>
                  </a:cubicBezTo>
                  <a:cubicBezTo>
                    <a:pt x="766054" y="1564170"/>
                    <a:pt x="765903" y="1573344"/>
                    <a:pt x="762000" y="1581150"/>
                  </a:cubicBezTo>
                  <a:cubicBezTo>
                    <a:pt x="757267" y="1590616"/>
                    <a:pt x="748395" y="1597475"/>
                    <a:pt x="742950" y="1606550"/>
                  </a:cubicBezTo>
                  <a:cubicBezTo>
                    <a:pt x="735645" y="1618726"/>
                    <a:pt x="729173" y="1631467"/>
                    <a:pt x="723900" y="1644650"/>
                  </a:cubicBezTo>
                  <a:cubicBezTo>
                    <a:pt x="716442" y="1663294"/>
                    <a:pt x="716898" y="1685736"/>
                    <a:pt x="704850" y="1701800"/>
                  </a:cubicBezTo>
                  <a:cubicBezTo>
                    <a:pt x="642592" y="1784811"/>
                    <a:pt x="719526" y="1681253"/>
                    <a:pt x="673100" y="1746250"/>
                  </a:cubicBezTo>
                  <a:cubicBezTo>
                    <a:pt x="666949" y="1754862"/>
                    <a:pt x="660400" y="1763183"/>
                    <a:pt x="654050" y="1771650"/>
                  </a:cubicBezTo>
                  <a:cubicBezTo>
                    <a:pt x="641713" y="1820997"/>
                    <a:pt x="652190" y="1789566"/>
                    <a:pt x="609600" y="1860550"/>
                  </a:cubicBezTo>
                  <a:lnTo>
                    <a:pt x="609600" y="1860550"/>
                  </a:lnTo>
                  <a:cubicBezTo>
                    <a:pt x="600528" y="1883230"/>
                    <a:pt x="596065" y="1896936"/>
                    <a:pt x="584200" y="1917700"/>
                  </a:cubicBezTo>
                  <a:cubicBezTo>
                    <a:pt x="580414" y="1924326"/>
                    <a:pt x="574913" y="1929924"/>
                    <a:pt x="571500" y="1936750"/>
                  </a:cubicBezTo>
                  <a:cubicBezTo>
                    <a:pt x="568507" y="1942737"/>
                    <a:pt x="569166" y="1950445"/>
                    <a:pt x="565150" y="1955800"/>
                  </a:cubicBezTo>
                  <a:cubicBezTo>
                    <a:pt x="556170" y="1967774"/>
                    <a:pt x="543983" y="1976967"/>
                    <a:pt x="533400" y="1987550"/>
                  </a:cubicBezTo>
                  <a:cubicBezTo>
                    <a:pt x="519112" y="2030415"/>
                    <a:pt x="538627" y="1979187"/>
                    <a:pt x="501650" y="2038350"/>
                  </a:cubicBezTo>
                  <a:cubicBezTo>
                    <a:pt x="469744" y="2089400"/>
                    <a:pt x="538670" y="2014246"/>
                    <a:pt x="476250" y="2089150"/>
                  </a:cubicBezTo>
                  <a:cubicBezTo>
                    <a:pt x="462836" y="2105247"/>
                    <a:pt x="441171" y="2114858"/>
                    <a:pt x="431800" y="2133600"/>
                  </a:cubicBezTo>
                  <a:cubicBezTo>
                    <a:pt x="424036" y="2149127"/>
                    <a:pt x="417619" y="2164587"/>
                    <a:pt x="406400" y="2178050"/>
                  </a:cubicBezTo>
                  <a:cubicBezTo>
                    <a:pt x="400651" y="2184949"/>
                    <a:pt x="392570" y="2189792"/>
                    <a:pt x="387350" y="2197100"/>
                  </a:cubicBezTo>
                  <a:cubicBezTo>
                    <a:pt x="381848" y="2204803"/>
                    <a:pt x="379667" y="2214473"/>
                    <a:pt x="374650" y="2222500"/>
                  </a:cubicBezTo>
                  <a:cubicBezTo>
                    <a:pt x="369041" y="2231475"/>
                    <a:pt x="361209" y="2238925"/>
                    <a:pt x="355600" y="2247900"/>
                  </a:cubicBezTo>
                  <a:cubicBezTo>
                    <a:pt x="350583" y="2255927"/>
                    <a:pt x="348359" y="2265567"/>
                    <a:pt x="342900" y="2273300"/>
                  </a:cubicBezTo>
                  <a:cubicBezTo>
                    <a:pt x="322880" y="2301662"/>
                    <a:pt x="298657" y="2326965"/>
                    <a:pt x="279400" y="2355850"/>
                  </a:cubicBezTo>
                  <a:cubicBezTo>
                    <a:pt x="275167" y="2362200"/>
                    <a:pt x="271586" y="2369037"/>
                    <a:pt x="266700" y="2374900"/>
                  </a:cubicBezTo>
                  <a:cubicBezTo>
                    <a:pt x="240568" y="2406258"/>
                    <a:pt x="246324" y="2383902"/>
                    <a:pt x="222250" y="2432050"/>
                  </a:cubicBezTo>
                  <a:cubicBezTo>
                    <a:pt x="183872" y="2508807"/>
                    <a:pt x="232752" y="2413672"/>
                    <a:pt x="196850" y="2476500"/>
                  </a:cubicBezTo>
                  <a:cubicBezTo>
                    <a:pt x="192154" y="2484719"/>
                    <a:pt x="189167" y="2493873"/>
                    <a:pt x="184150" y="2501900"/>
                  </a:cubicBezTo>
                  <a:cubicBezTo>
                    <a:pt x="178541" y="2510875"/>
                    <a:pt x="170709" y="2518325"/>
                    <a:pt x="165100" y="2527300"/>
                  </a:cubicBezTo>
                  <a:cubicBezTo>
                    <a:pt x="132066" y="2580154"/>
                    <a:pt x="167655" y="2528540"/>
                    <a:pt x="146050" y="2571750"/>
                  </a:cubicBezTo>
                  <a:cubicBezTo>
                    <a:pt x="142637" y="2578576"/>
                    <a:pt x="137583" y="2584450"/>
                    <a:pt x="133350" y="2590800"/>
                  </a:cubicBezTo>
                  <a:cubicBezTo>
                    <a:pt x="131233" y="2599267"/>
                    <a:pt x="130903" y="2608394"/>
                    <a:pt x="127000" y="2616200"/>
                  </a:cubicBezTo>
                  <a:cubicBezTo>
                    <a:pt x="115961" y="2638278"/>
                    <a:pt x="88900" y="2679700"/>
                    <a:pt x="88900" y="2679700"/>
                  </a:cubicBezTo>
                  <a:cubicBezTo>
                    <a:pt x="74968" y="2735428"/>
                    <a:pt x="94823" y="2680212"/>
                    <a:pt x="63500" y="2717800"/>
                  </a:cubicBezTo>
                  <a:cubicBezTo>
                    <a:pt x="38598" y="2747682"/>
                    <a:pt x="63137" y="2737213"/>
                    <a:pt x="38100" y="2762250"/>
                  </a:cubicBezTo>
                  <a:cubicBezTo>
                    <a:pt x="32704" y="2767646"/>
                    <a:pt x="25400" y="2770717"/>
                    <a:pt x="19050" y="2774950"/>
                  </a:cubicBezTo>
                  <a:cubicBezTo>
                    <a:pt x="4690" y="2796491"/>
                    <a:pt x="11746" y="2788604"/>
                    <a:pt x="0" y="2800350"/>
                  </a:cubicBezTo>
                </a:path>
              </a:pathLst>
            </a:cu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TW" altLang="en-US" sz="1013" dirty="0"/>
            </a:p>
          </p:txBody>
        </p:sp>
        <p:cxnSp>
          <p:nvCxnSpPr>
            <p:cNvPr id="6" name="直線單箭頭接點 5">
              <a:extLst>
                <a:ext uri="{FF2B5EF4-FFF2-40B4-BE49-F238E27FC236}">
                  <a16:creationId xmlns:a16="http://schemas.microsoft.com/office/drawing/2014/main" id="{7E80C7C1-AAFA-D6FE-A341-35E3C64FA0F0}"/>
                </a:ext>
              </a:extLst>
            </p:cNvPr>
            <p:cNvCxnSpPr>
              <a:cxnSpLocks/>
            </p:cNvCxnSpPr>
            <p:nvPr/>
          </p:nvCxnSpPr>
          <p:spPr>
            <a:xfrm flipV="1">
              <a:off x="2280088" y="1374147"/>
              <a:ext cx="48477" cy="665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46DB9C53-3B93-5B1E-6DF8-60DE090DABCE}"/>
                </a:ext>
              </a:extLst>
            </p:cNvPr>
            <p:cNvSpPr txBox="1"/>
            <p:nvPr/>
          </p:nvSpPr>
          <p:spPr>
            <a:xfrm>
              <a:off x="2057403" y="1093933"/>
              <a:ext cx="534425" cy="248209"/>
            </a:xfrm>
            <a:prstGeom prst="rect">
              <a:avLst/>
            </a:prstGeom>
            <a:noFill/>
          </p:spPr>
          <p:txBody>
            <a:bodyPr wrap="square" rtlCol="0">
              <a:spAutoFit/>
            </a:bodyPr>
            <a:lstStyle/>
            <a:p>
              <a:r>
                <a:rPr lang="en-US" altLang="zh-TW" sz="1013" dirty="0"/>
                <a:t>good</a:t>
              </a:r>
              <a:endParaRPr lang="zh-TW" altLang="en-US" sz="1013" dirty="0"/>
            </a:p>
          </p:txBody>
        </p:sp>
        <p:sp>
          <p:nvSpPr>
            <p:cNvPr id="8" name="橢圓 7">
              <a:extLst>
                <a:ext uri="{FF2B5EF4-FFF2-40B4-BE49-F238E27FC236}">
                  <a16:creationId xmlns:a16="http://schemas.microsoft.com/office/drawing/2014/main" id="{A3935D1E-8A96-F687-F86E-904B9924D8A7}"/>
                </a:ext>
              </a:extLst>
            </p:cNvPr>
            <p:cNvSpPr/>
            <p:nvPr/>
          </p:nvSpPr>
          <p:spPr>
            <a:xfrm>
              <a:off x="1850101" y="1814360"/>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9" name="橢圓 8">
              <a:extLst>
                <a:ext uri="{FF2B5EF4-FFF2-40B4-BE49-F238E27FC236}">
                  <a16:creationId xmlns:a16="http://schemas.microsoft.com/office/drawing/2014/main" id="{8ECDBD6C-2BAB-498F-AC2E-78150A185026}"/>
                </a:ext>
              </a:extLst>
            </p:cNvPr>
            <p:cNvSpPr/>
            <p:nvPr/>
          </p:nvSpPr>
          <p:spPr>
            <a:xfrm>
              <a:off x="1965731" y="2039670"/>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0" name="橢圓 9">
              <a:extLst>
                <a:ext uri="{FF2B5EF4-FFF2-40B4-BE49-F238E27FC236}">
                  <a16:creationId xmlns:a16="http://schemas.microsoft.com/office/drawing/2014/main" id="{7CF1B552-638F-9E16-A9B0-CC657F613019}"/>
                </a:ext>
              </a:extLst>
            </p:cNvPr>
            <p:cNvSpPr/>
            <p:nvPr/>
          </p:nvSpPr>
          <p:spPr>
            <a:xfrm>
              <a:off x="1877345" y="2209289"/>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1" name="橢圓 10">
              <a:extLst>
                <a:ext uri="{FF2B5EF4-FFF2-40B4-BE49-F238E27FC236}">
                  <a16:creationId xmlns:a16="http://schemas.microsoft.com/office/drawing/2014/main" id="{6313F550-B5BD-C67F-D198-536DF0A20E28}"/>
                </a:ext>
              </a:extLst>
            </p:cNvPr>
            <p:cNvSpPr/>
            <p:nvPr/>
          </p:nvSpPr>
          <p:spPr>
            <a:xfrm>
              <a:off x="1761049" y="2467700"/>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2" name="橢圓 11">
              <a:extLst>
                <a:ext uri="{FF2B5EF4-FFF2-40B4-BE49-F238E27FC236}">
                  <a16:creationId xmlns:a16="http://schemas.microsoft.com/office/drawing/2014/main" id="{9EF0DADD-047C-CCD8-B10D-921D384849AB}"/>
                </a:ext>
              </a:extLst>
            </p:cNvPr>
            <p:cNvSpPr/>
            <p:nvPr/>
          </p:nvSpPr>
          <p:spPr>
            <a:xfrm>
              <a:off x="2502774" y="2141051"/>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 name="橢圓 12">
              <a:extLst>
                <a:ext uri="{FF2B5EF4-FFF2-40B4-BE49-F238E27FC236}">
                  <a16:creationId xmlns:a16="http://schemas.microsoft.com/office/drawing/2014/main" id="{34E5DF41-DA0A-9E33-5281-3F3F4634EC89}"/>
                </a:ext>
              </a:extLst>
            </p:cNvPr>
            <p:cNvSpPr/>
            <p:nvPr/>
          </p:nvSpPr>
          <p:spPr>
            <a:xfrm>
              <a:off x="2414387" y="2673147"/>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 name="橢圓 13">
              <a:extLst>
                <a:ext uri="{FF2B5EF4-FFF2-40B4-BE49-F238E27FC236}">
                  <a16:creationId xmlns:a16="http://schemas.microsoft.com/office/drawing/2014/main" id="{F20F0224-B4C7-2DA5-F47C-DAEE8E2B52AD}"/>
                </a:ext>
              </a:extLst>
            </p:cNvPr>
            <p:cNvSpPr/>
            <p:nvPr/>
          </p:nvSpPr>
          <p:spPr>
            <a:xfrm>
              <a:off x="2121592" y="2613841"/>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 name="橢圓 14">
              <a:extLst>
                <a:ext uri="{FF2B5EF4-FFF2-40B4-BE49-F238E27FC236}">
                  <a16:creationId xmlns:a16="http://schemas.microsoft.com/office/drawing/2014/main" id="{4B3C7664-9DCE-63D5-855C-7935BAC76AD2}"/>
                </a:ext>
              </a:extLst>
            </p:cNvPr>
            <p:cNvSpPr/>
            <p:nvPr/>
          </p:nvSpPr>
          <p:spPr>
            <a:xfrm>
              <a:off x="1418248" y="3206837"/>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7" name="橢圓 16">
              <a:extLst>
                <a:ext uri="{FF2B5EF4-FFF2-40B4-BE49-F238E27FC236}">
                  <a16:creationId xmlns:a16="http://schemas.microsoft.com/office/drawing/2014/main" id="{86E231D9-8F56-268C-933D-A01AFDEAAA4B}"/>
                </a:ext>
              </a:extLst>
            </p:cNvPr>
            <p:cNvSpPr/>
            <p:nvPr/>
          </p:nvSpPr>
          <p:spPr>
            <a:xfrm>
              <a:off x="1313113" y="3888744"/>
              <a:ext cx="89053" cy="101382"/>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cxnSp>
          <p:nvCxnSpPr>
            <p:cNvPr id="19" name="直線單箭頭接點 18">
              <a:extLst>
                <a:ext uri="{FF2B5EF4-FFF2-40B4-BE49-F238E27FC236}">
                  <a16:creationId xmlns:a16="http://schemas.microsoft.com/office/drawing/2014/main" id="{EE45BEEF-CD92-D065-A369-41DEDD09D5B4}"/>
                </a:ext>
              </a:extLst>
            </p:cNvPr>
            <p:cNvCxnSpPr>
              <a:cxnSpLocks/>
            </p:cNvCxnSpPr>
            <p:nvPr/>
          </p:nvCxnSpPr>
          <p:spPr>
            <a:xfrm flipV="1">
              <a:off x="833514" y="1359933"/>
              <a:ext cx="48477" cy="665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C9DDF7CB-55C5-D854-398C-FFF0F5A77F9C}"/>
                </a:ext>
              </a:extLst>
            </p:cNvPr>
            <p:cNvSpPr txBox="1"/>
            <p:nvPr/>
          </p:nvSpPr>
          <p:spPr>
            <a:xfrm>
              <a:off x="610829" y="1079719"/>
              <a:ext cx="534425" cy="248209"/>
            </a:xfrm>
            <a:prstGeom prst="rect">
              <a:avLst/>
            </a:prstGeom>
            <a:noFill/>
          </p:spPr>
          <p:txBody>
            <a:bodyPr wrap="square" rtlCol="0">
              <a:spAutoFit/>
            </a:bodyPr>
            <a:lstStyle/>
            <a:p>
              <a:r>
                <a:rPr lang="en-US" altLang="zh-TW" sz="1013" dirty="0"/>
                <a:t>bad</a:t>
              </a:r>
              <a:endParaRPr lang="zh-TW" altLang="en-US" sz="1013" dirty="0"/>
            </a:p>
          </p:txBody>
        </p:sp>
      </p:grpSp>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9956" y="1263650"/>
            <a:ext cx="0" cy="297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p:cNvCxnSpPr>
          <p:nvPr/>
        </p:nvCxnSpPr>
        <p:spPr>
          <a:xfrm rot="5400000" flipH="1" flipV="1">
            <a:off x="3937944" y="-1250001"/>
            <a:ext cx="1009004" cy="6218573"/>
          </a:xfrm>
          <a:prstGeom prst="bentConnector3">
            <a:avLst>
              <a:gd name="adj1" fmla="val 127690"/>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7C31963-64CB-4577-842F-E42287D18975}"/>
              </a:ext>
            </a:extLst>
          </p:cNvPr>
          <p:cNvSpPr/>
          <p:nvPr/>
        </p:nvSpPr>
        <p:spPr>
          <a:xfrm>
            <a:off x="6958847" y="4373360"/>
            <a:ext cx="1252598" cy="415498"/>
          </a:xfrm>
          <a:prstGeom prst="rect">
            <a:avLst/>
          </a:prstGeom>
        </p:spPr>
        <p:txBody>
          <a:bodyPr wrap="square">
            <a:spAutoFit/>
          </a:bodyPr>
          <a:lstStyle/>
          <a:p>
            <a:pPr marL="228600" indent="-228600" algn="just">
              <a:buAutoNum type="alphaLcParenBoth"/>
            </a:pPr>
            <a:r>
              <a:rPr lang="en-US" altLang="zh-TW" sz="1050" dirty="0"/>
              <a:t>Upper branch </a:t>
            </a:r>
          </a:p>
          <a:p>
            <a:pPr algn="just"/>
            <a:r>
              <a:rPr lang="en-US" altLang="zh-TW" sz="1050" dirty="0"/>
              <a:t>(Defect detection)</a:t>
            </a:r>
          </a:p>
        </p:txBody>
      </p:sp>
      <p:grpSp>
        <p:nvGrpSpPr>
          <p:cNvPr id="4" name="群組 3">
            <a:extLst>
              <a:ext uri="{FF2B5EF4-FFF2-40B4-BE49-F238E27FC236}">
                <a16:creationId xmlns:a16="http://schemas.microsoft.com/office/drawing/2014/main" id="{0447C654-971A-8425-8C4B-29188E77F572}"/>
              </a:ext>
            </a:extLst>
          </p:cNvPr>
          <p:cNvGrpSpPr/>
          <p:nvPr/>
        </p:nvGrpSpPr>
        <p:grpSpPr>
          <a:xfrm>
            <a:off x="42073" y="1697240"/>
            <a:ext cx="5899149" cy="1883959"/>
            <a:chOff x="0" y="1675476"/>
            <a:chExt cx="5899149" cy="1883959"/>
          </a:xfrm>
        </p:grpSpPr>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512DD93-7352-C9DD-8B3B-62BD4368F58D}"/>
                    </a:ext>
                  </a:extLst>
                </p:cNvPr>
                <p:cNvSpPr/>
                <p:nvPr/>
              </p:nvSpPr>
              <p:spPr>
                <a:xfrm>
                  <a:off x="1768145" y="2674616"/>
                  <a:ext cx="747236" cy="726136"/>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21" name="矩形 20">
                  <a:extLst>
                    <a:ext uri="{FF2B5EF4-FFF2-40B4-BE49-F238E27FC236}">
                      <a16:creationId xmlns:a16="http://schemas.microsoft.com/office/drawing/2014/main" id="{6512DD93-7352-C9DD-8B3B-62BD4368F58D}"/>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22" name="直線單箭頭接點 21">
              <a:extLst>
                <a:ext uri="{FF2B5EF4-FFF2-40B4-BE49-F238E27FC236}">
                  <a16:creationId xmlns:a16="http://schemas.microsoft.com/office/drawing/2014/main" id="{CAC1F878-E31C-336B-7C99-BEA9E7AAAA88}"/>
                </a:ext>
              </a:extLst>
            </p:cNvPr>
            <p:cNvCxnSpPr>
              <a:cxnSpLocks/>
              <a:endCxn id="23" idx="1"/>
            </p:cNvCxnSpPr>
            <p:nvPr/>
          </p:nvCxnSpPr>
          <p:spPr>
            <a:xfrm>
              <a:off x="2522937" y="3118289"/>
              <a:ext cx="254922" cy="3088"/>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842550BA-835D-D31D-21CC-3017F5335E8C}"/>
                    </a:ext>
                  </a:extLst>
                </p:cNvPr>
                <p:cNvSpPr/>
                <p:nvPr/>
              </p:nvSpPr>
              <p:spPr>
                <a:xfrm>
                  <a:off x="2777859" y="2703391"/>
                  <a:ext cx="749088" cy="835971"/>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dirty="0">
                          <a:latin typeface="Cambria Math" panose="02040503050406030204" pitchFamily="18" charset="0"/>
                        </a:rPr>
                        <m:t>Probabili</m:t>
                      </m:r>
                    </m:oMath>
                  </a14:m>
                  <a:r>
                    <a:rPr lang="en-US" altLang="zh-TW" sz="800" dirty="0">
                      <a:latin typeface="+mj-lt"/>
                    </a:rPr>
                    <a:t>ties to</a:t>
                  </a:r>
                </a:p>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Converter</a:t>
                  </a:r>
                  <a:endParaRPr lang="zh-TW" altLang="zh-TW" sz="800" dirty="0">
                    <a:latin typeface="+mj-lt"/>
                  </a:endParaRPr>
                </a:p>
              </p:txBody>
            </p:sp>
          </mc:Choice>
          <mc:Fallback xmlns="">
            <p:sp>
              <p:nvSpPr>
                <p:cNvPr id="23" name="矩形 22">
                  <a:extLst>
                    <a:ext uri="{FF2B5EF4-FFF2-40B4-BE49-F238E27FC236}">
                      <a16:creationId xmlns:a16="http://schemas.microsoft.com/office/drawing/2014/main" id="{842550BA-835D-D31D-21CC-3017F5335E8C}"/>
                    </a:ext>
                  </a:extLst>
                </p:cNvPr>
                <p:cNvSpPr>
                  <a:spLocks noRot="1" noChangeAspect="1" noMove="1" noResize="1" noEditPoints="1" noAdjustHandles="1" noChangeArrowheads="1" noChangeShapeType="1" noTextEdit="1"/>
                </p:cNvSpPr>
                <p:nvPr/>
              </p:nvSpPr>
              <p:spPr>
                <a:xfrm>
                  <a:off x="2777859" y="2703391"/>
                  <a:ext cx="749088" cy="835971"/>
                </a:xfrm>
                <a:prstGeom prst="rect">
                  <a:avLst/>
                </a:prstGeom>
                <a:blipFill>
                  <a:blip r:embed="rId5"/>
                  <a:stretch>
                    <a:fillRect/>
                  </a:stretch>
                </a:blipFill>
              </p:spPr>
              <p:txBody>
                <a:bodyPr/>
                <a:lstStyle/>
                <a:p>
                  <a:r>
                    <a:rPr lang="zh-TW" altLang="en-US">
                      <a:noFill/>
                    </a:rPr>
                    <a:t> </a:t>
                  </a:r>
                </a:p>
              </p:txBody>
            </p:sp>
          </mc:Fallback>
        </mc:AlternateContent>
        <p:cxnSp>
          <p:nvCxnSpPr>
            <p:cNvPr id="24" name="直線單箭頭接點 23">
              <a:extLst>
                <a:ext uri="{FF2B5EF4-FFF2-40B4-BE49-F238E27FC236}">
                  <a16:creationId xmlns:a16="http://schemas.microsoft.com/office/drawing/2014/main" id="{1F2536CE-BB6C-72DD-C458-83549ECE0880}"/>
                </a:ext>
              </a:extLst>
            </p:cNvPr>
            <p:cNvCxnSpPr>
              <a:cxnSpLocks/>
              <a:stCxn id="23" idx="3"/>
              <a:endCxn id="25" idx="1"/>
            </p:cNvCxnSpPr>
            <p:nvPr/>
          </p:nvCxnSpPr>
          <p:spPr>
            <a:xfrm>
              <a:off x="3526947" y="3121377"/>
              <a:ext cx="188161" cy="24579"/>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425A87-C4F4-EFF9-84BD-07A00BF56D33}"/>
                    </a:ext>
                  </a:extLst>
                </p:cNvPr>
                <p:cNvSpPr/>
                <p:nvPr/>
              </p:nvSpPr>
              <p:spPr>
                <a:xfrm>
                  <a:off x="3715108" y="2732477"/>
                  <a:ext cx="723335" cy="82695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to defect</a:t>
                  </a:r>
                </a:p>
                <a:p>
                  <a:pPr algn="ctr"/>
                  <a:r>
                    <a:rPr lang="en-US" altLang="zh-TW" sz="800" dirty="0">
                      <a:latin typeface="+mj-lt"/>
                    </a:rPr>
                    <a:t>converter</a:t>
                  </a:r>
                </a:p>
                <a:p>
                  <a:pPr algn="ctr"/>
                  <a:r>
                    <a:rPr lang="en-US" altLang="zh-TW" sz="800" dirty="0">
                      <a:latin typeface="+mj-lt"/>
                    </a:rPr>
                    <a:t> </a:t>
                  </a:r>
                  <a14:m>
                    <m:oMath xmlns:m="http://schemas.openxmlformats.org/officeDocument/2006/math">
                      <m:r>
                        <a:rPr lang="en-US" altLang="zh-TW" sz="800">
                          <a:latin typeface="Cambria Math" panose="02040503050406030204" pitchFamily="18" charset="0"/>
                        </a:rPr>
                        <m:t>𝛾</m:t>
                      </m:r>
                      <m:r>
                        <a:rPr lang="en-US" altLang="zh-TW" sz="80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𝑐𝑜𝑚</m:t>
                          </m:r>
                        </m:sub>
                      </m:sSub>
                      <m:r>
                        <a:rPr lang="en-US" altLang="zh-TW" sz="800">
                          <a:latin typeface="Cambria Math" panose="02040503050406030204" pitchFamily="18" charset="0"/>
                        </a:rPr>
                        <m:t>)</m:t>
                      </m:r>
                    </m:oMath>
                  </a14:m>
                  <a:endParaRPr lang="zh-TW" altLang="en-US" sz="800" dirty="0">
                    <a:latin typeface="+mj-lt"/>
                  </a:endParaRPr>
                </a:p>
              </p:txBody>
            </p:sp>
          </mc:Choice>
          <mc:Fallback xmlns="">
            <p:sp>
              <p:nvSpPr>
                <p:cNvPr id="25" name="矩形 24">
                  <a:extLst>
                    <a:ext uri="{FF2B5EF4-FFF2-40B4-BE49-F238E27FC236}">
                      <a16:creationId xmlns:a16="http://schemas.microsoft.com/office/drawing/2014/main" id="{AF425A87-C4F4-EFF9-84BD-07A00BF56D33}"/>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DB7A6B0E-56AE-3B74-B5F4-911CEF0701B6}"/>
                    </a:ext>
                  </a:extLst>
                </p:cNvPr>
                <p:cNvSpPr txBox="1"/>
                <p:nvPr/>
              </p:nvSpPr>
              <p:spPr>
                <a:xfrm>
                  <a:off x="3438601" y="3221337"/>
                  <a:ext cx="327824" cy="215444"/>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TW" dirty="0">
                            <a:latin typeface="Cambria Math" panose="02040503050406030204" pitchFamily="18" charset="0"/>
                          </a:rPr>
                          <m:t>𝑈</m:t>
                        </m:r>
                      </m:oMath>
                    </m:oMathPara>
                  </a14:m>
                  <a:endParaRPr lang="zh-TW" altLang="en-US" dirty="0"/>
                </a:p>
              </p:txBody>
            </p:sp>
          </mc:Choice>
          <mc:Fallback xmlns="">
            <p:sp>
              <p:nvSpPr>
                <p:cNvPr id="26" name="文字方塊 25">
                  <a:extLst>
                    <a:ext uri="{FF2B5EF4-FFF2-40B4-BE49-F238E27FC236}">
                      <a16:creationId xmlns:a16="http://schemas.microsoft.com/office/drawing/2014/main" id="{DB7A6B0E-56AE-3B74-B5F4-911CEF0701B6}"/>
                    </a:ext>
                  </a:extLst>
                </p:cNvPr>
                <p:cNvSpPr txBox="1">
                  <a:spLocks noRot="1" noChangeAspect="1" noMove="1" noResize="1" noEditPoints="1" noAdjustHandles="1" noChangeArrowheads="1" noChangeShapeType="1" noTextEdit="1"/>
                </p:cNvSpPr>
                <p:nvPr/>
              </p:nvSpPr>
              <p:spPr>
                <a:xfrm>
                  <a:off x="3438601" y="3221337"/>
                  <a:ext cx="327824"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F42DE035-F58F-D7E5-23A3-B064B0E69F61}"/>
                    </a:ext>
                  </a:extLst>
                </p:cNvPr>
                <p:cNvSpPr txBox="1"/>
                <p:nvPr/>
              </p:nvSpPr>
              <p:spPr>
                <a:xfrm>
                  <a:off x="4388500" y="3137782"/>
                  <a:ext cx="369598" cy="235385"/>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altLang="zh-TW" i="1" dirty="0">
                                <a:latin typeface="Cambria Math" panose="02040503050406030204" pitchFamily="18" charset="0"/>
                              </a:rPr>
                            </m:ctrlPr>
                          </m:sSubSupPr>
                          <m:e>
                            <m:acc>
                              <m:accPr>
                                <m:chr m:val="̂"/>
                                <m:ctrlPr>
                                  <a:rPr lang="zh-TW" altLang="en-US" i="1" dirty="0">
                                    <a:latin typeface="Cambria Math" panose="02040503050406030204" pitchFamily="18" charset="0"/>
                                  </a:rPr>
                                </m:ctrlPr>
                              </m:accPr>
                              <m:e>
                                <m:r>
                                  <a:rPr lang="zh-TW" altLang="en-US" dirty="0">
                                    <a:latin typeface="Cambria Math" panose="02040503050406030204" pitchFamily="18" charset="0"/>
                                  </a:rPr>
                                  <m:t>𝑦</m:t>
                                </m:r>
                              </m:e>
                            </m:acc>
                          </m:e>
                          <m:sub>
                            <m:r>
                              <a:rPr lang="en-US" altLang="zh-TW" dirty="0">
                                <a:latin typeface="Cambria Math" panose="02040503050406030204" pitchFamily="18" charset="0"/>
                              </a:rPr>
                              <m:t>𝑑𝑒𝑓</m:t>
                            </m:r>
                          </m:sub>
                          <m:sup>
                            <m:r>
                              <a:rPr lang="en-US" altLang="zh-TW" dirty="0">
                                <a:latin typeface="Cambria Math" panose="02040503050406030204" pitchFamily="18" charset="0"/>
                              </a:rPr>
                              <m:t>2</m:t>
                            </m:r>
                          </m:sup>
                        </m:sSubSup>
                      </m:oMath>
                    </m:oMathPara>
                  </a14:m>
                  <a:endParaRPr lang="zh-TW" altLang="en-US" dirty="0"/>
                </a:p>
              </p:txBody>
            </p:sp>
          </mc:Choice>
          <mc:Fallback xmlns="">
            <p:sp>
              <p:nvSpPr>
                <p:cNvPr id="27" name="文字方塊 26">
                  <a:extLst>
                    <a:ext uri="{FF2B5EF4-FFF2-40B4-BE49-F238E27FC236}">
                      <a16:creationId xmlns:a16="http://schemas.microsoft.com/office/drawing/2014/main" id="{F42DE035-F58F-D7E5-23A3-B064B0E69F61}"/>
                    </a:ext>
                  </a:extLst>
                </p:cNvPr>
                <p:cNvSpPr txBox="1">
                  <a:spLocks noRot="1" noChangeAspect="1" noMove="1" noResize="1" noEditPoints="1" noAdjustHandles="1" noChangeArrowheads="1" noChangeShapeType="1" noTextEdit="1"/>
                </p:cNvSpPr>
                <p:nvPr/>
              </p:nvSpPr>
              <p:spPr>
                <a:xfrm>
                  <a:off x="4388500" y="3137782"/>
                  <a:ext cx="369598" cy="23538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462A76C0-5391-3A36-0304-9A8914382AD4}"/>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28" name="矩形 27">
                  <a:extLst>
                    <a:ext uri="{FF2B5EF4-FFF2-40B4-BE49-F238E27FC236}">
                      <a16:creationId xmlns:a16="http://schemas.microsoft.com/office/drawing/2014/main" id="{462A76C0-5391-3A36-0304-9A8914382AD4}"/>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29" name="直線單箭頭接點 28">
              <a:extLst>
                <a:ext uri="{FF2B5EF4-FFF2-40B4-BE49-F238E27FC236}">
                  <a16:creationId xmlns:a16="http://schemas.microsoft.com/office/drawing/2014/main" id="{7ED0716B-C507-85B3-E7E1-A3E1FCADBF9B}"/>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9CE2F5A8-E5C2-5E10-02BE-FE13F95FE90D}"/>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30" name="文字方塊 29">
                  <a:extLst>
                    <a:ext uri="{FF2B5EF4-FFF2-40B4-BE49-F238E27FC236}">
                      <a16:creationId xmlns:a16="http://schemas.microsoft.com/office/drawing/2014/main" id="{9CE2F5A8-E5C2-5E10-02BE-FE13F95FE90D}"/>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48030826-02A9-A5A9-B2C9-F052593C1566}"/>
                    </a:ext>
                  </a:extLst>
                </p:cNvPr>
                <p:cNvSpPr txBox="1"/>
                <p:nvPr/>
              </p:nvSpPr>
              <p:spPr>
                <a:xfrm>
                  <a:off x="3312850" y="1853277"/>
                  <a:ext cx="369598" cy="26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31" name="文字方塊 30">
                  <a:extLst>
                    <a:ext uri="{FF2B5EF4-FFF2-40B4-BE49-F238E27FC236}">
                      <a16:creationId xmlns:a16="http://schemas.microsoft.com/office/drawing/2014/main" id="{48030826-02A9-A5A9-B2C9-F052593C1566}"/>
                    </a:ext>
                  </a:extLst>
                </p:cNvPr>
                <p:cNvSpPr txBox="1">
                  <a:spLocks noRot="1" noChangeAspect="1" noMove="1" noResize="1" noEditPoints="1" noAdjustHandles="1" noChangeArrowheads="1" noChangeShapeType="1" noTextEdit="1"/>
                </p:cNvSpPr>
                <p:nvPr/>
              </p:nvSpPr>
              <p:spPr>
                <a:xfrm>
                  <a:off x="3312850" y="1853277"/>
                  <a:ext cx="369598" cy="26636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3E69B019-08F6-3AE8-E4C5-F1C65EC20DD6}"/>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32" name="文字方塊 31">
                  <a:extLst>
                    <a:ext uri="{FF2B5EF4-FFF2-40B4-BE49-F238E27FC236}">
                      <a16:creationId xmlns:a16="http://schemas.microsoft.com/office/drawing/2014/main" id="{3E69B019-08F6-3AE8-E4C5-F1C65EC20DD6}"/>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33" name="肘形接點 111">
              <a:extLst>
                <a:ext uri="{FF2B5EF4-FFF2-40B4-BE49-F238E27FC236}">
                  <a16:creationId xmlns:a16="http://schemas.microsoft.com/office/drawing/2014/main" id="{1932C956-B346-C774-7573-A9254A27B114}"/>
                </a:ext>
              </a:extLst>
            </p:cNvPr>
            <p:cNvCxnSpPr>
              <a:cxnSpLocks/>
            </p:cNvCxnSpPr>
            <p:nvPr/>
          </p:nvCxnSpPr>
          <p:spPr>
            <a:xfrm rot="5400000" flipH="1" flipV="1">
              <a:off x="1384091" y="2275754"/>
              <a:ext cx="462024" cy="27820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接點 3">
              <a:extLst>
                <a:ext uri="{FF2B5EF4-FFF2-40B4-BE49-F238E27FC236}">
                  <a16:creationId xmlns:a16="http://schemas.microsoft.com/office/drawing/2014/main" id="{54C8FD52-55A5-C5BD-AF31-034B111902A1}"/>
                </a:ext>
              </a:extLst>
            </p:cNvPr>
            <p:cNvCxnSpPr/>
            <p:nvPr/>
          </p:nvCxnSpPr>
          <p:spPr>
            <a:xfrm>
              <a:off x="1200196" y="2657351"/>
              <a:ext cx="554011" cy="462025"/>
            </a:xfrm>
            <a:prstGeom prst="bentConnector3">
              <a:avLst>
                <a:gd name="adj1" fmla="val 50000"/>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80">
                  <a:extLst>
                    <a:ext uri="{FF2B5EF4-FFF2-40B4-BE49-F238E27FC236}">
                      <a16:creationId xmlns:a16="http://schemas.microsoft.com/office/drawing/2014/main" id="{4A80258E-42EB-D2BC-450B-162F39F86374}"/>
                    </a:ext>
                  </a:extLst>
                </p:cNvPr>
                <p:cNvSpPr/>
                <p:nvPr/>
              </p:nvSpPr>
              <p:spPr>
                <a:xfrm>
                  <a:off x="4708156" y="1675476"/>
                  <a:ext cx="687026"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Combiner</a:t>
                  </a: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35" name="矩形 80">
                  <a:extLst>
                    <a:ext uri="{FF2B5EF4-FFF2-40B4-BE49-F238E27FC236}">
                      <a16:creationId xmlns:a16="http://schemas.microsoft.com/office/drawing/2014/main" id="{4A80258E-42EB-D2BC-450B-162F39F86374}"/>
                    </a:ext>
                  </a:extLst>
                </p:cNvPr>
                <p:cNvSpPr>
                  <a:spLocks noRot="1" noChangeAspect="1" noMove="1" noResize="1" noEditPoints="1" noAdjustHandles="1" noChangeArrowheads="1" noChangeShapeType="1" noTextEdit="1"/>
                </p:cNvSpPr>
                <p:nvPr/>
              </p:nvSpPr>
              <p:spPr>
                <a:xfrm>
                  <a:off x="4708156" y="1675476"/>
                  <a:ext cx="687026" cy="1716263"/>
                </a:xfrm>
                <a:prstGeom prst="rect">
                  <a:avLst/>
                </a:prstGeom>
                <a:blipFill>
                  <a:blip r:embed="rId13"/>
                  <a:stretch>
                    <a:fillRect r="-870"/>
                  </a:stretch>
                </a:blipFill>
              </p:spPr>
              <p:txBody>
                <a:bodyPr/>
                <a:lstStyle/>
                <a:p>
                  <a:r>
                    <a:rPr lang="zh-TW" altLang="en-US">
                      <a:noFill/>
                    </a:rPr>
                    <a:t> </a:t>
                  </a:r>
                </a:p>
              </p:txBody>
            </p:sp>
          </mc:Fallback>
        </mc:AlternateContent>
        <p:cxnSp>
          <p:nvCxnSpPr>
            <p:cNvPr id="36" name="直線單箭頭接點 82">
              <a:extLst>
                <a:ext uri="{FF2B5EF4-FFF2-40B4-BE49-F238E27FC236}">
                  <a16:creationId xmlns:a16="http://schemas.microsoft.com/office/drawing/2014/main" id="{32CC6769-5E21-9445-62FF-D1599AD5B79F}"/>
                </a:ext>
              </a:extLst>
            </p:cNvPr>
            <p:cNvCxnSpPr/>
            <p:nvPr/>
          </p:nvCxnSpPr>
          <p:spPr>
            <a:xfrm>
              <a:off x="5460475" y="2549704"/>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94">
              <a:extLst>
                <a:ext uri="{FF2B5EF4-FFF2-40B4-BE49-F238E27FC236}">
                  <a16:creationId xmlns:a16="http://schemas.microsoft.com/office/drawing/2014/main" id="{5244244C-9236-D3B7-D92A-BF8CC508180A}"/>
                </a:ext>
              </a:extLst>
            </p:cNvPr>
            <p:cNvCxnSpPr>
              <a:cxnSpLocks/>
            </p:cNvCxnSpPr>
            <p:nvPr/>
          </p:nvCxnSpPr>
          <p:spPr>
            <a:xfrm>
              <a:off x="2663572" y="2209253"/>
              <a:ext cx="18706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矩形 28">
                  <a:extLst>
                    <a:ext uri="{FF2B5EF4-FFF2-40B4-BE49-F238E27FC236}">
                      <a16:creationId xmlns:a16="http://schemas.microsoft.com/office/drawing/2014/main" id="{39CD4670-2192-B363-ED9A-2E686D0E7156}"/>
                    </a:ext>
                  </a:extLst>
                </p:cNvPr>
                <p:cNvSpPr/>
                <p:nvPr/>
              </p:nvSpPr>
              <p:spPr>
                <a:xfrm>
                  <a:off x="5460475" y="2199125"/>
                  <a:ext cx="40100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a:solidFill>
                                  <a:schemeClr val="bg1">
                                    <a:lumMod val="65000"/>
                                  </a:schemeClr>
                                </a:solidFill>
                                <a:latin typeface="Cambria Math" panose="02040503050406030204" pitchFamily="18" charset="0"/>
                              </a:rPr>
                              <m:t>𝑑𝑒𝑓</m:t>
                            </m:r>
                          </m:sub>
                        </m:sSub>
                      </m:oMath>
                    </m:oMathPara>
                  </a14:m>
                  <a:endParaRPr lang="zh-TW" altLang="en-US" sz="800" i="1" dirty="0">
                    <a:solidFill>
                      <a:schemeClr val="bg1">
                        <a:lumMod val="65000"/>
                      </a:schemeClr>
                    </a:solidFill>
                    <a:latin typeface="Cambria Math" panose="02040503050406030204" pitchFamily="18" charset="0"/>
                  </a:endParaRPr>
                </a:p>
              </p:txBody>
            </p:sp>
          </mc:Choice>
          <mc:Fallback xmlns="">
            <p:sp>
              <p:nvSpPr>
                <p:cNvPr id="38" name="矩形 28">
                  <a:extLst>
                    <a:ext uri="{FF2B5EF4-FFF2-40B4-BE49-F238E27FC236}">
                      <a16:creationId xmlns:a16="http://schemas.microsoft.com/office/drawing/2014/main" id="{39CD4670-2192-B363-ED9A-2E686D0E7156}"/>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F6250C50-5605-1A47-3135-6D1ADC1C04BF}"/>
                </a:ext>
              </a:extLst>
            </p:cNvPr>
            <p:cNvCxnSpPr>
              <a:cxnSpLocks/>
            </p:cNvCxnSpPr>
            <p:nvPr/>
          </p:nvCxnSpPr>
          <p:spPr>
            <a:xfrm>
              <a:off x="4467544" y="3067863"/>
              <a:ext cx="22358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3F5EBB7D-930C-F47B-8F1D-BD561327D4AB}"/>
                    </a:ext>
                  </a:extLst>
                </p:cNvPr>
                <p:cNvSpPr/>
                <p:nvPr/>
              </p:nvSpPr>
              <p:spPr>
                <a:xfrm>
                  <a:off x="1771973" y="1815451"/>
                  <a:ext cx="751899" cy="6682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40" name="矩形 39">
                  <a:extLst>
                    <a:ext uri="{FF2B5EF4-FFF2-40B4-BE49-F238E27FC236}">
                      <a16:creationId xmlns:a16="http://schemas.microsoft.com/office/drawing/2014/main" id="{3F5EBB7D-930C-F47B-8F1D-BD561327D4AB}"/>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41" name="肘形接點 3">
              <a:extLst>
                <a:ext uri="{FF2B5EF4-FFF2-40B4-BE49-F238E27FC236}">
                  <a16:creationId xmlns:a16="http://schemas.microsoft.com/office/drawing/2014/main" id="{959B0547-3701-27C5-CE54-3A471FB63B95}"/>
                </a:ext>
              </a:extLst>
            </p:cNvPr>
            <p:cNvCxnSpPr>
              <a:cxnSpLocks/>
              <a:endCxn id="25" idx="0"/>
            </p:cNvCxnSpPr>
            <p:nvPr/>
          </p:nvCxnSpPr>
          <p:spPr>
            <a:xfrm>
              <a:off x="3731410" y="2442887"/>
              <a:ext cx="345367" cy="289590"/>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TextBox 24">
                  <a:extLst>
                    <a:ext uri="{FF2B5EF4-FFF2-40B4-BE49-F238E27FC236}">
                      <a16:creationId xmlns:a16="http://schemas.microsoft.com/office/drawing/2014/main" id="{D83D699D-DA2E-4A2B-C093-A53A775AD316}"/>
                    </a:ext>
                  </a:extLst>
                </p:cNvPr>
                <p:cNvSpPr txBox="1"/>
                <p:nvPr/>
              </p:nvSpPr>
              <p:spPr>
                <a:xfrm>
                  <a:off x="3337250" y="2318076"/>
                  <a:ext cx="470770" cy="236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1</m:t>
                            </m:r>
                          </m:sup>
                        </m:sSubSup>
                        <m:r>
                          <a:rPr lang="en-US" altLang="zh-TW" sz="800" b="0" i="1" smtClean="0">
                            <a:solidFill>
                              <a:schemeClr val="bg1">
                                <a:lumMod val="50000"/>
                              </a:schemeClr>
                            </a:solidFill>
                            <a:latin typeface="Cambria Math" panose="02040503050406030204" pitchFamily="18" charset="0"/>
                          </a:rPr>
                          <m:t>,</m:t>
                        </m:r>
                        <m:sSubSup>
                          <m:sSubSupPr>
                            <m:ctrlPr>
                              <a:rPr lang="en-US" altLang="zh-TW" sz="800" i="1">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2</m:t>
                            </m:r>
                          </m:sup>
                        </m:sSubSup>
                      </m:oMath>
                    </m:oMathPara>
                  </a14:m>
                  <a:endParaRPr lang="zh-TW" altLang="en-US" sz="800" dirty="0"/>
                </a:p>
              </p:txBody>
            </p:sp>
          </mc:Choice>
          <mc:Fallback xmlns="">
            <p:sp>
              <p:nvSpPr>
                <p:cNvPr id="42" name="TextBox 24">
                  <a:extLst>
                    <a:ext uri="{FF2B5EF4-FFF2-40B4-BE49-F238E27FC236}">
                      <a16:creationId xmlns:a16="http://schemas.microsoft.com/office/drawing/2014/main" id="{D83D699D-DA2E-4A2B-C093-A53A775AD316}"/>
                    </a:ext>
                  </a:extLst>
                </p:cNvPr>
                <p:cNvSpPr txBox="1">
                  <a:spLocks noRot="1" noChangeAspect="1" noMove="1" noResize="1" noEditPoints="1" noAdjustHandles="1" noChangeArrowheads="1" noChangeShapeType="1" noTextEdit="1"/>
                </p:cNvSpPr>
                <p:nvPr/>
              </p:nvSpPr>
              <p:spPr>
                <a:xfrm>
                  <a:off x="3337250" y="2318076"/>
                  <a:ext cx="470770" cy="236027"/>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5EAC7E2F-C7EC-C2A2-DA60-2B44236EDA15}"/>
                    </a:ext>
                  </a:extLst>
                </p:cNvPr>
                <p:cNvSpPr txBox="1"/>
                <p:nvPr/>
              </p:nvSpPr>
              <p:spPr>
                <a:xfrm>
                  <a:off x="2411815" y="3231065"/>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m:rPr>
                                    <m:sty m:val="p"/>
                                  </m:rPr>
                                  <a:rPr lang="zh-TW" altLang="en-US" sz="800" i="0" dirty="0">
                                    <a:solidFill>
                                      <a:schemeClr val="bg1">
                                        <a:lumMod val="65000"/>
                                      </a:schemeClr>
                                    </a:solidFill>
                                    <a:latin typeface="Cambria Math" panose="02040503050406030204" pitchFamily="18" charset="0"/>
                                  </a:rPr>
                                  <m:t>y</m:t>
                                </m:r>
                              </m:e>
                            </m:acc>
                          </m:e>
                          <m:sub>
                            <m:r>
                              <m:rPr>
                                <m:sty m:val="p"/>
                              </m:rPr>
                              <a:rPr lang="en-US" altLang="zh-TW" sz="800" i="0" dirty="0">
                                <a:solidFill>
                                  <a:schemeClr val="bg1">
                                    <a:lumMod val="65000"/>
                                  </a:schemeClr>
                                </a:solidFill>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43" name="文字方塊 42">
                  <a:extLst>
                    <a:ext uri="{FF2B5EF4-FFF2-40B4-BE49-F238E27FC236}">
                      <a16:creationId xmlns:a16="http://schemas.microsoft.com/office/drawing/2014/main" id="{5EAC7E2F-C7EC-C2A2-DA60-2B44236EDA15}"/>
                    </a:ext>
                  </a:extLst>
                </p:cNvPr>
                <p:cNvSpPr txBox="1">
                  <a:spLocks noRot="1" noChangeAspect="1" noMove="1" noResize="1" noEditPoints="1" noAdjustHandles="1" noChangeArrowheads="1" noChangeShapeType="1" noTextEdit="1"/>
                </p:cNvSpPr>
                <p:nvPr/>
              </p:nvSpPr>
              <p:spPr>
                <a:xfrm>
                  <a:off x="2411815" y="3231065"/>
                  <a:ext cx="467025" cy="215444"/>
                </a:xfrm>
                <a:prstGeom prst="rect">
                  <a:avLst/>
                </a:prstGeom>
                <a:blipFill>
                  <a:blip r:embed="rId17"/>
                  <a:stretch>
                    <a:fillRect/>
                  </a:stretch>
                </a:blipFill>
              </p:spPr>
              <p:txBody>
                <a:bodyPr/>
                <a:lstStyle/>
                <a:p>
                  <a:r>
                    <a:rPr lang="zh-TW" altLang="en-US">
                      <a:noFill/>
                    </a:rPr>
                    <a:t> </a:t>
                  </a:r>
                </a:p>
              </p:txBody>
            </p:sp>
          </mc:Fallback>
        </mc:AlternateContent>
      </p:grpSp>
      <p:sp>
        <p:nvSpPr>
          <p:cNvPr id="46" name="文字方塊 45">
            <a:extLst>
              <a:ext uri="{FF2B5EF4-FFF2-40B4-BE49-F238E27FC236}">
                <a16:creationId xmlns:a16="http://schemas.microsoft.com/office/drawing/2014/main" id="{0D67B399-267B-8AA4-B24C-000328B495D1}"/>
              </a:ext>
            </a:extLst>
          </p:cNvPr>
          <p:cNvSpPr txBox="1"/>
          <p:nvPr/>
        </p:nvSpPr>
        <p:spPr>
          <a:xfrm>
            <a:off x="42073" y="1176811"/>
            <a:ext cx="4010827" cy="307777"/>
          </a:xfrm>
          <a:prstGeom prst="rect">
            <a:avLst/>
          </a:prstGeom>
          <a:noFill/>
        </p:spPr>
        <p:txBody>
          <a:bodyPr wrap="square">
            <a:spAutoFit/>
          </a:bodyPr>
          <a:lstStyle/>
          <a:p>
            <a:pPr algn="ctr"/>
            <a:r>
              <a:rPr lang="en-US" altLang="zh-TW" sz="1400" dirty="0"/>
              <a:t>Expert 1 : use only the upper branch</a:t>
            </a:r>
          </a:p>
        </p:txBody>
      </p:sp>
      <p:cxnSp>
        <p:nvCxnSpPr>
          <p:cNvPr id="45" name="直線接點 44">
            <a:extLst>
              <a:ext uri="{FF2B5EF4-FFF2-40B4-BE49-F238E27FC236}">
                <a16:creationId xmlns:a16="http://schemas.microsoft.com/office/drawing/2014/main" id="{66706E8C-7465-DA77-3587-587A6529F313}"/>
              </a:ext>
            </a:extLst>
          </p:cNvPr>
          <p:cNvCxnSpPr/>
          <p:nvPr/>
        </p:nvCxnSpPr>
        <p:spPr>
          <a:xfrm flipV="1">
            <a:off x="1796280" y="2666226"/>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0818B609-EE30-C25A-2515-40D3D4E37A84}"/>
              </a:ext>
            </a:extLst>
          </p:cNvPr>
          <p:cNvCxnSpPr/>
          <p:nvPr/>
        </p:nvCxnSpPr>
        <p:spPr>
          <a:xfrm flipV="1">
            <a:off x="2728838" y="2666291"/>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線接點 47">
            <a:extLst>
              <a:ext uri="{FF2B5EF4-FFF2-40B4-BE49-F238E27FC236}">
                <a16:creationId xmlns:a16="http://schemas.microsoft.com/office/drawing/2014/main" id="{B9671FAF-F784-1534-37A2-81747CD79E15}"/>
              </a:ext>
            </a:extLst>
          </p:cNvPr>
          <p:cNvCxnSpPr/>
          <p:nvPr/>
        </p:nvCxnSpPr>
        <p:spPr>
          <a:xfrm flipV="1">
            <a:off x="3713052" y="2678404"/>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3FEFF7B1-FDAD-5B52-CD64-FDB8B765D2B6}"/>
              </a:ext>
            </a:extLst>
          </p:cNvPr>
          <p:cNvCxnSpPr/>
          <p:nvPr/>
        </p:nvCxnSpPr>
        <p:spPr>
          <a:xfrm flipV="1">
            <a:off x="4722606" y="2293550"/>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57" name="頁尾版面配置區 56">
            <a:extLst>
              <a:ext uri="{FF2B5EF4-FFF2-40B4-BE49-F238E27FC236}">
                <a16:creationId xmlns:a16="http://schemas.microsoft.com/office/drawing/2014/main" id="{EA7EA98C-72E5-F4AC-DE1E-E4D994657780}"/>
              </a:ext>
            </a:extLst>
          </p:cNvPr>
          <p:cNvSpPr>
            <a:spLocks noGrp="1"/>
          </p:cNvSpPr>
          <p:nvPr>
            <p:ph type="ftr" sz="quarter" idx="11"/>
          </p:nvPr>
        </p:nvSpPr>
        <p:spPr/>
        <p:txBody>
          <a:bodyPr/>
          <a:lstStyle/>
          <a:p>
            <a:r>
              <a:rPr lang="en-US" altLang="zh-TW"/>
              <a:t>/78</a:t>
            </a:r>
            <a:endParaRPr lang="zh-TW" altLang="en-US" dirty="0"/>
          </a:p>
        </p:txBody>
      </p:sp>
      <p:sp>
        <p:nvSpPr>
          <p:cNvPr id="58" name="投影片編號版面配置區 57">
            <a:extLst>
              <a:ext uri="{FF2B5EF4-FFF2-40B4-BE49-F238E27FC236}">
                <a16:creationId xmlns:a16="http://schemas.microsoft.com/office/drawing/2014/main" id="{1D305D16-9E91-C0E9-F3AB-6BBC46FEDCC9}"/>
              </a:ext>
            </a:extLst>
          </p:cNvPr>
          <p:cNvSpPr>
            <a:spLocks noGrp="1"/>
          </p:cNvSpPr>
          <p:nvPr>
            <p:ph type="sldNum" sz="quarter" idx="12"/>
          </p:nvPr>
        </p:nvSpPr>
        <p:spPr/>
        <p:txBody>
          <a:bodyPr/>
          <a:lstStyle/>
          <a:p>
            <a:fld id="{EE3F9CDB-1F21-4789-A81E-8FEA25CE194B}" type="slidenum">
              <a:rPr lang="zh-CN" altLang="en-US" smtClean="0"/>
              <a:pPr/>
              <a:t>112</a:t>
            </a:fld>
            <a:endParaRPr lang="zh-CN" altLang="en-US" dirty="0"/>
          </a:p>
        </p:txBody>
      </p:sp>
    </p:spTree>
    <p:extLst>
      <p:ext uri="{BB962C8B-B14F-4D97-AF65-F5344CB8AC3E}">
        <p14:creationId xmlns:p14="http://schemas.microsoft.com/office/powerpoint/2010/main" val="227181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8D185E7D-5262-D77E-3302-38CABC8CB3EA}"/>
              </a:ext>
            </a:extLst>
          </p:cNvPr>
          <p:cNvGrpSpPr/>
          <p:nvPr/>
        </p:nvGrpSpPr>
        <p:grpSpPr>
          <a:xfrm>
            <a:off x="6044989" y="1193582"/>
            <a:ext cx="2980806" cy="2952558"/>
            <a:chOff x="3600377" y="1837188"/>
            <a:chExt cx="4310441" cy="4152871"/>
          </a:xfrm>
        </p:grpSpPr>
        <p:grpSp>
          <p:nvGrpSpPr>
            <p:cNvPr id="5" name="群組 4">
              <a:extLst>
                <a:ext uri="{FF2B5EF4-FFF2-40B4-BE49-F238E27FC236}">
                  <a16:creationId xmlns:a16="http://schemas.microsoft.com/office/drawing/2014/main" id="{CB7FBC33-9777-AC55-2722-088D70D32304}"/>
                </a:ext>
              </a:extLst>
            </p:cNvPr>
            <p:cNvGrpSpPr/>
            <p:nvPr/>
          </p:nvGrpSpPr>
          <p:grpSpPr>
            <a:xfrm>
              <a:off x="3626281" y="1837188"/>
              <a:ext cx="4284537" cy="4123189"/>
              <a:chOff x="2804160" y="0"/>
              <a:chExt cx="6583680" cy="6858000"/>
            </a:xfrm>
          </p:grpSpPr>
          <p:pic>
            <p:nvPicPr>
              <p:cNvPr id="13" name="圖片 12">
                <a:extLst>
                  <a:ext uri="{FF2B5EF4-FFF2-40B4-BE49-F238E27FC236}">
                    <a16:creationId xmlns:a16="http://schemas.microsoft.com/office/drawing/2014/main" id="{BBCD4225-F044-2E48-6CAF-A397D81A238C}"/>
                  </a:ext>
                </a:extLst>
              </p:cNvPr>
              <p:cNvPicPr>
                <a:picLocks noChangeAspect="1"/>
              </p:cNvPicPr>
              <p:nvPr/>
            </p:nvPicPr>
            <p:blipFill>
              <a:blip r:embed="rId3"/>
              <a:stretch>
                <a:fillRect/>
              </a:stretch>
            </p:blipFill>
            <p:spPr>
              <a:xfrm>
                <a:off x="2804160" y="0"/>
                <a:ext cx="6583680" cy="6858000"/>
              </a:xfrm>
              <a:prstGeom prst="rect">
                <a:avLst/>
              </a:prstGeom>
            </p:spPr>
          </p:pic>
          <p:sp>
            <p:nvSpPr>
              <p:cNvPr id="14" name="橢圓 13">
                <a:extLst>
                  <a:ext uri="{FF2B5EF4-FFF2-40B4-BE49-F238E27FC236}">
                    <a16:creationId xmlns:a16="http://schemas.microsoft.com/office/drawing/2014/main" id="{51EDBEB2-B0CF-D459-622E-7646AC3EC30E}"/>
                  </a:ext>
                </a:extLst>
              </p:cNvPr>
              <p:cNvSpPr/>
              <p:nvPr/>
            </p:nvSpPr>
            <p:spPr>
              <a:xfrm>
                <a:off x="2804160" y="3429001"/>
                <a:ext cx="2570157" cy="25104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 name="橢圓 14">
                <a:extLst>
                  <a:ext uri="{FF2B5EF4-FFF2-40B4-BE49-F238E27FC236}">
                    <a16:creationId xmlns:a16="http://schemas.microsoft.com/office/drawing/2014/main" id="{8112617C-BF51-5C4A-FB9C-85EE17C9CF04}"/>
                  </a:ext>
                </a:extLst>
              </p:cNvPr>
              <p:cNvSpPr/>
              <p:nvPr/>
            </p:nvSpPr>
            <p:spPr>
              <a:xfrm rot="19729560">
                <a:off x="6100364" y="4031928"/>
                <a:ext cx="2910331" cy="208200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7" name="橢圓 16">
                <a:extLst>
                  <a:ext uri="{FF2B5EF4-FFF2-40B4-BE49-F238E27FC236}">
                    <a16:creationId xmlns:a16="http://schemas.microsoft.com/office/drawing/2014/main" id="{46291333-4D3C-11DD-09B9-D3E5FE0433EE}"/>
                  </a:ext>
                </a:extLst>
              </p:cNvPr>
              <p:cNvSpPr/>
              <p:nvPr/>
            </p:nvSpPr>
            <p:spPr>
              <a:xfrm rot="18909983">
                <a:off x="4238765" y="916746"/>
                <a:ext cx="2910331" cy="145752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9" name="橢圓 18">
                <a:extLst>
                  <a:ext uri="{FF2B5EF4-FFF2-40B4-BE49-F238E27FC236}">
                    <a16:creationId xmlns:a16="http://schemas.microsoft.com/office/drawing/2014/main" id="{5BB93FC5-468B-5831-D042-3188E793EE89}"/>
                  </a:ext>
                </a:extLst>
              </p:cNvPr>
              <p:cNvSpPr/>
              <p:nvPr/>
            </p:nvSpPr>
            <p:spPr>
              <a:xfrm rot="19747791">
                <a:off x="6541501" y="2164732"/>
                <a:ext cx="1895148" cy="10964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cxnSp>
          <p:nvCxnSpPr>
            <p:cNvPr id="6" name="直線單箭頭接點 5">
              <a:extLst>
                <a:ext uri="{FF2B5EF4-FFF2-40B4-BE49-F238E27FC236}">
                  <a16:creationId xmlns:a16="http://schemas.microsoft.com/office/drawing/2014/main" id="{001CAFA3-93BF-3FF5-A4B5-777307B41AC4}"/>
                </a:ext>
              </a:extLst>
            </p:cNvPr>
            <p:cNvCxnSpPr/>
            <p:nvPr/>
          </p:nvCxnSpPr>
          <p:spPr>
            <a:xfrm>
              <a:off x="6006517" y="2608976"/>
              <a:ext cx="528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線單箭頭接點 6">
              <a:extLst>
                <a:ext uri="{FF2B5EF4-FFF2-40B4-BE49-F238E27FC236}">
                  <a16:creationId xmlns:a16="http://schemas.microsoft.com/office/drawing/2014/main" id="{80FB28BA-9B74-479B-2E06-2BD744671D34}"/>
                </a:ext>
              </a:extLst>
            </p:cNvPr>
            <p:cNvCxnSpPr/>
            <p:nvPr/>
          </p:nvCxnSpPr>
          <p:spPr>
            <a:xfrm flipV="1">
              <a:off x="6675136" y="2734811"/>
              <a:ext cx="43249" cy="4110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875DED48-AC53-12A6-2C5A-F4DD8D8043AC}"/>
                </a:ext>
              </a:extLst>
            </p:cNvPr>
            <p:cNvSpPr txBox="1"/>
            <p:nvPr/>
          </p:nvSpPr>
          <p:spPr>
            <a:xfrm>
              <a:off x="6535026" y="2298583"/>
              <a:ext cx="795286" cy="332118"/>
            </a:xfrm>
            <a:prstGeom prst="rect">
              <a:avLst/>
            </a:prstGeom>
            <a:noFill/>
          </p:spPr>
          <p:txBody>
            <a:bodyPr wrap="square" rtlCol="0">
              <a:spAutoFit/>
            </a:bodyPr>
            <a:lstStyle/>
            <a:p>
              <a:r>
                <a:rPr lang="en-US" altLang="zh-TW" sz="1013" dirty="0"/>
                <a:t>Apple </a:t>
              </a:r>
              <a:endParaRPr lang="zh-TW" altLang="en-US" sz="1013" dirty="0"/>
            </a:p>
          </p:txBody>
        </p:sp>
        <p:cxnSp>
          <p:nvCxnSpPr>
            <p:cNvPr id="9" name="直線單箭頭接點 8">
              <a:extLst>
                <a:ext uri="{FF2B5EF4-FFF2-40B4-BE49-F238E27FC236}">
                  <a16:creationId xmlns:a16="http://schemas.microsoft.com/office/drawing/2014/main" id="{257F91FD-8E9B-3671-E17B-B3C24B51F986}"/>
                </a:ext>
              </a:extLst>
            </p:cNvPr>
            <p:cNvCxnSpPr/>
            <p:nvPr/>
          </p:nvCxnSpPr>
          <p:spPr>
            <a:xfrm>
              <a:off x="6794132" y="5316016"/>
              <a:ext cx="223530" cy="413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1C0BC671-CAE7-E05B-708D-E4B2936AEDB0}"/>
                </a:ext>
              </a:extLst>
            </p:cNvPr>
            <p:cNvSpPr txBox="1"/>
            <p:nvPr/>
          </p:nvSpPr>
          <p:spPr>
            <a:xfrm>
              <a:off x="6542878" y="5657941"/>
              <a:ext cx="1041309" cy="332118"/>
            </a:xfrm>
            <a:prstGeom prst="rect">
              <a:avLst/>
            </a:prstGeom>
            <a:noFill/>
          </p:spPr>
          <p:txBody>
            <a:bodyPr wrap="square" rtlCol="0">
              <a:spAutoFit/>
            </a:bodyPr>
            <a:lstStyle/>
            <a:p>
              <a:r>
                <a:rPr lang="en-US" altLang="zh-TW" sz="1013" dirty="0"/>
                <a:t>Banana</a:t>
              </a:r>
              <a:endParaRPr lang="zh-TW" altLang="en-US" sz="1013" dirty="0"/>
            </a:p>
          </p:txBody>
        </p:sp>
        <p:sp>
          <p:nvSpPr>
            <p:cNvPr id="11" name="文字方塊 10">
              <a:extLst>
                <a:ext uri="{FF2B5EF4-FFF2-40B4-BE49-F238E27FC236}">
                  <a16:creationId xmlns:a16="http://schemas.microsoft.com/office/drawing/2014/main" id="{E5B96133-911D-88DC-CE8C-98BBF455C604}"/>
                </a:ext>
              </a:extLst>
            </p:cNvPr>
            <p:cNvSpPr txBox="1"/>
            <p:nvPr/>
          </p:nvSpPr>
          <p:spPr>
            <a:xfrm>
              <a:off x="3600377" y="5535622"/>
              <a:ext cx="1041309" cy="332118"/>
            </a:xfrm>
            <a:prstGeom prst="rect">
              <a:avLst/>
            </a:prstGeom>
            <a:noFill/>
          </p:spPr>
          <p:txBody>
            <a:bodyPr wrap="square" rtlCol="0">
              <a:spAutoFit/>
            </a:bodyPr>
            <a:lstStyle/>
            <a:p>
              <a:r>
                <a:rPr lang="en-US" altLang="zh-TW" sz="1013" dirty="0"/>
                <a:t>Orange</a:t>
              </a:r>
              <a:endParaRPr lang="zh-TW" altLang="en-US" sz="1013" dirty="0"/>
            </a:p>
          </p:txBody>
        </p:sp>
        <p:cxnSp>
          <p:nvCxnSpPr>
            <p:cNvPr id="12" name="直線單箭頭接點 11">
              <a:extLst>
                <a:ext uri="{FF2B5EF4-FFF2-40B4-BE49-F238E27FC236}">
                  <a16:creationId xmlns:a16="http://schemas.microsoft.com/office/drawing/2014/main" id="{7A007FB0-ECB5-BD87-1209-92F44BC5DEB0}"/>
                </a:ext>
              </a:extLst>
            </p:cNvPr>
            <p:cNvCxnSpPr>
              <a:cxnSpLocks/>
            </p:cNvCxnSpPr>
            <p:nvPr/>
          </p:nvCxnSpPr>
          <p:spPr>
            <a:xfrm flipH="1">
              <a:off x="4057688" y="5059345"/>
              <a:ext cx="185989" cy="446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47406" y="1238250"/>
            <a:ext cx="0" cy="3079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endCxn id="13" idx="0"/>
          </p:cNvCxnSpPr>
          <p:nvPr/>
        </p:nvCxnSpPr>
        <p:spPr>
          <a:xfrm rot="5400000" flipH="1" flipV="1">
            <a:off x="3853652" y="-1326909"/>
            <a:ext cx="1170205" cy="6211189"/>
          </a:xfrm>
          <a:prstGeom prst="bentConnector3">
            <a:avLst>
              <a:gd name="adj1" fmla="val 119535"/>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A1530EA5-D3CE-3618-BAF7-93F8D0186D38}"/>
              </a:ext>
            </a:extLst>
          </p:cNvPr>
          <p:cNvSpPr/>
          <p:nvPr/>
        </p:nvSpPr>
        <p:spPr>
          <a:xfrm>
            <a:off x="6765087" y="4202421"/>
            <a:ext cx="1632178" cy="415498"/>
          </a:xfrm>
          <a:prstGeom prst="rect">
            <a:avLst/>
          </a:prstGeom>
        </p:spPr>
        <p:txBody>
          <a:bodyPr wrap="none">
            <a:spAutoFit/>
          </a:bodyPr>
          <a:lstStyle/>
          <a:p>
            <a:pPr algn="just"/>
            <a:r>
              <a:rPr lang="en-US" altLang="zh-TW" sz="1013" dirty="0"/>
              <a:t>(b) </a:t>
            </a:r>
            <a:r>
              <a:rPr lang="en-US" altLang="zh-TW" sz="1050" dirty="0"/>
              <a:t>Lower branch</a:t>
            </a:r>
          </a:p>
          <a:p>
            <a:pPr algn="just"/>
            <a:r>
              <a:rPr lang="en-US" altLang="zh-TW" sz="1050" dirty="0"/>
              <a:t>(Component classification)</a:t>
            </a:r>
          </a:p>
        </p:txBody>
      </p:sp>
      <p:grpSp>
        <p:nvGrpSpPr>
          <p:cNvPr id="43" name="群組 42">
            <a:extLst>
              <a:ext uri="{FF2B5EF4-FFF2-40B4-BE49-F238E27FC236}">
                <a16:creationId xmlns:a16="http://schemas.microsoft.com/office/drawing/2014/main" id="{B2C96280-72EB-1A4D-4720-CC985367A55F}"/>
              </a:ext>
            </a:extLst>
          </p:cNvPr>
          <p:cNvGrpSpPr/>
          <p:nvPr/>
        </p:nvGrpSpPr>
        <p:grpSpPr>
          <a:xfrm>
            <a:off x="81472" y="1700316"/>
            <a:ext cx="5899149" cy="1883959"/>
            <a:chOff x="0" y="1675476"/>
            <a:chExt cx="5899149" cy="1883959"/>
          </a:xfrm>
        </p:grpSpPr>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54932E27-0EC8-199F-77C0-BA144D834509}"/>
                    </a:ext>
                  </a:extLst>
                </p:cNvPr>
                <p:cNvSpPr/>
                <p:nvPr/>
              </p:nvSpPr>
              <p:spPr>
                <a:xfrm>
                  <a:off x="1768145" y="2674616"/>
                  <a:ext cx="747236" cy="7261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44" name="矩形 43">
                  <a:extLst>
                    <a:ext uri="{FF2B5EF4-FFF2-40B4-BE49-F238E27FC236}">
                      <a16:creationId xmlns:a16="http://schemas.microsoft.com/office/drawing/2014/main" id="{54932E27-0EC8-199F-77C0-BA144D834509}"/>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45" name="直線單箭頭接點 44">
              <a:extLst>
                <a:ext uri="{FF2B5EF4-FFF2-40B4-BE49-F238E27FC236}">
                  <a16:creationId xmlns:a16="http://schemas.microsoft.com/office/drawing/2014/main" id="{9AC455D4-E37F-52C4-E3B1-2622256A6D20}"/>
                </a:ext>
              </a:extLst>
            </p:cNvPr>
            <p:cNvCxnSpPr>
              <a:cxnSpLocks/>
            </p:cNvCxnSpPr>
            <p:nvPr/>
          </p:nvCxnSpPr>
          <p:spPr>
            <a:xfrm>
              <a:off x="2517096" y="3067863"/>
              <a:ext cx="2929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681FB5BC-9A06-4F4B-38AF-9B43E8D6D71D}"/>
                    </a:ext>
                  </a:extLst>
                </p:cNvPr>
                <p:cNvSpPr/>
                <p:nvPr/>
              </p:nvSpPr>
              <p:spPr>
                <a:xfrm>
                  <a:off x="2779914" y="2723464"/>
                  <a:ext cx="748181" cy="8359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46" name="矩形 45">
                  <a:extLst>
                    <a:ext uri="{FF2B5EF4-FFF2-40B4-BE49-F238E27FC236}">
                      <a16:creationId xmlns:a16="http://schemas.microsoft.com/office/drawing/2014/main" id="{681FB5BC-9A06-4F4B-38AF-9B43E8D6D71D}"/>
                    </a:ext>
                  </a:extLst>
                </p:cNvPr>
                <p:cNvSpPr>
                  <a:spLocks noRot="1" noChangeAspect="1" noMove="1" noResize="1" noEditPoints="1" noAdjustHandles="1" noChangeArrowheads="1" noChangeShapeType="1" noTextEdit="1"/>
                </p:cNvSpPr>
                <p:nvPr/>
              </p:nvSpPr>
              <p:spPr>
                <a:xfrm>
                  <a:off x="2779914" y="2723464"/>
                  <a:ext cx="748181" cy="835971"/>
                </a:xfrm>
                <a:prstGeom prst="rect">
                  <a:avLst/>
                </a:prstGeom>
                <a:blipFill>
                  <a:blip r:embed="rId5"/>
                  <a:stretch>
                    <a:fillRect/>
                  </a:stretch>
                </a:blipFill>
              </p:spPr>
              <p:txBody>
                <a:bodyPr/>
                <a:lstStyle/>
                <a:p>
                  <a:r>
                    <a:rPr lang="zh-TW" altLang="en-US">
                      <a:noFill/>
                    </a:rPr>
                    <a:t> </a:t>
                  </a:r>
                </a:p>
              </p:txBody>
            </p:sp>
          </mc:Fallback>
        </mc:AlternateContent>
        <p:cxnSp>
          <p:nvCxnSpPr>
            <p:cNvPr id="47" name="直線單箭頭接點 46">
              <a:extLst>
                <a:ext uri="{FF2B5EF4-FFF2-40B4-BE49-F238E27FC236}">
                  <a16:creationId xmlns:a16="http://schemas.microsoft.com/office/drawing/2014/main" id="{91035E16-D5EC-873B-BC1C-FF5E6C66DCB7}"/>
                </a:ext>
              </a:extLst>
            </p:cNvPr>
            <p:cNvCxnSpPr>
              <a:cxnSpLocks/>
              <a:stCxn id="46" idx="3"/>
              <a:endCxn id="48" idx="1"/>
            </p:cNvCxnSpPr>
            <p:nvPr/>
          </p:nvCxnSpPr>
          <p:spPr>
            <a:xfrm>
              <a:off x="3528095" y="3141450"/>
              <a:ext cx="187013" cy="4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3CF62E4B-9EC9-379F-55FB-0264A8A6A02C}"/>
                    </a:ext>
                  </a:extLst>
                </p:cNvPr>
                <p:cNvSpPr/>
                <p:nvPr/>
              </p:nvSpPr>
              <p:spPr>
                <a:xfrm>
                  <a:off x="3715108" y="2732477"/>
                  <a:ext cx="723335" cy="8269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Cambria Math" panose="02040503050406030204" pitchFamily="18" charset="0"/>
                    </a:rPr>
                    <a:t>prediction</a:t>
                  </a:r>
                </a:p>
                <a:p>
                  <a:pPr algn="ctr"/>
                  <a:r>
                    <a:rPr lang="en-US" altLang="zh-TW" sz="800">
                      <a:latin typeface="Cambria Math" panose="02040503050406030204" pitchFamily="18" charset="0"/>
                    </a:rPr>
                    <a:t>Uncertainty</a:t>
                  </a:r>
                </a:p>
                <a:p>
                  <a:pPr algn="ctr"/>
                  <a:r>
                    <a:rPr lang="en-US" altLang="zh-TW" sz="800">
                      <a:latin typeface="Cambria Math" panose="02040503050406030204" pitchFamily="18" charset="0"/>
                    </a:rPr>
                    <a:t>to defect</a:t>
                  </a:r>
                </a:p>
                <a:p>
                  <a:pPr algn="ctr"/>
                  <a:r>
                    <a:rPr lang="en-US" altLang="zh-TW" sz="800">
                      <a:latin typeface="Cambria Math" panose="02040503050406030204" pitchFamily="18" charset="0"/>
                    </a:rPr>
                    <a:t>converter</a:t>
                  </a:r>
                </a:p>
                <a:p>
                  <a:pPr algn="ctr"/>
                  <a:r>
                    <a:rPr lang="en-US" altLang="zh-TW" sz="800">
                      <a:latin typeface="Cambria Math" panose="02040503050406030204" pitchFamily="18" charset="0"/>
                    </a:rPr>
                    <a:t> </a:t>
                  </a:r>
                  <a14:m>
                    <m:oMath xmlns:m="http://schemas.openxmlformats.org/officeDocument/2006/math">
                      <m:r>
                        <a:rPr lang="en-US" altLang="zh-TW" sz="800" i="1" smtClean="0">
                          <a:latin typeface="Cambria Math" panose="02040503050406030204" pitchFamily="18" charset="0"/>
                        </a:rPr>
                        <m:t>𝛾</m:t>
                      </m:r>
                      <m:r>
                        <a:rPr lang="en-US" altLang="zh-TW" sz="800" i="1" smtClean="0">
                          <a:latin typeface="Cambria Math" panose="02040503050406030204" pitchFamily="18" charset="0"/>
                        </a:rPr>
                        <m:t>(</m:t>
                      </m:r>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𝑐𝑜𝑚</m:t>
                          </m:r>
                        </m:sub>
                      </m:sSub>
                      <m:r>
                        <a:rPr lang="en-US" altLang="zh-TW" sz="800" i="1" smtClean="0">
                          <a:latin typeface="Cambria Math" panose="02040503050406030204" pitchFamily="18" charset="0"/>
                        </a:rPr>
                        <m:t>)</m:t>
                      </m:r>
                    </m:oMath>
                  </a14:m>
                  <a:endParaRPr lang="zh-TW" altLang="en-US" sz="800" i="1" dirty="0"/>
                </a:p>
              </p:txBody>
            </p:sp>
          </mc:Choice>
          <mc:Fallback xmlns="">
            <p:sp>
              <p:nvSpPr>
                <p:cNvPr id="48" name="矩形 47">
                  <a:extLst>
                    <a:ext uri="{FF2B5EF4-FFF2-40B4-BE49-F238E27FC236}">
                      <a16:creationId xmlns:a16="http://schemas.microsoft.com/office/drawing/2014/main" id="{3CF62E4B-9EC9-379F-55FB-0264A8A6A02C}"/>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95C807F1-7054-F314-DF73-969430F5750D}"/>
                    </a:ext>
                  </a:extLst>
                </p:cNvPr>
                <p:cNvSpPr txBox="1"/>
                <p:nvPr/>
              </p:nvSpPr>
              <p:spPr>
                <a:xfrm>
                  <a:off x="3438601" y="3221337"/>
                  <a:ext cx="327824"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49" name="文字方塊 48">
                  <a:extLst>
                    <a:ext uri="{FF2B5EF4-FFF2-40B4-BE49-F238E27FC236}">
                      <a16:creationId xmlns:a16="http://schemas.microsoft.com/office/drawing/2014/main" id="{95C807F1-7054-F314-DF73-969430F5750D}"/>
                    </a:ext>
                  </a:extLst>
                </p:cNvPr>
                <p:cNvSpPr txBox="1">
                  <a:spLocks noRot="1" noChangeAspect="1" noMove="1" noResize="1" noEditPoints="1" noAdjustHandles="1" noChangeArrowheads="1" noChangeShapeType="1" noTextEdit="1"/>
                </p:cNvSpPr>
                <p:nvPr/>
              </p:nvSpPr>
              <p:spPr>
                <a:xfrm>
                  <a:off x="3438601" y="3221337"/>
                  <a:ext cx="327824" cy="24406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文字方塊 49">
                  <a:extLst>
                    <a:ext uri="{FF2B5EF4-FFF2-40B4-BE49-F238E27FC236}">
                      <a16:creationId xmlns:a16="http://schemas.microsoft.com/office/drawing/2014/main" id="{4340BFBE-D360-743B-BCE7-AB7DD458E650}"/>
                    </a:ext>
                  </a:extLst>
                </p:cNvPr>
                <p:cNvSpPr txBox="1"/>
                <p:nvPr/>
              </p:nvSpPr>
              <p:spPr>
                <a:xfrm>
                  <a:off x="4388500" y="3137782"/>
                  <a:ext cx="369598" cy="266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𝑑𝑒𝑓</m:t>
                            </m:r>
                          </m:sub>
                          <m:sup>
                            <m:r>
                              <a:rPr lang="en-US" altLang="zh-TW" sz="800" i="1" dirty="0" smtClean="0">
                                <a:latin typeface="Cambria Math" panose="02040503050406030204" pitchFamily="18" charset="0"/>
                              </a:rPr>
                              <m:t>2</m:t>
                            </m:r>
                          </m:sup>
                        </m:sSubSup>
                      </m:oMath>
                    </m:oMathPara>
                  </a14:m>
                  <a:endParaRPr lang="zh-TW" altLang="en-US" sz="800" dirty="0"/>
                </a:p>
              </p:txBody>
            </p:sp>
          </mc:Choice>
          <mc:Fallback xmlns="">
            <p:sp>
              <p:nvSpPr>
                <p:cNvPr id="50" name="文字方塊 49">
                  <a:extLst>
                    <a:ext uri="{FF2B5EF4-FFF2-40B4-BE49-F238E27FC236}">
                      <a16:creationId xmlns:a16="http://schemas.microsoft.com/office/drawing/2014/main" id="{4340BFBE-D360-743B-BCE7-AB7DD458E650}"/>
                    </a:ext>
                  </a:extLst>
                </p:cNvPr>
                <p:cNvSpPr txBox="1">
                  <a:spLocks noRot="1" noChangeAspect="1" noMove="1" noResize="1" noEditPoints="1" noAdjustHandles="1" noChangeArrowheads="1" noChangeShapeType="1" noTextEdit="1"/>
                </p:cNvSpPr>
                <p:nvPr/>
              </p:nvSpPr>
              <p:spPr>
                <a:xfrm>
                  <a:off x="4388500" y="3137782"/>
                  <a:ext cx="369598" cy="26665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0BD42772-0325-65DE-0DB7-C85244F530DA}"/>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smtClean="0">
                              <a:latin typeface="Cambria Math" panose="02040503050406030204" pitchFamily="18" charset="0"/>
                            </a:rPr>
                          </m:ctrlPr>
                        </m:sSubPr>
                        <m:e>
                          <m:r>
                            <a:rPr lang="en-US" altLang="zh-TW" sz="800" smtClean="0">
                              <a:latin typeface="Cambria Math" panose="02040503050406030204" pitchFamily="18" charset="0"/>
                            </a:rPr>
                            <m:t>𝑓</m:t>
                          </m:r>
                        </m:e>
                        <m:sub>
                          <m:r>
                            <a:rPr lang="en-US" altLang="zh-TW" sz="800" smtClean="0">
                              <a:latin typeface="Cambria Math" panose="02040503050406030204" pitchFamily="18" charset="0"/>
                            </a:rPr>
                            <m:t>𝜃</m:t>
                          </m:r>
                        </m:sub>
                      </m:sSub>
                      <m:r>
                        <a:rPr lang="en-US" altLang="zh-TW" sz="800" smtClean="0">
                          <a:latin typeface="Cambria Math" panose="02040503050406030204" pitchFamily="18" charset="0"/>
                        </a:rPr>
                        <m:t>(</m:t>
                      </m:r>
                      <m:r>
                        <a:rPr lang="en-US" altLang="zh-TW" sz="800" smtClean="0">
                          <a:latin typeface="Cambria Math" panose="02040503050406030204" pitchFamily="18" charset="0"/>
                        </a:rPr>
                        <m:t>𝑥</m:t>
                      </m:r>
                      <m:r>
                        <a:rPr lang="en-US" altLang="zh-TW" sz="800" smtClean="0">
                          <a:latin typeface="Cambria Math" panose="02040503050406030204" pitchFamily="18" charset="0"/>
                        </a:rPr>
                        <m:t>)</m:t>
                      </m:r>
                    </m:oMath>
                  </a14:m>
                  <a:endParaRPr lang="zh-TW" altLang="en-US" sz="800" dirty="0"/>
                </a:p>
              </p:txBody>
            </p:sp>
          </mc:Choice>
          <mc:Fallback xmlns="">
            <p:sp>
              <p:nvSpPr>
                <p:cNvPr id="51" name="矩形 50">
                  <a:extLst>
                    <a:ext uri="{FF2B5EF4-FFF2-40B4-BE49-F238E27FC236}">
                      <a16:creationId xmlns:a16="http://schemas.microsoft.com/office/drawing/2014/main" id="{0BD42772-0325-65DE-0DB7-C85244F530DA}"/>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52" name="直線單箭頭接點 51">
              <a:extLst>
                <a:ext uri="{FF2B5EF4-FFF2-40B4-BE49-F238E27FC236}">
                  <a16:creationId xmlns:a16="http://schemas.microsoft.com/office/drawing/2014/main" id="{CE897D41-EF2F-BB4D-C69D-77214E671794}"/>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文字方塊 52">
                  <a:extLst>
                    <a:ext uri="{FF2B5EF4-FFF2-40B4-BE49-F238E27FC236}">
                      <a16:creationId xmlns:a16="http://schemas.microsoft.com/office/drawing/2014/main" id="{971F91AA-8FF7-D696-0CFE-7D33BCECFDC5}"/>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53" name="文字方塊 52">
                  <a:extLst>
                    <a:ext uri="{FF2B5EF4-FFF2-40B4-BE49-F238E27FC236}">
                      <a16:creationId xmlns:a16="http://schemas.microsoft.com/office/drawing/2014/main" id="{971F91AA-8FF7-D696-0CFE-7D33BCECFDC5}"/>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3B1EBA5B-07A9-F970-39F3-60F1B5FE332A}"/>
                    </a:ext>
                  </a:extLst>
                </p:cNvPr>
                <p:cNvSpPr txBox="1"/>
                <p:nvPr/>
              </p:nvSpPr>
              <p:spPr>
                <a:xfrm>
                  <a:off x="3312850" y="1853277"/>
                  <a:ext cx="369598" cy="23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solidFill>
                                  <a:schemeClr val="bg1">
                                    <a:lumMod val="65000"/>
                                  </a:schemeClr>
                                </a:solidFill>
                                <a:latin typeface="Cambria Math" panose="02040503050406030204" pitchFamily="18" charset="0"/>
                              </a:rPr>
                            </m:ctrlPr>
                          </m:sSubSup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smtClean="0">
                                <a:solidFill>
                                  <a:schemeClr val="bg1">
                                    <a:lumMod val="65000"/>
                                  </a:schemeClr>
                                </a:solidFill>
                                <a:latin typeface="Cambria Math" panose="02040503050406030204" pitchFamily="18" charset="0"/>
                              </a:rPr>
                              <m:t>𝑑𝑒𝑓</m:t>
                            </m:r>
                          </m:sub>
                          <m:sup>
                            <m:r>
                              <a:rPr lang="en-US" altLang="zh-TW" sz="800" i="1" dirty="0" smtClean="0">
                                <a:solidFill>
                                  <a:schemeClr val="bg1">
                                    <a:lumMod val="65000"/>
                                  </a:schemeClr>
                                </a:solidFill>
                                <a:latin typeface="Cambria Math" panose="02040503050406030204" pitchFamily="18" charset="0"/>
                              </a:rPr>
                              <m:t>1</m:t>
                            </m:r>
                          </m:sup>
                        </m:sSubSup>
                      </m:oMath>
                    </m:oMathPara>
                  </a14:m>
                  <a:endParaRPr lang="zh-TW" altLang="en-US" sz="800" dirty="0"/>
                </a:p>
              </p:txBody>
            </p:sp>
          </mc:Choice>
          <mc:Fallback xmlns="">
            <p:sp>
              <p:nvSpPr>
                <p:cNvPr id="54" name="文字方塊 53">
                  <a:extLst>
                    <a:ext uri="{FF2B5EF4-FFF2-40B4-BE49-F238E27FC236}">
                      <a16:creationId xmlns:a16="http://schemas.microsoft.com/office/drawing/2014/main" id="{3B1EBA5B-07A9-F970-39F3-60F1B5FE332A}"/>
                    </a:ext>
                  </a:extLst>
                </p:cNvPr>
                <p:cNvSpPr txBox="1">
                  <a:spLocks noRot="1" noChangeAspect="1" noMove="1" noResize="1" noEditPoints="1" noAdjustHandles="1" noChangeArrowheads="1" noChangeShapeType="1" noTextEdit="1"/>
                </p:cNvSpPr>
                <p:nvPr/>
              </p:nvSpPr>
              <p:spPr>
                <a:xfrm>
                  <a:off x="3312850" y="1853277"/>
                  <a:ext cx="369598" cy="235129"/>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文字方塊 54">
                  <a:extLst>
                    <a:ext uri="{FF2B5EF4-FFF2-40B4-BE49-F238E27FC236}">
                      <a16:creationId xmlns:a16="http://schemas.microsoft.com/office/drawing/2014/main" id="{2FAA1630-FB68-86E3-C434-E4CADF1C966F}"/>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55" name="文字方塊 54">
                  <a:extLst>
                    <a:ext uri="{FF2B5EF4-FFF2-40B4-BE49-F238E27FC236}">
                      <a16:creationId xmlns:a16="http://schemas.microsoft.com/office/drawing/2014/main" id="{2FAA1630-FB68-86E3-C434-E4CADF1C966F}"/>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56" name="肘形接點 111">
              <a:extLst>
                <a:ext uri="{FF2B5EF4-FFF2-40B4-BE49-F238E27FC236}">
                  <a16:creationId xmlns:a16="http://schemas.microsoft.com/office/drawing/2014/main" id="{0965F409-B379-80E8-8A1D-F5AB3283C523}"/>
                </a:ext>
              </a:extLst>
            </p:cNvPr>
            <p:cNvCxnSpPr>
              <a:cxnSpLocks/>
            </p:cNvCxnSpPr>
            <p:nvPr/>
          </p:nvCxnSpPr>
          <p:spPr>
            <a:xfrm rot="5400000" flipH="1" flipV="1">
              <a:off x="1384091" y="2275754"/>
              <a:ext cx="462024" cy="278208"/>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肘形接點 3">
              <a:extLst>
                <a:ext uri="{FF2B5EF4-FFF2-40B4-BE49-F238E27FC236}">
                  <a16:creationId xmlns:a16="http://schemas.microsoft.com/office/drawing/2014/main" id="{0BFE1854-9DEE-C94F-1F7B-6E304868AEEB}"/>
                </a:ext>
              </a:extLst>
            </p:cNvPr>
            <p:cNvCxnSpPr/>
            <p:nvPr/>
          </p:nvCxnSpPr>
          <p:spPr>
            <a:xfrm>
              <a:off x="1200196" y="2657351"/>
              <a:ext cx="554011" cy="462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矩形 80">
                  <a:extLst>
                    <a:ext uri="{FF2B5EF4-FFF2-40B4-BE49-F238E27FC236}">
                      <a16:creationId xmlns:a16="http://schemas.microsoft.com/office/drawing/2014/main" id="{7B6C0E4A-20B7-0615-F8A2-EAE33E339358}"/>
                    </a:ext>
                  </a:extLst>
                </p:cNvPr>
                <p:cNvSpPr/>
                <p:nvPr/>
              </p:nvSpPr>
              <p:spPr>
                <a:xfrm>
                  <a:off x="4708155" y="1675476"/>
                  <a:ext cx="740021"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Prediction</a:t>
                  </a:r>
                </a:p>
                <a:p>
                  <a:pPr algn="ctr"/>
                  <a:r>
                    <a:rPr lang="en-US" altLang="zh-TW" sz="800">
                      <a:latin typeface="+mj-lt"/>
                    </a:rPr>
                    <a:t>Combiner</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58" name="矩形 80">
                  <a:extLst>
                    <a:ext uri="{FF2B5EF4-FFF2-40B4-BE49-F238E27FC236}">
                      <a16:creationId xmlns:a16="http://schemas.microsoft.com/office/drawing/2014/main" id="{7B6C0E4A-20B7-0615-F8A2-EAE33E339358}"/>
                    </a:ext>
                  </a:extLst>
                </p:cNvPr>
                <p:cNvSpPr>
                  <a:spLocks noRot="1" noChangeAspect="1" noMove="1" noResize="1" noEditPoints="1" noAdjustHandles="1" noChangeArrowheads="1" noChangeShapeType="1" noTextEdit="1"/>
                </p:cNvSpPr>
                <p:nvPr/>
              </p:nvSpPr>
              <p:spPr>
                <a:xfrm>
                  <a:off x="4708155" y="1675476"/>
                  <a:ext cx="740021" cy="1716263"/>
                </a:xfrm>
                <a:prstGeom prst="rect">
                  <a:avLst/>
                </a:prstGeom>
                <a:blipFill>
                  <a:blip r:embed="rId13"/>
                  <a:stretch>
                    <a:fillRect/>
                  </a:stretch>
                </a:blipFill>
              </p:spPr>
              <p:txBody>
                <a:bodyPr/>
                <a:lstStyle/>
                <a:p>
                  <a:r>
                    <a:rPr lang="zh-TW" altLang="en-US">
                      <a:noFill/>
                    </a:rPr>
                    <a:t> </a:t>
                  </a:r>
                </a:p>
              </p:txBody>
            </p:sp>
          </mc:Fallback>
        </mc:AlternateContent>
        <p:cxnSp>
          <p:nvCxnSpPr>
            <p:cNvPr id="59" name="直線單箭頭接點 82">
              <a:extLst>
                <a:ext uri="{FF2B5EF4-FFF2-40B4-BE49-F238E27FC236}">
                  <a16:creationId xmlns:a16="http://schemas.microsoft.com/office/drawing/2014/main" id="{BC6BE42E-60AF-DAAA-B933-EB6D0505BC10}"/>
                </a:ext>
              </a:extLst>
            </p:cNvPr>
            <p:cNvCxnSpPr/>
            <p:nvPr/>
          </p:nvCxnSpPr>
          <p:spPr>
            <a:xfrm>
              <a:off x="5460475" y="2521245"/>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94">
              <a:extLst>
                <a:ext uri="{FF2B5EF4-FFF2-40B4-BE49-F238E27FC236}">
                  <a16:creationId xmlns:a16="http://schemas.microsoft.com/office/drawing/2014/main" id="{3331B667-E939-BE91-3359-6CEA19C9C71E}"/>
                </a:ext>
              </a:extLst>
            </p:cNvPr>
            <p:cNvCxnSpPr>
              <a:cxnSpLocks/>
            </p:cNvCxnSpPr>
            <p:nvPr/>
          </p:nvCxnSpPr>
          <p:spPr>
            <a:xfrm>
              <a:off x="2663572" y="2209253"/>
              <a:ext cx="1870690"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矩形 28">
                  <a:extLst>
                    <a:ext uri="{FF2B5EF4-FFF2-40B4-BE49-F238E27FC236}">
                      <a16:creationId xmlns:a16="http://schemas.microsoft.com/office/drawing/2014/main" id="{99F5DB8E-20D3-4885-BBC9-74AB58C30AA4}"/>
                    </a:ext>
                  </a:extLst>
                </p:cNvPr>
                <p:cNvSpPr/>
                <p:nvPr/>
              </p:nvSpPr>
              <p:spPr>
                <a:xfrm>
                  <a:off x="5460475" y="2199125"/>
                  <a:ext cx="401007" cy="225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solidFill>
                                  <a:schemeClr val="bg1">
                                    <a:lumMod val="65000"/>
                                  </a:schemeClr>
                                </a:solidFill>
                                <a:latin typeface="Cambria Math" panose="02040503050406030204" pitchFamily="18" charset="0"/>
                              </a:rPr>
                            </m:ctrlPr>
                          </m:sSubPr>
                          <m:e>
                            <m:acc>
                              <m:accPr>
                                <m:chr m:val="̂"/>
                                <m:ctrlPr>
                                  <a:rPr lang="zh-TW" altLang="en-US" sz="800" i="1" dirty="0" smtClean="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b="0" i="1" dirty="0" smtClean="0">
                                <a:solidFill>
                                  <a:schemeClr val="bg1">
                                    <a:lumMod val="65000"/>
                                  </a:schemeClr>
                                </a:solidFill>
                                <a:latin typeface="Cambria Math" panose="02040503050406030204" pitchFamily="18" charset="0"/>
                              </a:rPr>
                              <m:t>𝑑𝑒𝑓</m:t>
                            </m:r>
                          </m:sub>
                        </m:sSub>
                      </m:oMath>
                    </m:oMathPara>
                  </a14:m>
                  <a:endParaRPr lang="zh-TW" altLang="en-US" sz="800" dirty="0"/>
                </a:p>
              </p:txBody>
            </p:sp>
          </mc:Choice>
          <mc:Fallback xmlns="">
            <p:sp>
              <p:nvSpPr>
                <p:cNvPr id="61" name="矩形 28">
                  <a:extLst>
                    <a:ext uri="{FF2B5EF4-FFF2-40B4-BE49-F238E27FC236}">
                      <a16:creationId xmlns:a16="http://schemas.microsoft.com/office/drawing/2014/main" id="{99F5DB8E-20D3-4885-BBC9-74AB58C30AA4}"/>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62" name="直線單箭頭接點 61">
              <a:extLst>
                <a:ext uri="{FF2B5EF4-FFF2-40B4-BE49-F238E27FC236}">
                  <a16:creationId xmlns:a16="http://schemas.microsoft.com/office/drawing/2014/main" id="{725321FB-3C05-F58B-27D5-C50199981A91}"/>
                </a:ext>
              </a:extLst>
            </p:cNvPr>
            <p:cNvCxnSpPr>
              <a:cxnSpLocks/>
            </p:cNvCxnSpPr>
            <p:nvPr/>
          </p:nvCxnSpPr>
          <p:spPr>
            <a:xfrm>
              <a:off x="4467544" y="3067863"/>
              <a:ext cx="2235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C1A25861-2325-5167-9BE5-903DC6E3E16F}"/>
                    </a:ext>
                  </a:extLst>
                </p:cNvPr>
                <p:cNvSpPr/>
                <p:nvPr/>
              </p:nvSpPr>
              <p:spPr>
                <a:xfrm>
                  <a:off x="1771973" y="1815451"/>
                  <a:ext cx="751899" cy="668275"/>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MLP classifier</a:t>
                  </a:r>
                  <a:endParaRPr lang="zh-TW" altLang="en-US"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a:latin typeface="Cambria Math" panose="02040503050406030204" pitchFamily="18" charset="0"/>
                          </a:rPr>
                          <m:t>α</m:t>
                        </m:r>
                        <m:r>
                          <a:rPr lang="en-US" altLang="zh-TW" sz="800">
                            <a:latin typeface="Cambria Math" panose="02040503050406030204" pitchFamily="18" charset="0"/>
                          </a:rPr>
                          <m:t>(</m:t>
                        </m:r>
                        <m:r>
                          <a:rPr lang="en-US" altLang="zh-TW" sz="800">
                            <a:latin typeface="Cambria Math" panose="02040503050406030204" pitchFamily="18" charset="0"/>
                          </a:rPr>
                          <m:t>𝑧</m:t>
                        </m:r>
                        <m:r>
                          <a:rPr lang="en-US" altLang="zh-TW" sz="800">
                            <a:latin typeface="Cambria Math" panose="02040503050406030204" pitchFamily="18" charset="0"/>
                          </a:rPr>
                          <m:t>)</m:t>
                        </m:r>
                      </m:oMath>
                    </m:oMathPara>
                  </a14:m>
                  <a:endParaRPr lang="en-US" altLang="zh-TW" sz="800" dirty="0">
                    <a:latin typeface="+mj-lt"/>
                  </a:endParaRPr>
                </a:p>
              </p:txBody>
            </p:sp>
          </mc:Choice>
          <mc:Fallback xmlns="">
            <p:sp>
              <p:nvSpPr>
                <p:cNvPr id="63" name="矩形 62">
                  <a:extLst>
                    <a:ext uri="{FF2B5EF4-FFF2-40B4-BE49-F238E27FC236}">
                      <a16:creationId xmlns:a16="http://schemas.microsoft.com/office/drawing/2014/main" id="{C1A25861-2325-5167-9BE5-903DC6E3E16F}"/>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64" name="肘形接點 3">
              <a:extLst>
                <a:ext uri="{FF2B5EF4-FFF2-40B4-BE49-F238E27FC236}">
                  <a16:creationId xmlns:a16="http://schemas.microsoft.com/office/drawing/2014/main" id="{FCE7E756-3C2A-3FCE-3CD6-04134D83A00F}"/>
                </a:ext>
              </a:extLst>
            </p:cNvPr>
            <p:cNvCxnSpPr>
              <a:cxnSpLocks/>
              <a:endCxn id="48" idx="0"/>
            </p:cNvCxnSpPr>
            <p:nvPr/>
          </p:nvCxnSpPr>
          <p:spPr>
            <a:xfrm>
              <a:off x="3731410" y="2442887"/>
              <a:ext cx="345367" cy="28959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24">
                  <a:extLst>
                    <a:ext uri="{FF2B5EF4-FFF2-40B4-BE49-F238E27FC236}">
                      <a16:creationId xmlns:a16="http://schemas.microsoft.com/office/drawing/2014/main" id="{0D933E19-0F25-8033-A20C-DB6494A338DB}"/>
                    </a:ext>
                  </a:extLst>
                </p:cNvPr>
                <p:cNvSpPr txBox="1"/>
                <p:nvPr/>
              </p:nvSpPr>
              <p:spPr>
                <a:xfrm>
                  <a:off x="3399153" y="2316392"/>
                  <a:ext cx="493053" cy="267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2</m:t>
                            </m:r>
                          </m:sup>
                        </m:sSubSup>
                      </m:oMath>
                    </m:oMathPara>
                  </a14:m>
                  <a:endParaRPr lang="zh-TW" altLang="en-US" sz="800" dirty="0"/>
                </a:p>
              </p:txBody>
            </p:sp>
          </mc:Choice>
          <mc:Fallback xmlns="">
            <p:sp>
              <p:nvSpPr>
                <p:cNvPr id="65" name="TextBox 24">
                  <a:extLst>
                    <a:ext uri="{FF2B5EF4-FFF2-40B4-BE49-F238E27FC236}">
                      <a16:creationId xmlns:a16="http://schemas.microsoft.com/office/drawing/2014/main" id="{0D933E19-0F25-8033-A20C-DB6494A338DB}"/>
                    </a:ext>
                  </a:extLst>
                </p:cNvPr>
                <p:cNvSpPr txBox="1">
                  <a:spLocks noRot="1" noChangeAspect="1" noMove="1" noResize="1" noEditPoints="1" noAdjustHandles="1" noChangeArrowheads="1" noChangeShapeType="1" noTextEdit="1"/>
                </p:cNvSpPr>
                <p:nvPr/>
              </p:nvSpPr>
              <p:spPr>
                <a:xfrm>
                  <a:off x="3399153" y="2316392"/>
                  <a:ext cx="493053" cy="26737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7DF3BEC1-8486-3AB6-38BB-A4A7819A048D}"/>
                    </a:ext>
                  </a:extLst>
                </p:cNvPr>
                <p:cNvSpPr txBox="1"/>
                <p:nvPr/>
              </p:nvSpPr>
              <p:spPr>
                <a:xfrm>
                  <a:off x="2432441" y="3180580"/>
                  <a:ext cx="467025"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smtClean="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66" name="文字方塊 65">
                  <a:extLst>
                    <a:ext uri="{FF2B5EF4-FFF2-40B4-BE49-F238E27FC236}">
                      <a16:creationId xmlns:a16="http://schemas.microsoft.com/office/drawing/2014/main" id="{7DF3BEC1-8486-3AB6-38BB-A4A7819A048D}"/>
                    </a:ext>
                  </a:extLst>
                </p:cNvPr>
                <p:cNvSpPr txBox="1">
                  <a:spLocks noRot="1" noChangeAspect="1" noMove="1" noResize="1" noEditPoints="1" noAdjustHandles="1" noChangeArrowheads="1" noChangeShapeType="1" noTextEdit="1"/>
                </p:cNvSpPr>
                <p:nvPr/>
              </p:nvSpPr>
              <p:spPr>
                <a:xfrm>
                  <a:off x="2432441" y="3180580"/>
                  <a:ext cx="467025" cy="244061"/>
                </a:xfrm>
                <a:prstGeom prst="rect">
                  <a:avLst/>
                </a:prstGeom>
                <a:blipFill>
                  <a:blip r:embed="rId17"/>
                  <a:stretch>
                    <a:fillRect/>
                  </a:stretch>
                </a:blipFill>
              </p:spPr>
              <p:txBody>
                <a:bodyPr/>
                <a:lstStyle/>
                <a:p>
                  <a:r>
                    <a:rPr lang="zh-TW" altLang="en-US">
                      <a:noFill/>
                    </a:rPr>
                    <a:t> </a:t>
                  </a:r>
                </a:p>
              </p:txBody>
            </p:sp>
          </mc:Fallback>
        </mc:AlternateContent>
      </p:grpSp>
      <p:sp>
        <p:nvSpPr>
          <p:cNvPr id="2" name="文字方塊 1">
            <a:extLst>
              <a:ext uri="{FF2B5EF4-FFF2-40B4-BE49-F238E27FC236}">
                <a16:creationId xmlns:a16="http://schemas.microsoft.com/office/drawing/2014/main" id="{E95B57BC-FB3B-4069-DEBB-6D510E3B802D}"/>
              </a:ext>
            </a:extLst>
          </p:cNvPr>
          <p:cNvSpPr txBox="1"/>
          <p:nvPr/>
        </p:nvSpPr>
        <p:spPr>
          <a:xfrm>
            <a:off x="74008" y="3674240"/>
            <a:ext cx="4242785" cy="307777"/>
          </a:xfrm>
          <a:prstGeom prst="rect">
            <a:avLst/>
          </a:prstGeom>
          <a:noFill/>
        </p:spPr>
        <p:txBody>
          <a:bodyPr wrap="square">
            <a:spAutoFit/>
          </a:bodyPr>
          <a:lstStyle/>
          <a:p>
            <a:pPr algn="ctr"/>
            <a:r>
              <a:rPr lang="en-US" altLang="zh-TW" sz="1400" dirty="0"/>
              <a:t>Expert 2 : use only the lower branch</a:t>
            </a:r>
          </a:p>
        </p:txBody>
      </p:sp>
      <p:sp>
        <p:nvSpPr>
          <p:cNvPr id="20" name="矩形 19">
            <a:extLst>
              <a:ext uri="{FF2B5EF4-FFF2-40B4-BE49-F238E27FC236}">
                <a16:creationId xmlns:a16="http://schemas.microsoft.com/office/drawing/2014/main" id="{1AF0CC1C-968B-4BE6-498A-D978E7B060C4}"/>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16" name="直線接點 15">
            <a:extLst>
              <a:ext uri="{FF2B5EF4-FFF2-40B4-BE49-F238E27FC236}">
                <a16:creationId xmlns:a16="http://schemas.microsoft.com/office/drawing/2014/main" id="{E111BEB0-6EDD-E37D-79A3-107EFB571F1B}"/>
              </a:ext>
            </a:extLst>
          </p:cNvPr>
          <p:cNvCxnSpPr/>
          <p:nvPr/>
        </p:nvCxnSpPr>
        <p:spPr>
          <a:xfrm flipV="1">
            <a:off x="4951499" y="2137025"/>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8DABD306-CDFF-223F-1B83-39853DB503DD}"/>
              </a:ext>
            </a:extLst>
          </p:cNvPr>
          <p:cNvCxnSpPr/>
          <p:nvPr/>
        </p:nvCxnSpPr>
        <p:spPr>
          <a:xfrm flipV="1">
            <a:off x="1986227" y="1572827"/>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F3812A82-F737-4290-D985-9BF89B922C98}"/>
              </a:ext>
            </a:extLst>
          </p:cNvPr>
          <p:cNvCxnSpPr/>
          <p:nvPr/>
        </p:nvCxnSpPr>
        <p:spPr>
          <a:xfrm flipV="1">
            <a:off x="3146337" y="1591299"/>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31" name="頁尾版面配置區 30">
            <a:extLst>
              <a:ext uri="{FF2B5EF4-FFF2-40B4-BE49-F238E27FC236}">
                <a16:creationId xmlns:a16="http://schemas.microsoft.com/office/drawing/2014/main" id="{D7438DA7-FD7F-B25B-5A79-ABF01DE3D13D}"/>
              </a:ext>
            </a:extLst>
          </p:cNvPr>
          <p:cNvSpPr>
            <a:spLocks noGrp="1"/>
          </p:cNvSpPr>
          <p:nvPr>
            <p:ph type="ftr" sz="quarter" idx="11"/>
          </p:nvPr>
        </p:nvSpPr>
        <p:spPr/>
        <p:txBody>
          <a:bodyPr/>
          <a:lstStyle/>
          <a:p>
            <a:r>
              <a:rPr lang="en-US" altLang="zh-TW"/>
              <a:t>/78</a:t>
            </a:r>
            <a:endParaRPr lang="zh-TW" altLang="en-US" dirty="0"/>
          </a:p>
        </p:txBody>
      </p:sp>
      <p:sp>
        <p:nvSpPr>
          <p:cNvPr id="32" name="投影片編號版面配置區 31">
            <a:extLst>
              <a:ext uri="{FF2B5EF4-FFF2-40B4-BE49-F238E27FC236}">
                <a16:creationId xmlns:a16="http://schemas.microsoft.com/office/drawing/2014/main" id="{E3B4C601-8B73-4FC1-20F6-033BAB500BEE}"/>
              </a:ext>
            </a:extLst>
          </p:cNvPr>
          <p:cNvSpPr>
            <a:spLocks noGrp="1"/>
          </p:cNvSpPr>
          <p:nvPr>
            <p:ph type="sldNum" sz="quarter" idx="12"/>
          </p:nvPr>
        </p:nvSpPr>
        <p:spPr/>
        <p:txBody>
          <a:bodyPr/>
          <a:lstStyle/>
          <a:p>
            <a:fld id="{EE3F9CDB-1F21-4789-A81E-8FEA25CE194B}" type="slidenum">
              <a:rPr lang="zh-CN" altLang="en-US" smtClean="0"/>
              <a:pPr/>
              <a:t>113</a:t>
            </a:fld>
            <a:endParaRPr lang="zh-CN" altLang="en-US" dirty="0"/>
          </a:p>
        </p:txBody>
      </p:sp>
    </p:spTree>
    <p:extLst>
      <p:ext uri="{BB962C8B-B14F-4D97-AF65-F5344CB8AC3E}">
        <p14:creationId xmlns:p14="http://schemas.microsoft.com/office/powerpoint/2010/main" val="248097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grpSp>
        <p:nvGrpSpPr>
          <p:cNvPr id="69" name="群組 68">
            <a:extLst>
              <a:ext uri="{FF2B5EF4-FFF2-40B4-BE49-F238E27FC236}">
                <a16:creationId xmlns:a16="http://schemas.microsoft.com/office/drawing/2014/main" id="{C947E3F5-C376-5D5D-F488-9CCDD713AD89}"/>
              </a:ext>
            </a:extLst>
          </p:cNvPr>
          <p:cNvGrpSpPr/>
          <p:nvPr/>
        </p:nvGrpSpPr>
        <p:grpSpPr>
          <a:xfrm>
            <a:off x="0" y="1675476"/>
            <a:ext cx="5899149" cy="1883959"/>
            <a:chOff x="223490" y="2900992"/>
            <a:chExt cx="8822985" cy="1893787"/>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55C554B-D287-E7A8-BFE0-FC28DFCA74DA}"/>
                    </a:ext>
                  </a:extLst>
                </p:cNvPr>
                <p:cNvSpPr/>
                <p:nvPr/>
              </p:nvSpPr>
              <p:spPr>
                <a:xfrm>
                  <a:off x="2867993" y="3905344"/>
                  <a:ext cx="1117593" cy="7299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β</m:t>
                        </m:r>
                        <m:r>
                          <a:rPr lang="en-US" altLang="zh-TW" sz="800" i="1">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a:latin typeface="Cambria Math" panose="02040503050406030204" pitchFamily="18" charset="0"/>
                          </a:rPr>
                          <m:t>)</m:t>
                        </m:r>
                      </m:oMath>
                    </m:oMathPara>
                  </a14:m>
                  <a:endParaRPr lang="en-US" altLang="zh-TW" sz="800" i="1" dirty="0"/>
                </a:p>
              </p:txBody>
            </p:sp>
          </mc:Choice>
          <mc:Fallback xmlns="">
            <p:sp>
              <p:nvSpPr>
                <p:cNvPr id="71" name="矩形 70">
                  <a:extLst>
                    <a:ext uri="{FF2B5EF4-FFF2-40B4-BE49-F238E27FC236}">
                      <a16:creationId xmlns:a16="http://schemas.microsoft.com/office/drawing/2014/main" id="{F55C554B-D287-E7A8-BFE0-FC28DFCA74DA}"/>
                    </a:ext>
                  </a:extLst>
                </p:cNvPr>
                <p:cNvSpPr>
                  <a:spLocks noRot="1" noChangeAspect="1" noMove="1" noResize="1" noEditPoints="1" noAdjustHandles="1" noChangeArrowheads="1" noChangeShapeType="1" noTextEdit="1"/>
                </p:cNvSpPr>
                <p:nvPr/>
              </p:nvSpPr>
              <p:spPr>
                <a:xfrm>
                  <a:off x="2867993" y="3905344"/>
                  <a:ext cx="1117593" cy="729924"/>
                </a:xfrm>
                <a:prstGeom prst="rect">
                  <a:avLst/>
                </a:prstGeom>
                <a:blipFill>
                  <a:blip r:embed="rId3"/>
                  <a:stretch>
                    <a:fillRect/>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9F4BC87-27E8-347E-76A1-BB1E1A64C143}"/>
                </a:ext>
              </a:extLst>
            </p:cNvPr>
            <p:cNvCxnSpPr>
              <a:cxnSpLocks/>
            </p:cNvCxnSpPr>
            <p:nvPr/>
          </p:nvCxnSpPr>
          <p:spPr>
            <a:xfrm>
              <a:off x="3985587" y="4344670"/>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4381235" y="3954447"/>
                  <a:ext cx="1119006"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381235" y="3954447"/>
                  <a:ext cx="1119006" cy="840332"/>
                </a:xfrm>
                <a:prstGeom prst="rect">
                  <a:avLst/>
                </a:prstGeom>
                <a:blipFill>
                  <a:blip r:embed="rId4"/>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stCxn id="73" idx="3"/>
              <a:endCxn id="75" idx="1"/>
            </p:cNvCxnSpPr>
            <p:nvPr/>
          </p:nvCxnSpPr>
          <p:spPr>
            <a:xfrm>
              <a:off x="5500241" y="4374614"/>
              <a:ext cx="279702" cy="453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𝑐𝑜𝑚</m:t>
                          </m:r>
                        </m:sub>
                      </m:sSub>
                      <m:r>
                        <a:rPr lang="en-US" altLang="zh-TW" sz="800" i="1">
                          <a:latin typeface="Cambria Math" panose="02040503050406030204" pitchFamily="18" charset="0"/>
                        </a:rPr>
                        <m:t>)</m:t>
                      </m:r>
                    </m:oMath>
                  </a14:m>
                  <a:endParaRPr lang="zh-TW" altLang="en-US" sz="800" i="1" dirty="0"/>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83" name="群組 82">
              <a:extLst>
                <a:ext uri="{FF2B5EF4-FFF2-40B4-BE49-F238E27FC236}">
                  <a16:creationId xmlns:a16="http://schemas.microsoft.com/office/drawing/2014/main" id="{B3C7B063-67FB-B9F4-0228-530E0CE0AE48}"/>
                </a:ext>
              </a:extLst>
            </p:cNvPr>
            <p:cNvGrpSpPr/>
            <p:nvPr/>
          </p:nvGrpSpPr>
          <p:grpSpPr>
            <a:xfrm>
              <a:off x="2018547" y="3412014"/>
              <a:ext cx="828600" cy="940410"/>
              <a:chOff x="4416532" y="2650366"/>
              <a:chExt cx="900792" cy="1237808"/>
            </a:xfrm>
          </p:grpSpPr>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76D414A9-2737-8A6F-ECED-CDB39A224449}"/>
                    </a:ext>
                  </a:extLst>
                </p:cNvPr>
                <p:cNvSpPr txBox="1"/>
                <p:nvPr/>
              </p:nvSpPr>
              <p:spPr>
                <a:xfrm>
                  <a:off x="3846482" y="4426898"/>
                  <a:ext cx="698500"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92" name="文字方塊 91">
                  <a:extLst>
                    <a:ext uri="{FF2B5EF4-FFF2-40B4-BE49-F238E27FC236}">
                      <a16:creationId xmlns:a16="http://schemas.microsoft.com/office/drawing/2014/main" id="{76D414A9-2737-8A6F-ECED-CDB39A224449}"/>
                    </a:ext>
                  </a:extLst>
                </p:cNvPr>
                <p:cNvSpPr txBox="1">
                  <a:spLocks noRot="1" noChangeAspect="1" noMove="1" noResize="1" noEditPoints="1" noAdjustHandles="1" noChangeArrowheads="1" noChangeShapeType="1" noTextEdit="1"/>
                </p:cNvSpPr>
                <p:nvPr/>
              </p:nvSpPr>
              <p:spPr>
                <a:xfrm>
                  <a:off x="3846482" y="4426898"/>
                  <a:ext cx="698500" cy="245334"/>
                </a:xfrm>
                <a:prstGeom prst="rect">
                  <a:avLst/>
                </a:prstGeom>
                <a:blipFill>
                  <a:blip r:embed="rId30"/>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3606" y="1250950"/>
            <a:ext cx="0" cy="301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stCxn id="80" idx="0"/>
          </p:cNvCxnSpPr>
          <p:nvPr/>
        </p:nvCxnSpPr>
        <p:spPr>
          <a:xfrm rot="5400000" flipH="1" flipV="1">
            <a:off x="3937944" y="-1250001"/>
            <a:ext cx="1009004" cy="6218573"/>
          </a:xfrm>
          <a:prstGeom prst="bentConnector3">
            <a:avLst>
              <a:gd name="adj1" fmla="val 13776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5EC8DFE7-ED43-D24A-6C07-B17C3786BCE6}"/>
              </a:ext>
            </a:extLst>
          </p:cNvPr>
          <p:cNvSpPr/>
          <p:nvPr/>
        </p:nvSpPr>
        <p:spPr>
          <a:xfrm>
            <a:off x="7100573" y="4397571"/>
            <a:ext cx="1058303" cy="248209"/>
          </a:xfrm>
          <a:prstGeom prst="rect">
            <a:avLst/>
          </a:prstGeom>
        </p:spPr>
        <p:txBody>
          <a:bodyPr wrap="none">
            <a:spAutoFit/>
          </a:bodyPr>
          <a:lstStyle/>
          <a:p>
            <a:pPr algn="just"/>
            <a:r>
              <a:rPr lang="en-US" altLang="zh-TW" sz="1013" dirty="0"/>
              <a:t>(c) Hybrid Expert</a:t>
            </a:r>
          </a:p>
        </p:txBody>
      </p:sp>
      <p:pic>
        <p:nvPicPr>
          <p:cNvPr id="2" name="圖片 1">
            <a:extLst>
              <a:ext uri="{FF2B5EF4-FFF2-40B4-BE49-F238E27FC236}">
                <a16:creationId xmlns:a16="http://schemas.microsoft.com/office/drawing/2014/main" id="{728FC43E-DBDC-C35F-5AF8-DD3FAD83E4A5}"/>
              </a:ext>
            </a:extLst>
          </p:cNvPr>
          <p:cNvPicPr>
            <a:picLocks noChangeAspect="1"/>
          </p:cNvPicPr>
          <p:nvPr/>
        </p:nvPicPr>
        <p:blipFill>
          <a:blip r:embed="rId31"/>
          <a:stretch>
            <a:fillRect/>
          </a:stretch>
        </p:blipFill>
        <p:spPr>
          <a:xfrm>
            <a:off x="6125621" y="1417326"/>
            <a:ext cx="2879298" cy="2849874"/>
          </a:xfrm>
          <a:prstGeom prst="rect">
            <a:avLst/>
          </a:prstGeom>
        </p:spPr>
      </p:pic>
      <p:sp>
        <p:nvSpPr>
          <p:cNvPr id="3" name="文字方塊 2">
            <a:extLst>
              <a:ext uri="{FF2B5EF4-FFF2-40B4-BE49-F238E27FC236}">
                <a16:creationId xmlns:a16="http://schemas.microsoft.com/office/drawing/2014/main" id="{249A8676-CB97-B875-E3F0-32AF6194E613}"/>
              </a:ext>
            </a:extLst>
          </p:cNvPr>
          <p:cNvSpPr txBox="1"/>
          <p:nvPr/>
        </p:nvSpPr>
        <p:spPr>
          <a:xfrm>
            <a:off x="307697" y="1242324"/>
            <a:ext cx="2569140" cy="307777"/>
          </a:xfrm>
          <a:prstGeom prst="rect">
            <a:avLst/>
          </a:prstGeom>
          <a:noFill/>
        </p:spPr>
        <p:txBody>
          <a:bodyPr wrap="square">
            <a:spAutoFit/>
          </a:bodyPr>
          <a:lstStyle/>
          <a:p>
            <a:pPr algn="ctr"/>
            <a:r>
              <a:rPr lang="en-US" altLang="zh-TW" sz="1400" dirty="0"/>
              <a:t>Hybrid Expert  : Base on DUE</a:t>
            </a:r>
          </a:p>
        </p:txBody>
      </p:sp>
      <p:sp>
        <p:nvSpPr>
          <p:cNvPr id="4" name="矩形 3">
            <a:extLst>
              <a:ext uri="{FF2B5EF4-FFF2-40B4-BE49-F238E27FC236}">
                <a16:creationId xmlns:a16="http://schemas.microsoft.com/office/drawing/2014/main" id="{D4AC035A-C358-ADE2-3BD5-1811F2B2A22C}"/>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頁尾版面配置區 13">
            <a:extLst>
              <a:ext uri="{FF2B5EF4-FFF2-40B4-BE49-F238E27FC236}">
                <a16:creationId xmlns:a16="http://schemas.microsoft.com/office/drawing/2014/main" id="{C98C9BFD-F0C9-9149-214B-FC8879CC0A66}"/>
              </a:ext>
            </a:extLst>
          </p:cNvPr>
          <p:cNvSpPr>
            <a:spLocks noGrp="1"/>
          </p:cNvSpPr>
          <p:nvPr>
            <p:ph type="ftr" sz="quarter" idx="11"/>
          </p:nvPr>
        </p:nvSpPr>
        <p:spPr/>
        <p:txBody>
          <a:bodyPr/>
          <a:lstStyle/>
          <a:p>
            <a:r>
              <a:rPr lang="en-US" altLang="zh-TW"/>
              <a:t>/78</a:t>
            </a:r>
            <a:endParaRPr lang="zh-TW" altLang="en-US" dirty="0"/>
          </a:p>
        </p:txBody>
      </p:sp>
      <p:sp>
        <p:nvSpPr>
          <p:cNvPr id="15" name="投影片編號版面配置區 14">
            <a:extLst>
              <a:ext uri="{FF2B5EF4-FFF2-40B4-BE49-F238E27FC236}">
                <a16:creationId xmlns:a16="http://schemas.microsoft.com/office/drawing/2014/main" id="{FA39CFDC-9574-C48E-A0AC-CDD50A04F522}"/>
              </a:ext>
            </a:extLst>
          </p:cNvPr>
          <p:cNvSpPr>
            <a:spLocks noGrp="1"/>
          </p:cNvSpPr>
          <p:nvPr>
            <p:ph type="sldNum" sz="quarter" idx="12"/>
          </p:nvPr>
        </p:nvSpPr>
        <p:spPr/>
        <p:txBody>
          <a:bodyPr/>
          <a:lstStyle/>
          <a:p>
            <a:fld id="{EE3F9CDB-1F21-4789-A81E-8FEA25CE194B}" type="slidenum">
              <a:rPr lang="zh-CN" altLang="en-US" smtClean="0"/>
              <a:pPr/>
              <a:t>114</a:t>
            </a:fld>
            <a:endParaRPr lang="zh-CN" altLang="en-US" dirty="0"/>
          </a:p>
        </p:txBody>
      </p:sp>
    </p:spTree>
    <p:extLst>
      <p:ext uri="{BB962C8B-B14F-4D97-AF65-F5344CB8AC3E}">
        <p14:creationId xmlns:p14="http://schemas.microsoft.com/office/powerpoint/2010/main" val="247549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89202" y="4275068"/>
            <a:ext cx="756938" cy="253916"/>
          </a:xfrm>
          <a:prstGeom prst="rect">
            <a:avLst/>
          </a:prstGeom>
        </p:spPr>
        <p:txBody>
          <a:bodyPr wrap="none">
            <a:spAutoFit/>
          </a:bodyPr>
          <a:lstStyle/>
          <a:p>
            <a:pPr algn="just"/>
            <a:r>
              <a:rPr lang="en-US" altLang="zh-TW" sz="1013" dirty="0"/>
              <a:t>(b) </a:t>
            </a:r>
            <a:r>
              <a:rPr lang="en-US" altLang="zh-TW" sz="1050" dirty="0"/>
              <a:t>Stage 2</a:t>
            </a:r>
            <a:endParaRPr lang="zh-TW" altLang="en-US" sz="1050" dirty="0"/>
          </a:p>
        </p:txBody>
      </p:sp>
      <p:cxnSp>
        <p:nvCxnSpPr>
          <p:cNvPr id="76" name="直線接點 75">
            <a:extLst>
              <a:ext uri="{FF2B5EF4-FFF2-40B4-BE49-F238E27FC236}">
                <a16:creationId xmlns:a16="http://schemas.microsoft.com/office/drawing/2014/main" id="{E992A1BC-CCF2-4B16-BA2C-ED177ABDFB1B}"/>
              </a:ext>
            </a:extLst>
          </p:cNvPr>
          <p:cNvCxnSpPr/>
          <p:nvPr/>
        </p:nvCxnSpPr>
        <p:spPr>
          <a:xfrm>
            <a:off x="4443460" y="1073259"/>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199322" y="4611910"/>
            <a:ext cx="4488276" cy="253916"/>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6203950" y="114896"/>
            <a:ext cx="2771509" cy="523220"/>
          </a:xfrm>
          <a:prstGeom prst="rect">
            <a:avLst/>
          </a:prstGeom>
          <a:noFill/>
        </p:spPr>
        <p:txBody>
          <a:bodyPr wrap="square" rtlCol="0">
            <a:spAutoFit/>
          </a:bodyPr>
          <a:lstStyle/>
          <a:p>
            <a:r>
              <a:rPr lang="en-US" altLang="zh-TW" sz="1400" b="1" dirty="0"/>
              <a:t>Background : Training set</a:t>
            </a:r>
          </a:p>
          <a:p>
            <a:r>
              <a:rPr lang="en-US" altLang="zh-TW" sz="1400" b="1" dirty="0"/>
              <a:t>Foreground : Inducing point (</a:t>
            </a:r>
            <a:r>
              <a:rPr lang="en-US" altLang="zh-TW" sz="1100" b="1" dirty="0">
                <a:solidFill>
                  <a:srgbClr val="FF0000"/>
                </a:solidFill>
              </a:rPr>
              <a:t>Red circle</a:t>
            </a:r>
            <a:r>
              <a:rPr lang="en-US" altLang="zh-TW" sz="1100" b="1" dirty="0"/>
              <a:t>)</a:t>
            </a:r>
            <a:endParaRPr lang="zh-TW" altLang="en-US" sz="1400" b="1" dirty="0"/>
          </a:p>
        </p:txBody>
      </p:sp>
      <p:sp>
        <p:nvSpPr>
          <p:cNvPr id="31" name="矩形 30">
            <a:extLst>
              <a:ext uri="{FF2B5EF4-FFF2-40B4-BE49-F238E27FC236}">
                <a16:creationId xmlns:a16="http://schemas.microsoft.com/office/drawing/2014/main" id="{C48CC68B-EEDD-43C9-BBFD-BD5C399B313D}"/>
              </a:ext>
            </a:extLst>
          </p:cNvPr>
          <p:cNvSpPr/>
          <p:nvPr/>
        </p:nvSpPr>
        <p:spPr>
          <a:xfrm>
            <a:off x="1965773" y="4275068"/>
            <a:ext cx="969878" cy="253916"/>
          </a:xfrm>
          <a:prstGeom prst="rect">
            <a:avLst/>
          </a:prstGeom>
        </p:spPr>
        <p:txBody>
          <a:bodyPr wrap="square">
            <a:spAutoFit/>
          </a:bodyPr>
          <a:lstStyle/>
          <a:p>
            <a:pPr algn="just"/>
            <a:r>
              <a:rPr lang="en-US" altLang="zh-TW" sz="1013" dirty="0"/>
              <a:t>(a) Stage </a:t>
            </a:r>
            <a:r>
              <a:rPr lang="en-US" altLang="zh-TW" sz="1050" dirty="0"/>
              <a:t>1</a:t>
            </a:r>
            <a:endParaRPr lang="zh-TW" altLang="en-US" sz="1050" dirty="0"/>
          </a:p>
        </p:txBody>
      </p:sp>
      <p:pic>
        <p:nvPicPr>
          <p:cNvPr id="3" name="圖片 2">
            <a:extLst>
              <a:ext uri="{FF2B5EF4-FFF2-40B4-BE49-F238E27FC236}">
                <a16:creationId xmlns:a16="http://schemas.microsoft.com/office/drawing/2014/main" id="{67AD6F46-2C5A-A991-E760-9E62D4C204A2}"/>
              </a:ext>
            </a:extLst>
          </p:cNvPr>
          <p:cNvPicPr>
            <a:picLocks noChangeAspect="1"/>
          </p:cNvPicPr>
          <p:nvPr/>
        </p:nvPicPr>
        <p:blipFill>
          <a:blip r:embed="rId3"/>
          <a:stretch>
            <a:fillRect/>
          </a:stretch>
        </p:blipFill>
        <p:spPr>
          <a:xfrm>
            <a:off x="889613" y="852747"/>
            <a:ext cx="3301460" cy="3438005"/>
          </a:xfrm>
          <a:prstGeom prst="rect">
            <a:avLst/>
          </a:prstGeom>
        </p:spPr>
      </p:pic>
      <p:pic>
        <p:nvPicPr>
          <p:cNvPr id="5" name="圖片 4">
            <a:extLst>
              <a:ext uri="{FF2B5EF4-FFF2-40B4-BE49-F238E27FC236}">
                <a16:creationId xmlns:a16="http://schemas.microsoft.com/office/drawing/2014/main" id="{918C1C3D-D960-8F02-8A2D-6AAAF4AC6445}"/>
              </a:ext>
            </a:extLst>
          </p:cNvPr>
          <p:cNvPicPr>
            <a:picLocks noChangeAspect="1"/>
          </p:cNvPicPr>
          <p:nvPr/>
        </p:nvPicPr>
        <p:blipFill>
          <a:blip r:embed="rId4"/>
          <a:stretch>
            <a:fillRect/>
          </a:stretch>
        </p:blipFill>
        <p:spPr>
          <a:xfrm>
            <a:off x="5216941" y="1040377"/>
            <a:ext cx="3301460" cy="3267573"/>
          </a:xfrm>
          <a:prstGeom prst="rect">
            <a:avLst/>
          </a:prstGeom>
        </p:spPr>
      </p:pic>
      <p:sp>
        <p:nvSpPr>
          <p:cNvPr id="2" name="矩形 1">
            <a:extLst>
              <a:ext uri="{FF2B5EF4-FFF2-40B4-BE49-F238E27FC236}">
                <a16:creationId xmlns:a16="http://schemas.microsoft.com/office/drawing/2014/main" id="{6F9C9A8F-5D0D-0F6A-8EAB-4109D411A62B}"/>
              </a:ext>
            </a:extLst>
          </p:cNvPr>
          <p:cNvSpPr/>
          <p:nvPr/>
        </p:nvSpPr>
        <p:spPr bwMode="auto">
          <a:xfrm>
            <a:off x="168541" y="90086"/>
            <a:ext cx="5440015"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for inducing point - 3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頁尾版面配置區 13">
            <a:extLst>
              <a:ext uri="{FF2B5EF4-FFF2-40B4-BE49-F238E27FC236}">
                <a16:creationId xmlns:a16="http://schemas.microsoft.com/office/drawing/2014/main" id="{75226B62-B786-3BC3-F62A-C21BE117A779}"/>
              </a:ext>
            </a:extLst>
          </p:cNvPr>
          <p:cNvSpPr>
            <a:spLocks noGrp="1"/>
          </p:cNvSpPr>
          <p:nvPr>
            <p:ph type="ftr" sz="quarter" idx="11"/>
          </p:nvPr>
        </p:nvSpPr>
        <p:spPr/>
        <p:txBody>
          <a:bodyPr/>
          <a:lstStyle/>
          <a:p>
            <a:r>
              <a:rPr lang="en-US" altLang="zh-TW"/>
              <a:t>/78</a:t>
            </a:r>
            <a:endParaRPr lang="zh-TW" altLang="en-US" dirty="0"/>
          </a:p>
        </p:txBody>
      </p:sp>
      <p:sp>
        <p:nvSpPr>
          <p:cNvPr id="15" name="投影片編號版面配置區 14">
            <a:extLst>
              <a:ext uri="{FF2B5EF4-FFF2-40B4-BE49-F238E27FC236}">
                <a16:creationId xmlns:a16="http://schemas.microsoft.com/office/drawing/2014/main" id="{22244209-568A-0868-63FD-DDBB57EEC312}"/>
              </a:ext>
            </a:extLst>
          </p:cNvPr>
          <p:cNvSpPr>
            <a:spLocks noGrp="1"/>
          </p:cNvSpPr>
          <p:nvPr>
            <p:ph type="sldNum" sz="quarter" idx="12"/>
          </p:nvPr>
        </p:nvSpPr>
        <p:spPr/>
        <p:txBody>
          <a:bodyPr/>
          <a:lstStyle/>
          <a:p>
            <a:fld id="{EE3F9CDB-1F21-4789-A81E-8FEA25CE194B}" type="slidenum">
              <a:rPr lang="zh-CN" altLang="en-US" smtClean="0"/>
              <a:pPr/>
              <a:t>115</a:t>
            </a:fld>
            <a:endParaRPr lang="zh-CN" altLang="en-US" dirty="0"/>
          </a:p>
        </p:txBody>
      </p:sp>
    </p:spTree>
    <p:extLst>
      <p:ext uri="{BB962C8B-B14F-4D97-AF65-F5344CB8AC3E}">
        <p14:creationId xmlns:p14="http://schemas.microsoft.com/office/powerpoint/2010/main" val="1606324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6545317" y="4309836"/>
                <a:ext cx="613245" cy="248209"/>
              </a:xfrm>
              <a:prstGeom prst="rect">
                <a:avLst/>
              </a:prstGeom>
            </p:spPr>
            <p:txBody>
              <a:bodyPr wrap="none">
                <a:spAutoFit/>
              </a:bodyPr>
              <a:lstStyle/>
              <a:p>
                <a:pPr algn="just"/>
                <a:r>
                  <a:rPr lang="en-US" altLang="zh-TW" sz="1013" dirty="0"/>
                  <a:t>(b) </a:t>
                </a:r>
                <a14:m>
                  <m:oMath xmlns:m="http://schemas.openxmlformats.org/officeDocument/2006/math">
                    <m:sSubSup>
                      <m:sSubSupPr>
                        <m:ctrlPr>
                          <a:rPr lang="en-US" altLang="zh-TW" sz="1000" b="0" i="1" dirty="0" smtClean="0">
                            <a:latin typeface="Cambria Math" panose="02040503050406030204" pitchFamily="18" charset="0"/>
                          </a:rPr>
                        </m:ctrlPr>
                      </m:sSubSupPr>
                      <m:e>
                        <m:r>
                          <a:rPr lang="en-US" altLang="zh-TW" sz="1000" b="0" i="1" dirty="0" smtClean="0">
                            <a:latin typeface="Cambria Math" panose="02040503050406030204" pitchFamily="18" charset="0"/>
                          </a:rPr>
                          <m:t>𝑧</m:t>
                        </m:r>
                      </m:e>
                      <m:sub>
                        <m:r>
                          <a:rPr lang="en-US" altLang="zh-TW" sz="1000" i="1" dirty="0">
                            <a:latin typeface="Cambria Math" panose="02040503050406030204" pitchFamily="18" charset="0"/>
                          </a:rPr>
                          <m:t>𝑐𝑜𝑚</m:t>
                        </m:r>
                      </m:sub>
                      <m:sup>
                        <m:r>
                          <a:rPr lang="en-US" altLang="zh-TW" sz="1000" b="0" i="1" dirty="0" smtClean="0">
                            <a:latin typeface="Cambria Math" panose="02040503050406030204" pitchFamily="18" charset="0"/>
                          </a:rPr>
                          <m:t>′</m:t>
                        </m:r>
                      </m:sup>
                    </m:sSubSup>
                  </m:oMath>
                </a14:m>
                <a:endParaRPr lang="en-US" altLang="zh-TW" sz="1013" dirty="0"/>
              </a:p>
            </p:txBody>
          </p:sp>
        </mc:Choice>
        <mc:Fallback xmlns="">
          <p:sp>
            <p:nvSpPr>
              <p:cNvPr id="12" name="矩形 11"/>
              <p:cNvSpPr>
                <a:spLocks noRot="1" noChangeAspect="1" noMove="1" noResize="1" noEditPoints="1" noAdjustHandles="1" noChangeArrowheads="1" noChangeShapeType="1" noTextEdit="1"/>
              </p:cNvSpPr>
              <p:nvPr/>
            </p:nvSpPr>
            <p:spPr>
              <a:xfrm>
                <a:off x="6545317" y="4309836"/>
                <a:ext cx="613245" cy="248209"/>
              </a:xfrm>
              <a:prstGeom prst="rect">
                <a:avLst/>
              </a:prstGeom>
              <a:blipFill>
                <a:blip r:embed="rId3"/>
                <a:stretch>
                  <a:fillRect b="-121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733293" y="4335692"/>
                <a:ext cx="619850" cy="253916"/>
              </a:xfrm>
              <a:prstGeom prst="rect">
                <a:avLst/>
              </a:prstGeom>
            </p:spPr>
            <p:txBody>
              <a:bodyPr wrap="none">
                <a:spAutoFit/>
              </a:bodyPr>
              <a:lstStyle/>
              <a:p>
                <a:pPr algn="just"/>
                <a:r>
                  <a:rPr lang="en-US" altLang="zh-TW" sz="1013" dirty="0"/>
                  <a:t>(a) </a:t>
                </a:r>
                <a14:m>
                  <m:oMath xmlns:m="http://schemas.openxmlformats.org/officeDocument/2006/math">
                    <m:sSub>
                      <m:sSubPr>
                        <m:ctrlPr>
                          <a:rPr lang="en-US" altLang="zh-TW" sz="1000" i="1" dirty="0">
                            <a:latin typeface="Cambria Math" panose="02040503050406030204" pitchFamily="18" charset="0"/>
                          </a:rPr>
                        </m:ctrlPr>
                      </m:sSubPr>
                      <m:e>
                        <m:r>
                          <a:rPr lang="en-US" altLang="zh-TW" sz="1000" i="1" dirty="0">
                            <a:latin typeface="Cambria Math" panose="02040503050406030204" pitchFamily="18" charset="0"/>
                          </a:rPr>
                          <m:t>𝑧</m:t>
                        </m:r>
                      </m:e>
                      <m:sub>
                        <m:r>
                          <a:rPr lang="en-US" altLang="zh-TW" sz="1000" i="1" dirty="0">
                            <a:latin typeface="Cambria Math" panose="02040503050406030204" pitchFamily="18" charset="0"/>
                          </a:rPr>
                          <m:t>𝑐𝑜𝑚</m:t>
                        </m:r>
                      </m:sub>
                    </m:sSub>
                  </m:oMath>
                </a14:m>
                <a:endParaRPr lang="en-US" altLang="zh-TW" sz="1013" dirty="0"/>
              </a:p>
            </p:txBody>
          </p:sp>
        </mc:Choice>
        <mc:Fallback xmlns="">
          <p:sp>
            <p:nvSpPr>
              <p:cNvPr id="9" name="矩形 8"/>
              <p:cNvSpPr>
                <a:spLocks noRot="1" noChangeAspect="1" noMove="1" noResize="1" noEditPoints="1" noAdjustHandles="1" noChangeArrowheads="1" noChangeShapeType="1" noTextEdit="1"/>
              </p:cNvSpPr>
              <p:nvPr/>
            </p:nvSpPr>
            <p:spPr>
              <a:xfrm>
                <a:off x="1733293" y="4335692"/>
                <a:ext cx="619850" cy="253916"/>
              </a:xfrm>
              <a:prstGeom prst="rect">
                <a:avLst/>
              </a:prstGeom>
              <a:blipFill>
                <a:blip r:embed="rId4"/>
                <a:stretch>
                  <a:fillRect b="-11905"/>
                </a:stretch>
              </a:blipFill>
            </p:spPr>
            <p:txBody>
              <a:bodyPr/>
              <a:lstStyle/>
              <a:p>
                <a:r>
                  <a:rPr lang="zh-TW" altLang="en-US">
                    <a:noFill/>
                  </a:rPr>
                  <a:t> </a:t>
                </a:r>
              </a:p>
            </p:txBody>
          </p:sp>
        </mc:Fallback>
      </mc:AlternateContent>
      <p:cxnSp>
        <p:nvCxnSpPr>
          <p:cNvPr id="18" name="直線接點 17">
            <a:extLst>
              <a:ext uri="{FF2B5EF4-FFF2-40B4-BE49-F238E27FC236}">
                <a16:creationId xmlns:a16="http://schemas.microsoft.com/office/drawing/2014/main" id="{A106C393-ED6A-4343-A8E1-B84741560877}"/>
              </a:ext>
            </a:extLst>
          </p:cNvPr>
          <p:cNvCxnSpPr>
            <a:cxnSpLocks/>
          </p:cNvCxnSpPr>
          <p:nvPr/>
        </p:nvCxnSpPr>
        <p:spPr>
          <a:xfrm>
            <a:off x="4409709" y="1231900"/>
            <a:ext cx="0" cy="3168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53143" y="4567960"/>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5463827" y="673829"/>
            <a:ext cx="3896073"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2" name="圖片 1">
            <a:extLst>
              <a:ext uri="{FF2B5EF4-FFF2-40B4-BE49-F238E27FC236}">
                <a16:creationId xmlns:a16="http://schemas.microsoft.com/office/drawing/2014/main" id="{8ABAA80E-4071-42FB-B879-16B26F4167E4}"/>
              </a:ext>
            </a:extLst>
          </p:cNvPr>
          <p:cNvPicPr>
            <a:picLocks noChangeAspect="1"/>
          </p:cNvPicPr>
          <p:nvPr/>
        </p:nvPicPr>
        <p:blipFill>
          <a:blip r:embed="rId5"/>
          <a:stretch>
            <a:fillRect/>
          </a:stretch>
        </p:blipFill>
        <p:spPr>
          <a:xfrm>
            <a:off x="5057109" y="1273092"/>
            <a:ext cx="3336685" cy="3062600"/>
          </a:xfrm>
          <a:prstGeom prst="rect">
            <a:avLst/>
          </a:prstGeom>
        </p:spPr>
      </p:pic>
      <p:pic>
        <p:nvPicPr>
          <p:cNvPr id="3" name="圖片 2">
            <a:extLst>
              <a:ext uri="{FF2B5EF4-FFF2-40B4-BE49-F238E27FC236}">
                <a16:creationId xmlns:a16="http://schemas.microsoft.com/office/drawing/2014/main" id="{47C9226B-8E9F-4085-A113-DC1528AE0B9F}"/>
              </a:ext>
            </a:extLst>
          </p:cNvPr>
          <p:cNvPicPr>
            <a:picLocks noChangeAspect="1"/>
          </p:cNvPicPr>
          <p:nvPr/>
        </p:nvPicPr>
        <p:blipFill>
          <a:blip r:embed="rId6"/>
          <a:stretch>
            <a:fillRect/>
          </a:stretch>
        </p:blipFill>
        <p:spPr>
          <a:xfrm>
            <a:off x="517276" y="1372722"/>
            <a:ext cx="3398611" cy="2977231"/>
          </a:xfrm>
          <a:prstGeom prst="rect">
            <a:avLst/>
          </a:prstGeom>
        </p:spPr>
      </p:pic>
      <p:sp>
        <p:nvSpPr>
          <p:cNvPr id="5" name="矩形 4">
            <a:extLst>
              <a:ext uri="{FF2B5EF4-FFF2-40B4-BE49-F238E27FC236}">
                <a16:creationId xmlns:a16="http://schemas.microsoft.com/office/drawing/2014/main" id="{E328AADC-4CD2-9F83-5EB9-A87250F33375}"/>
              </a:ext>
            </a:extLst>
          </p:cNvPr>
          <p:cNvSpPr/>
          <p:nvPr/>
        </p:nvSpPr>
        <p:spPr bwMode="auto">
          <a:xfrm>
            <a:off x="168540" y="90085"/>
            <a:ext cx="8797658"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for previously proposed Hybrid Expert  - 3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17D739CE-11E1-9D4D-EE7D-BB965702171D}"/>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2FCB360C-0F6E-2475-8C96-2EEA77898458}"/>
              </a:ext>
            </a:extLst>
          </p:cNvPr>
          <p:cNvSpPr>
            <a:spLocks noGrp="1"/>
          </p:cNvSpPr>
          <p:nvPr>
            <p:ph type="sldNum" sz="quarter" idx="12"/>
          </p:nvPr>
        </p:nvSpPr>
        <p:spPr/>
        <p:txBody>
          <a:bodyPr/>
          <a:lstStyle/>
          <a:p>
            <a:fld id="{EE3F9CDB-1F21-4789-A81E-8FEA25CE194B}" type="slidenum">
              <a:rPr lang="zh-CN" altLang="en-US" smtClean="0"/>
              <a:pPr/>
              <a:t>116</a:t>
            </a:fld>
            <a:endParaRPr lang="zh-CN" altLang="en-US" dirty="0"/>
          </a:p>
        </p:txBody>
      </p:sp>
    </p:spTree>
    <p:extLst>
      <p:ext uri="{BB962C8B-B14F-4D97-AF65-F5344CB8AC3E}">
        <p14:creationId xmlns:p14="http://schemas.microsoft.com/office/powerpoint/2010/main" val="253625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961484" y="4233011"/>
            <a:ext cx="1035861" cy="253916"/>
          </a:xfrm>
          <a:prstGeom prst="rect">
            <a:avLst/>
          </a:prstGeom>
        </p:spPr>
        <p:txBody>
          <a:bodyPr wrap="none">
            <a:spAutoFit/>
          </a:bodyPr>
          <a:lstStyle/>
          <a:p>
            <a:pPr algn="just"/>
            <a:r>
              <a:rPr lang="en-US" altLang="zh-TW" sz="1013" dirty="0"/>
              <a:t>(c) </a:t>
            </a:r>
            <a:r>
              <a:rPr lang="en-US" altLang="zh-TW" sz="1050" dirty="0" err="1">
                <a:solidFill>
                  <a:prstClr val="black"/>
                </a:solidFill>
              </a:rPr>
              <a:t>ArcFace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p:txBody>
      </p:sp>
      <p:sp>
        <p:nvSpPr>
          <p:cNvPr id="12" name="矩形 11"/>
          <p:cNvSpPr/>
          <p:nvPr/>
        </p:nvSpPr>
        <p:spPr>
          <a:xfrm>
            <a:off x="4065724" y="4246373"/>
            <a:ext cx="1063112" cy="409792"/>
          </a:xfrm>
          <a:prstGeom prst="rect">
            <a:avLst/>
          </a:prstGeom>
        </p:spPr>
        <p:txBody>
          <a:bodyPr wrap="none">
            <a:spAutoFit/>
          </a:bodyPr>
          <a:lstStyle/>
          <a:p>
            <a:pPr algn="just"/>
            <a:r>
              <a:rPr lang="en-US" altLang="zh-TW" sz="1013" dirty="0"/>
              <a:t>(b) </a:t>
            </a:r>
            <a:r>
              <a:rPr lang="en-US" altLang="zh-TW" sz="1050" dirty="0" err="1">
                <a:solidFill>
                  <a:prstClr val="black"/>
                </a:solidFill>
              </a:rPr>
              <a:t>CosFace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a:p>
            <a:pPr algn="just"/>
            <a:endParaRPr lang="en-US" altLang="zh-TW" sz="1013" dirty="0"/>
          </a:p>
        </p:txBody>
      </p:sp>
      <p:sp>
        <p:nvSpPr>
          <p:cNvPr id="9" name="矩形 8"/>
          <p:cNvSpPr/>
          <p:nvPr/>
        </p:nvSpPr>
        <p:spPr>
          <a:xfrm>
            <a:off x="1045932" y="4233011"/>
            <a:ext cx="966931" cy="253916"/>
          </a:xfrm>
          <a:prstGeom prst="rect">
            <a:avLst/>
          </a:prstGeom>
        </p:spPr>
        <p:txBody>
          <a:bodyPr wrap="none">
            <a:spAutoFit/>
          </a:bodyPr>
          <a:lstStyle/>
          <a:p>
            <a:pPr algn="just"/>
            <a:r>
              <a:rPr lang="en-US" altLang="zh-TW" sz="1013" dirty="0"/>
              <a:t>(a) </a:t>
            </a:r>
            <a:r>
              <a:rPr lang="en-US" altLang="zh-TW" sz="1050" dirty="0">
                <a:solidFill>
                  <a:prstClr val="black"/>
                </a:solidFill>
              </a:rPr>
              <a:t>Triplet Loss</a:t>
            </a:r>
            <a:endParaRPr lang="zh-TW" altLang="en-US" sz="1050" dirty="0">
              <a:solidFill>
                <a:prstClr val="black"/>
              </a:solidFill>
            </a:endParaRPr>
          </a:p>
        </p:txBody>
      </p:sp>
      <p:cxnSp>
        <p:nvCxnSpPr>
          <p:cNvPr id="18" name="直線接點 17">
            <a:extLst>
              <a:ext uri="{FF2B5EF4-FFF2-40B4-BE49-F238E27FC236}">
                <a16:creationId xmlns:a16="http://schemas.microsoft.com/office/drawing/2014/main" id="{A106C393-ED6A-4343-A8E1-B84741560877}"/>
              </a:ext>
            </a:extLst>
          </p:cNvPr>
          <p:cNvCxnSpPr/>
          <p:nvPr/>
        </p:nvCxnSpPr>
        <p:spPr>
          <a:xfrm>
            <a:off x="2936509" y="1046667"/>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E992A1BC-CCF2-4B16-BA2C-ED177ABDFB1B}"/>
              </a:ext>
            </a:extLst>
          </p:cNvPr>
          <p:cNvCxnSpPr/>
          <p:nvPr/>
        </p:nvCxnSpPr>
        <p:spPr>
          <a:xfrm>
            <a:off x="6149911" y="1079719"/>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27862" y="4551033"/>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5477424" y="672069"/>
            <a:ext cx="3622409"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2" name="圖片 1">
            <a:extLst>
              <a:ext uri="{FF2B5EF4-FFF2-40B4-BE49-F238E27FC236}">
                <a16:creationId xmlns:a16="http://schemas.microsoft.com/office/drawing/2014/main" id="{4ABD0882-57C7-46DE-AB92-8F4AE395074D}"/>
              </a:ext>
            </a:extLst>
          </p:cNvPr>
          <p:cNvPicPr>
            <a:picLocks noChangeAspect="1"/>
          </p:cNvPicPr>
          <p:nvPr/>
        </p:nvPicPr>
        <p:blipFill>
          <a:blip r:embed="rId3"/>
          <a:stretch>
            <a:fillRect/>
          </a:stretch>
        </p:blipFill>
        <p:spPr>
          <a:xfrm>
            <a:off x="60699" y="1421559"/>
            <a:ext cx="2851150" cy="2560974"/>
          </a:xfrm>
          <a:prstGeom prst="rect">
            <a:avLst/>
          </a:prstGeom>
        </p:spPr>
      </p:pic>
      <p:pic>
        <p:nvPicPr>
          <p:cNvPr id="4" name="圖片 3">
            <a:extLst>
              <a:ext uri="{FF2B5EF4-FFF2-40B4-BE49-F238E27FC236}">
                <a16:creationId xmlns:a16="http://schemas.microsoft.com/office/drawing/2014/main" id="{92CA126D-2BCE-4E64-88F1-0F5F76C79462}"/>
              </a:ext>
            </a:extLst>
          </p:cNvPr>
          <p:cNvPicPr>
            <a:picLocks noChangeAspect="1"/>
          </p:cNvPicPr>
          <p:nvPr/>
        </p:nvPicPr>
        <p:blipFill>
          <a:blip r:embed="rId4"/>
          <a:stretch>
            <a:fillRect/>
          </a:stretch>
        </p:blipFill>
        <p:spPr>
          <a:xfrm>
            <a:off x="3064601" y="1276350"/>
            <a:ext cx="3014797" cy="2970023"/>
          </a:xfrm>
          <a:prstGeom prst="rect">
            <a:avLst/>
          </a:prstGeom>
        </p:spPr>
      </p:pic>
      <p:pic>
        <p:nvPicPr>
          <p:cNvPr id="6" name="圖片 5">
            <a:extLst>
              <a:ext uri="{FF2B5EF4-FFF2-40B4-BE49-F238E27FC236}">
                <a16:creationId xmlns:a16="http://schemas.microsoft.com/office/drawing/2014/main" id="{C2FE9D9E-77FF-45F8-9C76-58E6D989B0DD}"/>
              </a:ext>
            </a:extLst>
          </p:cNvPr>
          <p:cNvPicPr>
            <a:picLocks noChangeAspect="1"/>
          </p:cNvPicPr>
          <p:nvPr/>
        </p:nvPicPr>
        <p:blipFill>
          <a:blip r:embed="rId5"/>
          <a:stretch>
            <a:fillRect/>
          </a:stretch>
        </p:blipFill>
        <p:spPr>
          <a:xfrm>
            <a:off x="6207489" y="1574800"/>
            <a:ext cx="2892344" cy="2569456"/>
          </a:xfrm>
          <a:prstGeom prst="rect">
            <a:avLst/>
          </a:prstGeom>
        </p:spPr>
      </p:pic>
      <p:sp>
        <p:nvSpPr>
          <p:cNvPr id="5" name="矩形 4">
            <a:extLst>
              <a:ext uri="{FF2B5EF4-FFF2-40B4-BE49-F238E27FC236}">
                <a16:creationId xmlns:a16="http://schemas.microsoft.com/office/drawing/2014/main" id="{13540166-67D2-9EEF-AFD2-4D4877911FDE}"/>
              </a:ext>
            </a:extLst>
          </p:cNvPr>
          <p:cNvSpPr/>
          <p:nvPr/>
        </p:nvSpPr>
        <p:spPr bwMode="auto">
          <a:xfrm>
            <a:off x="168541" y="90086"/>
            <a:ext cx="6168099"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of on other loss function - 3 fruit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頁尾版面配置區 16">
            <a:extLst>
              <a:ext uri="{FF2B5EF4-FFF2-40B4-BE49-F238E27FC236}">
                <a16:creationId xmlns:a16="http://schemas.microsoft.com/office/drawing/2014/main" id="{AF528DEF-CC5C-29A1-5BCA-6C38E71562E4}"/>
              </a:ext>
            </a:extLst>
          </p:cNvPr>
          <p:cNvSpPr>
            <a:spLocks noGrp="1"/>
          </p:cNvSpPr>
          <p:nvPr>
            <p:ph type="ftr" sz="quarter" idx="11"/>
          </p:nvPr>
        </p:nvSpPr>
        <p:spPr/>
        <p:txBody>
          <a:bodyPr/>
          <a:lstStyle/>
          <a:p>
            <a:r>
              <a:rPr lang="en-US" altLang="zh-TW"/>
              <a:t>/78</a:t>
            </a:r>
            <a:endParaRPr lang="zh-TW" altLang="en-US" dirty="0"/>
          </a:p>
        </p:txBody>
      </p:sp>
      <p:sp>
        <p:nvSpPr>
          <p:cNvPr id="19" name="投影片編號版面配置區 18">
            <a:extLst>
              <a:ext uri="{FF2B5EF4-FFF2-40B4-BE49-F238E27FC236}">
                <a16:creationId xmlns:a16="http://schemas.microsoft.com/office/drawing/2014/main" id="{FA42EC4C-8958-D3FE-845E-659363761F34}"/>
              </a:ext>
            </a:extLst>
          </p:cNvPr>
          <p:cNvSpPr>
            <a:spLocks noGrp="1"/>
          </p:cNvSpPr>
          <p:nvPr>
            <p:ph type="sldNum" sz="quarter" idx="12"/>
          </p:nvPr>
        </p:nvSpPr>
        <p:spPr/>
        <p:txBody>
          <a:bodyPr/>
          <a:lstStyle/>
          <a:p>
            <a:fld id="{EE3F9CDB-1F21-4789-A81E-8FEA25CE194B}" type="slidenum">
              <a:rPr lang="zh-CN" altLang="en-US" smtClean="0"/>
              <a:pPr/>
              <a:t>117</a:t>
            </a:fld>
            <a:endParaRPr lang="zh-CN" altLang="en-US" dirty="0"/>
          </a:p>
        </p:txBody>
      </p:sp>
    </p:spTree>
    <p:extLst>
      <p:ext uri="{BB962C8B-B14F-4D97-AF65-F5344CB8AC3E}">
        <p14:creationId xmlns:p14="http://schemas.microsoft.com/office/powerpoint/2010/main" val="393723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A10DADB-B25C-CD67-62EB-CE7BE334673F}"/>
              </a:ext>
            </a:extLst>
          </p:cNvPr>
          <p:cNvGraphicFramePr>
            <a:graphicFrameLocks noGrp="1"/>
          </p:cNvGraphicFramePr>
          <p:nvPr>
            <p:extLst>
              <p:ext uri="{D42A27DB-BD31-4B8C-83A1-F6EECF244321}">
                <p14:modId xmlns:p14="http://schemas.microsoft.com/office/powerpoint/2010/main" val="2094127856"/>
              </p:ext>
            </p:extLst>
          </p:nvPr>
        </p:nvGraphicFramePr>
        <p:xfrm>
          <a:off x="310423" y="2418713"/>
          <a:ext cx="8523154" cy="2345423"/>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08063">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0.408% ± 0.074%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0.964% ± 1.297%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20.08% ± 6.323%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1.371% ± 1.31%</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0.93482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9473035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0.383% ± 0.057%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1.087% ± 1.234%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20.35% ± 6.714%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1.47% ± 1.242%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0.93375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0.544% ± 0.043%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1.964% ± 1.553%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2.508% ± 1.563%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381682167"/>
                  </a:ext>
                </a:extLst>
              </a:tr>
            </a:tbl>
          </a:graphicData>
        </a:graphic>
      </p:graphicFrame>
      <p:sp>
        <p:nvSpPr>
          <p:cNvPr id="5" name="矩形 4">
            <a:extLst>
              <a:ext uri="{FF2B5EF4-FFF2-40B4-BE49-F238E27FC236}">
                <a16:creationId xmlns:a16="http://schemas.microsoft.com/office/drawing/2014/main" id="{F841287D-C4BF-3D61-CE50-B76E72BF4EDA}"/>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4" name="文字方塊 3">
            <a:extLst>
              <a:ext uri="{FF2B5EF4-FFF2-40B4-BE49-F238E27FC236}">
                <a16:creationId xmlns:a16="http://schemas.microsoft.com/office/drawing/2014/main" id="{D3561100-4DB8-82E0-BA60-98D33C5142E5}"/>
              </a:ext>
            </a:extLst>
          </p:cNvPr>
          <p:cNvSpPr txBox="1"/>
          <p:nvPr/>
        </p:nvSpPr>
        <p:spPr>
          <a:xfrm>
            <a:off x="310423" y="1826046"/>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109.</a:t>
            </a:r>
            <a:endParaRPr lang="zh-TW" altLang="en-US" dirty="0"/>
          </a:p>
        </p:txBody>
      </p:sp>
      <p:sp>
        <p:nvSpPr>
          <p:cNvPr id="6" name="文字方塊 5">
            <a:extLst>
              <a:ext uri="{FF2B5EF4-FFF2-40B4-BE49-F238E27FC236}">
                <a16:creationId xmlns:a16="http://schemas.microsoft.com/office/drawing/2014/main" id="{A26E161E-7B07-C978-F343-4E9C5DB4B92D}"/>
              </a:ext>
            </a:extLst>
          </p:cNvPr>
          <p:cNvSpPr txBox="1"/>
          <p:nvPr/>
        </p:nvSpPr>
        <p:spPr>
          <a:xfrm>
            <a:off x="310423" y="1302826"/>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7" name="文字方塊 6">
            <a:extLst>
              <a:ext uri="{FF2B5EF4-FFF2-40B4-BE49-F238E27FC236}">
                <a16:creationId xmlns:a16="http://schemas.microsoft.com/office/drawing/2014/main" id="{EF528ED8-5223-2749-52F8-146CF7C81AF7}"/>
              </a:ext>
            </a:extLst>
          </p:cNvPr>
          <p:cNvSpPr txBox="1"/>
          <p:nvPr/>
        </p:nvSpPr>
        <p:spPr>
          <a:xfrm>
            <a:off x="439227" y="952766"/>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15" name="頁尾版面配置區 14">
            <a:extLst>
              <a:ext uri="{FF2B5EF4-FFF2-40B4-BE49-F238E27FC236}">
                <a16:creationId xmlns:a16="http://schemas.microsoft.com/office/drawing/2014/main" id="{3DEEE9BA-2400-43D7-29F6-A4FB1113DCD4}"/>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345A9DD9-1FF1-42D5-F0A0-4A319DED01FD}"/>
              </a:ext>
            </a:extLst>
          </p:cNvPr>
          <p:cNvSpPr>
            <a:spLocks noGrp="1"/>
          </p:cNvSpPr>
          <p:nvPr>
            <p:ph type="sldNum" sz="quarter" idx="12"/>
          </p:nvPr>
        </p:nvSpPr>
        <p:spPr/>
        <p:txBody>
          <a:bodyPr/>
          <a:lstStyle/>
          <a:p>
            <a:fld id="{EE3F9CDB-1F21-4789-A81E-8FEA25CE194B}" type="slidenum">
              <a:rPr lang="zh-CN" altLang="en-US" smtClean="0"/>
              <a:pPr/>
              <a:t>118</a:t>
            </a:fld>
            <a:endParaRPr lang="zh-CN" altLang="en-US" dirty="0"/>
          </a:p>
        </p:txBody>
      </p:sp>
    </p:spTree>
    <p:extLst>
      <p:ext uri="{BB962C8B-B14F-4D97-AF65-F5344CB8AC3E}">
        <p14:creationId xmlns:p14="http://schemas.microsoft.com/office/powerpoint/2010/main" val="1459147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904B9F91-A418-DFA5-45F0-9C1B20B8264C}"/>
              </a:ext>
            </a:extLst>
          </p:cNvPr>
          <p:cNvGraphicFramePr>
            <a:graphicFrameLocks noGrp="1"/>
          </p:cNvGraphicFramePr>
          <p:nvPr>
            <p:extLst>
              <p:ext uri="{D42A27DB-BD31-4B8C-83A1-F6EECF244321}">
                <p14:modId xmlns:p14="http://schemas.microsoft.com/office/powerpoint/2010/main" val="2568666889"/>
              </p:ext>
            </p:extLst>
          </p:nvPr>
        </p:nvGraphicFramePr>
        <p:xfrm>
          <a:off x="310423" y="2408747"/>
          <a:ext cx="8523154" cy="237744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0.517% ± 0.133%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1.169% ± 1.521%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20.08% ± 6.323%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1.685% ± 1.521%</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0.93378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4193392450"/>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0.487% ± 0.115%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1.344% ± 1.448%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20.35% ± 6.714%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1.831% ± 1.453%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0.93256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0.599% ± 0.064%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2.162% ± 1.69%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1.705%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90480139"/>
                  </a:ext>
                </a:extLst>
              </a:tr>
            </a:tbl>
          </a:graphicData>
        </a:graphic>
      </p:graphicFrame>
      <p:sp>
        <p:nvSpPr>
          <p:cNvPr id="3" name="矩形 2">
            <a:extLst>
              <a:ext uri="{FF2B5EF4-FFF2-40B4-BE49-F238E27FC236}">
                <a16:creationId xmlns:a16="http://schemas.microsoft.com/office/drawing/2014/main" id="{8B9DF517-40F2-6722-F6AC-864FB794F406}"/>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5" name="文字方塊 4">
            <a:extLst>
              <a:ext uri="{FF2B5EF4-FFF2-40B4-BE49-F238E27FC236}">
                <a16:creationId xmlns:a16="http://schemas.microsoft.com/office/drawing/2014/main" id="{77AEC71D-96E7-126D-F10C-9436846B871B}"/>
              </a:ext>
            </a:extLst>
          </p:cNvPr>
          <p:cNvSpPr txBox="1"/>
          <p:nvPr/>
        </p:nvSpPr>
        <p:spPr>
          <a:xfrm>
            <a:off x="310423" y="1826046"/>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109.</a:t>
            </a:r>
            <a:endParaRPr lang="zh-TW" altLang="en-US" dirty="0"/>
          </a:p>
        </p:txBody>
      </p:sp>
      <p:sp>
        <p:nvSpPr>
          <p:cNvPr id="6" name="文字方塊 5">
            <a:extLst>
              <a:ext uri="{FF2B5EF4-FFF2-40B4-BE49-F238E27FC236}">
                <a16:creationId xmlns:a16="http://schemas.microsoft.com/office/drawing/2014/main" id="{C5B1F84D-C7E5-F80F-F9C7-6A9AB7C272AE}"/>
              </a:ext>
            </a:extLst>
          </p:cNvPr>
          <p:cNvSpPr txBox="1"/>
          <p:nvPr/>
        </p:nvSpPr>
        <p:spPr>
          <a:xfrm>
            <a:off x="310423" y="1302826"/>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7" name="文字方塊 6">
            <a:extLst>
              <a:ext uri="{FF2B5EF4-FFF2-40B4-BE49-F238E27FC236}">
                <a16:creationId xmlns:a16="http://schemas.microsoft.com/office/drawing/2014/main" id="{955D46BA-2E12-9738-8A1E-C8FB5834CE99}"/>
              </a:ext>
            </a:extLst>
          </p:cNvPr>
          <p:cNvSpPr txBox="1"/>
          <p:nvPr/>
        </p:nvSpPr>
        <p:spPr>
          <a:xfrm>
            <a:off x="439227" y="952766"/>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15" name="頁尾版面配置區 14">
            <a:extLst>
              <a:ext uri="{FF2B5EF4-FFF2-40B4-BE49-F238E27FC236}">
                <a16:creationId xmlns:a16="http://schemas.microsoft.com/office/drawing/2014/main" id="{C0657ED9-C7D0-D808-42B5-8E837E89CDF4}"/>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8EEE1556-F158-75B8-C5CB-9F29286F5C43}"/>
              </a:ext>
            </a:extLst>
          </p:cNvPr>
          <p:cNvSpPr>
            <a:spLocks noGrp="1"/>
          </p:cNvSpPr>
          <p:nvPr>
            <p:ph type="sldNum" sz="quarter" idx="12"/>
          </p:nvPr>
        </p:nvSpPr>
        <p:spPr/>
        <p:txBody>
          <a:bodyPr/>
          <a:lstStyle/>
          <a:p>
            <a:fld id="{EE3F9CDB-1F21-4789-A81E-8FEA25CE194B}" type="slidenum">
              <a:rPr lang="zh-CN" altLang="en-US" smtClean="0"/>
              <a:pPr/>
              <a:t>119</a:t>
            </a:fld>
            <a:endParaRPr lang="zh-CN" altLang="en-US" dirty="0"/>
          </a:p>
        </p:txBody>
      </p:sp>
    </p:spTree>
    <p:extLst>
      <p:ext uri="{BB962C8B-B14F-4D97-AF65-F5344CB8AC3E}">
        <p14:creationId xmlns:p14="http://schemas.microsoft.com/office/powerpoint/2010/main" val="22433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62BFD08F-F516-53D7-82ED-9D44C5A2C0DC}"/>
              </a:ext>
            </a:extLst>
          </p:cNvPr>
          <p:cNvSpPr/>
          <p:nvPr/>
        </p:nvSpPr>
        <p:spPr bwMode="auto">
          <a:xfrm>
            <a:off x="168540" y="90085"/>
            <a:ext cx="6289410"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Probabilities to prediction Uncertainty Converter</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文字方塊 29">
            <a:extLst>
              <a:ext uri="{FF2B5EF4-FFF2-40B4-BE49-F238E27FC236}">
                <a16:creationId xmlns:a16="http://schemas.microsoft.com/office/drawing/2014/main" id="{2FDA131C-5F5C-27C7-418F-6A96248DAE1E}"/>
              </a:ext>
            </a:extLst>
          </p:cNvPr>
          <p:cNvSpPr txBox="1"/>
          <p:nvPr/>
        </p:nvSpPr>
        <p:spPr>
          <a:xfrm>
            <a:off x="765164" y="857594"/>
            <a:ext cx="1051511" cy="276999"/>
          </a:xfrm>
          <a:prstGeom prst="rect">
            <a:avLst/>
          </a:prstGeom>
          <a:noFill/>
        </p:spPr>
        <p:txBody>
          <a:bodyPr wrap="square">
            <a:spAutoFit/>
          </a:bodyPr>
          <a:lstStyle/>
          <a:p>
            <a:r>
              <a:rPr lang="en-US" altLang="zh-TW" sz="1200" dirty="0"/>
              <a:t>Hybrid Expert</a:t>
            </a:r>
            <a:endParaRPr lang="zh-TW" altLang="en-US" dirty="0"/>
          </a:p>
        </p:txBody>
      </p:sp>
      <p:grpSp>
        <p:nvGrpSpPr>
          <p:cNvPr id="36" name="群組 35">
            <a:extLst>
              <a:ext uri="{FF2B5EF4-FFF2-40B4-BE49-F238E27FC236}">
                <a16:creationId xmlns:a16="http://schemas.microsoft.com/office/drawing/2014/main" id="{6D6FD16C-34C4-C90C-7C91-D9BACF0D331B}"/>
              </a:ext>
            </a:extLst>
          </p:cNvPr>
          <p:cNvGrpSpPr/>
          <p:nvPr/>
        </p:nvGrpSpPr>
        <p:grpSpPr>
          <a:xfrm>
            <a:off x="1226230" y="857594"/>
            <a:ext cx="6003875" cy="2270187"/>
            <a:chOff x="1251630" y="1065876"/>
            <a:chExt cx="6003875" cy="2270187"/>
          </a:xfrm>
        </p:grpSpPr>
        <p:sp>
          <p:nvSpPr>
            <p:cNvPr id="28" name="矩形 27">
              <a:extLst>
                <a:ext uri="{FF2B5EF4-FFF2-40B4-BE49-F238E27FC236}">
                  <a16:creationId xmlns:a16="http://schemas.microsoft.com/office/drawing/2014/main" id="{A105F9FA-1124-EF35-02B0-3DD86AFAC425}"/>
                </a:ext>
              </a:extLst>
            </p:cNvPr>
            <p:cNvSpPr/>
            <p:nvPr/>
          </p:nvSpPr>
          <p:spPr>
            <a:xfrm>
              <a:off x="3957817" y="1963320"/>
              <a:ext cx="1019850" cy="106518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5" name="群組 34">
              <a:extLst>
                <a:ext uri="{FF2B5EF4-FFF2-40B4-BE49-F238E27FC236}">
                  <a16:creationId xmlns:a16="http://schemas.microsoft.com/office/drawing/2014/main" id="{09A791D7-4163-1B75-DEDE-D8ADFB991075}"/>
                </a:ext>
              </a:extLst>
            </p:cNvPr>
            <p:cNvGrpSpPr/>
            <p:nvPr/>
          </p:nvGrpSpPr>
          <p:grpSpPr>
            <a:xfrm>
              <a:off x="1251630" y="1065876"/>
              <a:ext cx="6003875" cy="1883959"/>
              <a:chOff x="1251630" y="1065876"/>
              <a:chExt cx="6003875" cy="1883959"/>
            </a:xfrm>
          </p:grpSpPr>
          <p:grpSp>
            <p:nvGrpSpPr>
              <p:cNvPr id="2" name="群組 1">
                <a:extLst>
                  <a:ext uri="{FF2B5EF4-FFF2-40B4-BE49-F238E27FC236}">
                    <a16:creationId xmlns:a16="http://schemas.microsoft.com/office/drawing/2014/main" id="{AB34E84B-A929-E092-A7DA-F34EA8AE171C}"/>
                  </a:ext>
                </a:extLst>
              </p:cNvPr>
              <p:cNvGrpSpPr/>
              <p:nvPr/>
            </p:nvGrpSpPr>
            <p:grpSpPr>
              <a:xfrm>
                <a:off x="1251630" y="1065876"/>
                <a:ext cx="6003875" cy="1883959"/>
                <a:chOff x="223490" y="2900992"/>
                <a:chExt cx="8822985" cy="1893787"/>
              </a:xfrm>
            </p:grpSpPr>
            <p:cxnSp>
              <p:nvCxnSpPr>
                <p:cNvPr id="4" name="直線單箭頭接點 3">
                  <a:extLst>
                    <a:ext uri="{FF2B5EF4-FFF2-40B4-BE49-F238E27FC236}">
                      <a16:creationId xmlns:a16="http://schemas.microsoft.com/office/drawing/2014/main" id="{B1FC0D4E-F651-DCA9-06CD-50D577F11AAE}"/>
                    </a:ext>
                  </a:extLst>
                </p:cNvPr>
                <p:cNvCxnSpPr>
                  <a:cxnSpLocks/>
                </p:cNvCxnSpPr>
                <p:nvPr/>
              </p:nvCxnSpPr>
              <p:spPr>
                <a:xfrm>
                  <a:off x="3986253" y="432339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E247A1E-1648-24AB-DE40-CF9040EFB8A8}"/>
                        </a:ext>
                      </a:extLst>
                    </p:cNvPr>
                    <p:cNvSpPr/>
                    <p:nvPr/>
                  </p:nvSpPr>
                  <p:spPr>
                    <a:xfrm>
                      <a:off x="4399143" y="3954447"/>
                      <a:ext cx="1101097"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399143" y="3954447"/>
                      <a:ext cx="1101097" cy="840332"/>
                    </a:xfrm>
                    <a:prstGeom prst="rect">
                      <a:avLst/>
                    </a:prstGeom>
                    <a:blipFill>
                      <a:blip r:embed="rId4"/>
                      <a:stretch>
                        <a:fillRect/>
                      </a:stretch>
                    </a:blipFill>
                  </p:spPr>
                  <p:txBody>
                    <a:bodyPr/>
                    <a:lstStyle/>
                    <a:p>
                      <a:r>
                        <a:rPr lang="zh-TW" altLang="en-US">
                          <a:noFill/>
                        </a:rPr>
                        <a:t> </a:t>
                      </a:r>
                    </a:p>
                  </p:txBody>
                </p:sp>
              </mc:Fallback>
            </mc:AlternateContent>
            <p:cxnSp>
              <p:nvCxnSpPr>
                <p:cNvPr id="6" name="直線單箭頭接點 5">
                  <a:extLst>
                    <a:ext uri="{FF2B5EF4-FFF2-40B4-BE49-F238E27FC236}">
                      <a16:creationId xmlns:a16="http://schemas.microsoft.com/office/drawing/2014/main" id="{12E44736-4C08-F7AF-C09D-F5BB5E688644}"/>
                    </a:ext>
                  </a:extLst>
                </p:cNvPr>
                <p:cNvCxnSpPr>
                  <a:cxnSpLocks/>
                  <a:stCxn id="5" idx="3"/>
                  <a:endCxn id="7" idx="1"/>
                </p:cNvCxnSpPr>
                <p:nvPr/>
              </p:nvCxnSpPr>
              <p:spPr>
                <a:xfrm flipV="1">
                  <a:off x="5500240" y="4372760"/>
                  <a:ext cx="279704" cy="1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623F24B-288F-5B9D-9209-E99A160A2626}"/>
                        </a:ext>
                      </a:extLst>
                    </p:cNvPr>
                    <p:cNvSpPr/>
                    <p:nvPr/>
                  </p:nvSpPr>
                  <p:spPr>
                    <a:xfrm>
                      <a:off x="5779943" y="3957124"/>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a:latin typeface="Cambria Math" panose="02040503050406030204" pitchFamily="18" charset="0"/>
                            </a:rPr>
                            <m:t>)</m:t>
                          </m:r>
                        </m:oMath>
                      </a14:m>
                      <a:endParaRPr lang="zh-TW" altLang="en-US" sz="800" i="1" dirty="0"/>
                    </a:p>
                  </p:txBody>
                </p:sp>
              </mc:Choice>
              <mc:Fallback xmlns="">
                <p:sp>
                  <p:nvSpPr>
                    <p:cNvPr id="7" name="矩形 6">
                      <a:extLst>
                        <a:ext uri="{FF2B5EF4-FFF2-40B4-BE49-F238E27FC236}">
                          <a16:creationId xmlns:a16="http://schemas.microsoft.com/office/drawing/2014/main" id="{3623F24B-288F-5B9D-9209-E99A160A2626}"/>
                        </a:ext>
                      </a:extLst>
                    </p:cNvPr>
                    <p:cNvSpPr>
                      <a:spLocks noRot="1" noChangeAspect="1" noMove="1" noResize="1" noEditPoints="1" noAdjustHandles="1" noChangeArrowheads="1" noChangeShapeType="1" noTextEdit="1"/>
                    </p:cNvSpPr>
                    <p:nvPr/>
                  </p:nvSpPr>
                  <p:spPr>
                    <a:xfrm>
                      <a:off x="5779943" y="3957124"/>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3C9A0EF-7EA6-58FC-A68A-B3DD91C25C85}"/>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2F5520C7-DC66-1A82-12F5-57E3B8A41F1B}"/>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4005F4C-4770-9A8E-B793-78B39FC61257}"/>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11" name="直線單箭頭接點 10">
                  <a:extLst>
                    <a:ext uri="{FF2B5EF4-FFF2-40B4-BE49-F238E27FC236}">
                      <a16:creationId xmlns:a16="http://schemas.microsoft.com/office/drawing/2014/main" id="{D8F06C0B-BEE1-527B-0A61-7CDC950A5CD6}"/>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16E4A7B-0B8C-1AA7-5C24-E6A6D8EC515C}"/>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D95B0BDC-B248-F262-5D7F-E41C18FA9033}"/>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3B9255A-6FC8-6D42-CF21-7C7371D6C5F6}"/>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15" name="群組 14">
                  <a:extLst>
                    <a:ext uri="{FF2B5EF4-FFF2-40B4-BE49-F238E27FC236}">
                      <a16:creationId xmlns:a16="http://schemas.microsoft.com/office/drawing/2014/main" id="{BE7ED478-5044-5A7F-9780-5A8D9B293D49}"/>
                    </a:ext>
                  </a:extLst>
                </p:cNvPr>
                <p:cNvGrpSpPr/>
                <p:nvPr/>
              </p:nvGrpSpPr>
              <p:grpSpPr>
                <a:xfrm>
                  <a:off x="2018547" y="3412014"/>
                  <a:ext cx="828600" cy="940410"/>
                  <a:chOff x="4416532" y="2650366"/>
                  <a:chExt cx="900792" cy="1237808"/>
                </a:xfrm>
              </p:grpSpPr>
              <p:cxnSp>
                <p:nvCxnSpPr>
                  <p:cNvPr id="25" name="肘形接點 111">
                    <a:extLst>
                      <a:ext uri="{FF2B5EF4-FFF2-40B4-BE49-F238E27FC236}">
                        <a16:creationId xmlns:a16="http://schemas.microsoft.com/office/drawing/2014/main" id="{B3770B51-05D4-56E4-2163-2C3D0C3B691B}"/>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3">
                    <a:extLst>
                      <a:ext uri="{FF2B5EF4-FFF2-40B4-BE49-F238E27FC236}">
                        <a16:creationId xmlns:a16="http://schemas.microsoft.com/office/drawing/2014/main" id="{22112D75-681E-0A32-308E-5A223A2819AD}"/>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80">
                      <a:extLst>
                        <a:ext uri="{FF2B5EF4-FFF2-40B4-BE49-F238E27FC236}">
                          <a16:creationId xmlns:a16="http://schemas.microsoft.com/office/drawing/2014/main" id="{19B6578F-13CB-6CA4-9F6B-8950434426E3}"/>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17" name="直線單箭頭接點 82">
                  <a:extLst>
                    <a:ext uri="{FF2B5EF4-FFF2-40B4-BE49-F238E27FC236}">
                      <a16:creationId xmlns:a16="http://schemas.microsoft.com/office/drawing/2014/main" id="{A14A245F-EAB1-5A57-0B5E-511C9DE7731C}"/>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94">
                  <a:extLst>
                    <a:ext uri="{FF2B5EF4-FFF2-40B4-BE49-F238E27FC236}">
                      <a16:creationId xmlns:a16="http://schemas.microsoft.com/office/drawing/2014/main" id="{1476D2A9-98E6-E752-04AE-F28052B50BFC}"/>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28">
                      <a:extLst>
                        <a:ext uri="{FF2B5EF4-FFF2-40B4-BE49-F238E27FC236}">
                          <a16:creationId xmlns:a16="http://schemas.microsoft.com/office/drawing/2014/main" id="{475E3611-7F89-151B-0EC4-B4C97FA3C537}"/>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6BD43073-50D5-0EA8-05EB-FB5A2D6AC69D}"/>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0541772-1810-6090-9C67-6E88A72379EC}"/>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22" name="肘形接點 3">
                  <a:extLst>
                    <a:ext uri="{FF2B5EF4-FFF2-40B4-BE49-F238E27FC236}">
                      <a16:creationId xmlns:a16="http://schemas.microsoft.com/office/drawing/2014/main" id="{4EDAA328-BA54-3762-2739-5F36D4476EFF}"/>
                    </a:ext>
                  </a:extLst>
                </p:cNvPr>
                <p:cNvCxnSpPr>
                  <a:cxnSpLocks/>
                  <a:endCxn id="7" idx="0"/>
                </p:cNvCxnSpPr>
                <p:nvPr/>
              </p:nvCxnSpPr>
              <p:spPr>
                <a:xfrm>
                  <a:off x="5804325" y="3666023"/>
                  <a:ext cx="516544"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4">
                      <a:extLst>
                        <a:ext uri="{FF2B5EF4-FFF2-40B4-BE49-F238E27FC236}">
                          <a16:creationId xmlns:a16="http://schemas.microsoft.com/office/drawing/2014/main" id="{F5E91260-A8C3-02C4-0CFC-CBFDD263B3E6}"/>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2DE1C01-5DB0-60F5-99BC-DDEEB828783F}"/>
                      </a:ext>
                    </a:extLst>
                  </p:cNvPr>
                  <p:cNvSpPr/>
                  <p:nvPr/>
                </p:nvSpPr>
                <p:spPr>
                  <a:xfrm>
                    <a:off x="3018465" y="2051005"/>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1" name="矩形 30">
                    <a:extLst>
                      <a:ext uri="{FF2B5EF4-FFF2-40B4-BE49-F238E27FC236}">
                        <a16:creationId xmlns:a16="http://schemas.microsoft.com/office/drawing/2014/main" id="{A2DE1C01-5DB0-60F5-99BC-DDEEB828783F}"/>
                      </a:ext>
                    </a:extLst>
                  </p:cNvPr>
                  <p:cNvSpPr>
                    <a:spLocks noRot="1" noChangeAspect="1" noMove="1" noResize="1" noEditPoints="1" noAdjustHandles="1" noChangeArrowheads="1" noChangeShapeType="1" noTextEdit="1"/>
                  </p:cNvSpPr>
                  <p:nvPr/>
                </p:nvSpPr>
                <p:spPr>
                  <a:xfrm>
                    <a:off x="3018465" y="2051005"/>
                    <a:ext cx="807954" cy="859788"/>
                  </a:xfrm>
                  <a:prstGeom prst="rect">
                    <a:avLst/>
                  </a:prstGeom>
                  <a:blipFill>
                    <a:blip r:embed="rId31"/>
                    <a:stretch>
                      <a:fillRect/>
                    </a:stretch>
                  </a:blipFill>
                </p:spPr>
                <p:txBody>
                  <a:bodyPr/>
                  <a:lstStyle/>
                  <a:p>
                    <a:r>
                      <a:rPr lang="zh-TW" altLang="en-US">
                        <a:noFill/>
                      </a:rPr>
                      <a:t> </a:t>
                    </a:r>
                  </a:p>
                </p:txBody>
              </p:sp>
            </mc:Fallback>
          </mc:AlternateContent>
        </p:grpSp>
        <p:sp>
          <p:nvSpPr>
            <p:cNvPr id="32" name="箭號: 向下 31">
              <a:extLst>
                <a:ext uri="{FF2B5EF4-FFF2-40B4-BE49-F238E27FC236}">
                  <a16:creationId xmlns:a16="http://schemas.microsoft.com/office/drawing/2014/main" id="{9D8CD1DE-7324-79EC-1D63-5901CF53499E}"/>
                </a:ext>
              </a:extLst>
            </p:cNvPr>
            <p:cNvSpPr/>
            <p:nvPr/>
          </p:nvSpPr>
          <p:spPr>
            <a:xfrm>
              <a:off x="4421913" y="3103194"/>
              <a:ext cx="149872" cy="232869"/>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4B35B499-3462-9AD8-F92B-FB1BA9DFE27D}"/>
                  </a:ext>
                </a:extLst>
              </p:cNvPr>
              <p:cNvSpPr txBox="1"/>
              <p:nvPr/>
            </p:nvSpPr>
            <p:spPr>
              <a:xfrm>
                <a:off x="291403" y="3336152"/>
                <a:ext cx="8561193" cy="1293175"/>
              </a:xfrm>
              <a:prstGeom prst="rect">
                <a:avLst/>
              </a:prstGeom>
              <a:noFill/>
            </p:spPr>
            <p:txBody>
              <a:bodyPr wrap="square">
                <a:spAutoFit/>
              </a:bodyPr>
              <a:lstStyle/>
              <a:p>
                <a:pPr marL="285750" indent="-285750">
                  <a:buFont typeface="Arial" panose="020B0604020202020204" pitchFamily="34" charset="0"/>
                  <a:buChar char="•"/>
                </a:pPr>
                <a:r>
                  <a:rPr lang="en-US" altLang="zh-TW" sz="1400" b="1" dirty="0"/>
                  <a:t>The “Probabilities to prediction Uncertainty Converter” is designed to calculate Uncertainty using the probabilities  of belonging to each component class. </a:t>
                </a:r>
              </a:p>
              <a:p>
                <a:pPr marL="285750" indent="-285750">
                  <a:buFont typeface="Arial" panose="020B0604020202020204" pitchFamily="34" charset="0"/>
                  <a:buChar char="•"/>
                </a:pPr>
                <a:endParaRPr lang="en-US" altLang="zh-TW" sz="1400" b="1" dirty="0"/>
              </a:p>
              <a:p>
                <a:pPr marL="285750" indent="-285750">
                  <a:buFont typeface="Arial" panose="020B0604020202020204" pitchFamily="34" charset="0"/>
                  <a:buChar char="•"/>
                </a:pPr>
                <a:r>
                  <a:rPr lang="en-US" altLang="zh-TW" sz="1400" b="1" dirty="0"/>
                  <a:t>In this context, we utilize Entropy to compute</a:t>
                </a:r>
                <a:r>
                  <a:rPr lang="zh-TW" altLang="en-US" sz="1400" b="1" dirty="0"/>
                  <a:t> </a:t>
                </a:r>
                <a:r>
                  <a:rPr lang="en-US" altLang="zh-TW" sz="1400" b="1" dirty="0"/>
                  <a:t>N</a:t>
                </a:r>
                <a:r>
                  <a:rPr lang="zh-TW" altLang="en-US" sz="1400" b="1" dirty="0"/>
                  <a:t>ormalized</a:t>
                </a:r>
                <a:r>
                  <a:rPr lang="en-US" altLang="zh-TW" sz="1400" b="1" dirty="0"/>
                  <a:t> Uncertainty:  </a:t>
                </a:r>
                <a14:m>
                  <m:oMath xmlns:m="http://schemas.openxmlformats.org/officeDocument/2006/math">
                    <m:r>
                      <a:rPr lang="en-US" altLang="zh-TW" sz="1400" b="1" i="0" smtClean="0">
                        <a:latin typeface="Cambria Math" panose="02040503050406030204" pitchFamily="18" charset="0"/>
                      </a:rPr>
                      <m:t> </m:t>
                    </m:r>
                    <m:r>
                      <m:rPr>
                        <m:sty m:val="p"/>
                      </m:rPr>
                      <a:rPr lang="en-US" altLang="zh-TW" sz="1400" b="1" i="1">
                        <a:latin typeface="Cambria Math" panose="02040503050406030204" pitchFamily="18" charset="0"/>
                      </a:rPr>
                      <m:t>U</m:t>
                    </m:r>
                    <m:r>
                      <a:rPr lang="en-US" altLang="zh-TW" sz="1400" b="1" i="1">
                        <a:latin typeface="Cambria Math" panose="02040503050406030204" pitchFamily="18" charset="0"/>
                      </a:rPr>
                      <m:t>=</m:t>
                    </m:r>
                    <m:f>
                      <m:fPr>
                        <m:ctrlPr>
                          <a:rPr lang="en-US" altLang="zh-TW" sz="1400" b="1" i="1">
                            <a:latin typeface="Cambria Math" panose="02040503050406030204" pitchFamily="18" charset="0"/>
                          </a:rPr>
                        </m:ctrlPr>
                      </m:fPr>
                      <m:num>
                        <m:r>
                          <a:rPr lang="en-US" altLang="zh-TW" sz="1400" b="1" i="1">
                            <a:latin typeface="Cambria Math" panose="02040503050406030204" pitchFamily="18" charset="0"/>
                          </a:rPr>
                          <m:t>𝟏</m:t>
                        </m:r>
                      </m:num>
                      <m:den>
                        <m:r>
                          <a:rPr lang="en-US" altLang="zh-TW" sz="1400" b="1" i="1">
                            <a:latin typeface="Cambria Math" panose="02040503050406030204" pitchFamily="18" charset="0"/>
                          </a:rPr>
                          <m:t>𝒍𝒐𝒈</m:t>
                        </m:r>
                        <m:r>
                          <a:rPr lang="en-US" altLang="zh-TW" sz="1400" b="1" i="1">
                            <a:latin typeface="Cambria Math" panose="02040503050406030204" pitchFamily="18" charset="0"/>
                          </a:rPr>
                          <m:t>(</m:t>
                        </m:r>
                        <m:r>
                          <a:rPr lang="en-US" altLang="zh-TW" sz="1400" b="1" i="1" smtClean="0">
                            <a:latin typeface="Cambria Math" panose="02040503050406030204" pitchFamily="18" charset="0"/>
                          </a:rPr>
                          <m:t>𝑲</m:t>
                        </m:r>
                        <m:r>
                          <a:rPr lang="en-US" altLang="zh-TW" sz="1400" b="1" i="1">
                            <a:latin typeface="Cambria Math" panose="02040503050406030204" pitchFamily="18" charset="0"/>
                          </a:rPr>
                          <m:t>)</m:t>
                        </m:r>
                      </m:den>
                    </m:f>
                    <m:r>
                      <a:rPr lang="en-US" altLang="zh-TW" sz="1400" b="1" i="1">
                        <a:latin typeface="Cambria Math" panose="02040503050406030204" pitchFamily="18" charset="0"/>
                      </a:rPr>
                      <m:t> ∗(− </m:t>
                    </m:r>
                    <m:nary>
                      <m:naryPr>
                        <m:chr m:val="∑"/>
                        <m:ctrlPr>
                          <a:rPr lang="en-US" altLang="zh-TW" sz="1400" b="1" i="1">
                            <a:latin typeface="Cambria Math" panose="02040503050406030204" pitchFamily="18" charset="0"/>
                          </a:rPr>
                        </m:ctrlPr>
                      </m:naryPr>
                      <m:sub>
                        <m:r>
                          <m:rPr>
                            <m:brk m:alnAt="23"/>
                          </m:rPr>
                          <a:rPr lang="en-US" altLang="zh-TW" sz="1400" b="1" i="1">
                            <a:latin typeface="Cambria Math" panose="02040503050406030204" pitchFamily="18" charset="0"/>
                          </a:rPr>
                          <m:t>𝒊</m:t>
                        </m:r>
                        <m:r>
                          <a:rPr lang="en-US" altLang="zh-TW" sz="1400" b="1" i="1">
                            <a:latin typeface="Cambria Math" panose="02040503050406030204" pitchFamily="18" charset="0"/>
                          </a:rPr>
                          <m:t>=</m:t>
                        </m:r>
                        <m:r>
                          <a:rPr lang="en-US" altLang="zh-TW" sz="1400" b="1" i="1">
                            <a:latin typeface="Cambria Math" panose="02040503050406030204" pitchFamily="18" charset="0"/>
                          </a:rPr>
                          <m:t>𝟏</m:t>
                        </m:r>
                      </m:sub>
                      <m:sup>
                        <m:r>
                          <a:rPr lang="en-US" altLang="zh-TW" sz="1400" b="1" i="1" smtClean="0">
                            <a:latin typeface="Cambria Math" panose="02040503050406030204" pitchFamily="18" charset="0"/>
                          </a:rPr>
                          <m:t>𝑲</m:t>
                        </m:r>
                      </m:sup>
                      <m:e>
                        <m:r>
                          <a:rPr lang="en-US" altLang="zh-TW" sz="1400" b="1" i="1">
                            <a:latin typeface="Cambria Math" panose="02040503050406030204" pitchFamily="18" charset="0"/>
                          </a:rPr>
                          <m:t> </m:t>
                        </m:r>
                      </m:e>
                    </m:nary>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 </m:t>
                        </m:r>
                        <m:r>
                          <a:rPr lang="en-US" altLang="zh-TW" sz="1400" b="1" i="1">
                            <a:latin typeface="Cambria Math" panose="02040503050406030204" pitchFamily="18" charset="0"/>
                          </a:rPr>
                          <m:t>𝒑</m:t>
                        </m:r>
                      </m:e>
                      <m:sub>
                        <m:r>
                          <a:rPr lang="en-US" altLang="zh-TW" sz="1400" b="1" i="1">
                            <a:latin typeface="Cambria Math" panose="02040503050406030204" pitchFamily="18" charset="0"/>
                          </a:rPr>
                          <m:t>𝒊</m:t>
                        </m:r>
                      </m:sub>
                    </m:sSub>
                    <m:r>
                      <a:rPr lang="en-US" altLang="zh-TW" sz="1400" b="1" i="1">
                        <a:latin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𝒍𝒐𝒈</m:t>
                    </m:r>
                    <m:r>
                      <a:rPr lang="en-US" altLang="zh-TW" sz="1400" b="1" i="1">
                        <a:latin typeface="Cambria Math" panose="02040503050406030204" pitchFamily="18" charset="0"/>
                        <a:ea typeface="Cambria Math" panose="02040503050406030204" pitchFamily="18" charset="0"/>
                      </a:rPr>
                      <m:t>⁡( </m:t>
                    </m:r>
                    <m:sSub>
                      <m:sSubPr>
                        <m:ctrlPr>
                          <a:rPr lang="en-US" altLang="zh-TW" sz="1400" b="1" i="1">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Cambria Math" panose="02040503050406030204" pitchFamily="18" charset="0"/>
                          </a:rPr>
                          <m:t>𝒑</m:t>
                        </m:r>
                      </m:e>
                      <m:sub>
                        <m:r>
                          <a:rPr lang="en-US" altLang="zh-TW" sz="1400" b="1" i="1">
                            <a:latin typeface="Cambria Math" panose="02040503050406030204" pitchFamily="18" charset="0"/>
                            <a:ea typeface="Cambria Math" panose="02040503050406030204" pitchFamily="18" charset="0"/>
                          </a:rPr>
                          <m:t>𝒊</m:t>
                        </m:r>
                      </m:sub>
                    </m:sSub>
                    <m:r>
                      <a:rPr lang="en-US" altLang="zh-TW" sz="1400" b="1" i="1">
                        <a:latin typeface="Cambria Math" panose="02040503050406030204" pitchFamily="18" charset="0"/>
                        <a:ea typeface="Cambria Math" panose="02040503050406030204" pitchFamily="18" charset="0"/>
                      </a:rPr>
                      <m:t> )</m:t>
                    </m:r>
                    <m:r>
                      <a:rPr lang="zh-TW" altLang="en-US" sz="1400" b="1" i="1">
                        <a:latin typeface="Cambria Math" panose="02040503050406030204" pitchFamily="18" charset="0"/>
                        <a:ea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m:t>
                    </m:r>
                  </m:oMath>
                </a14:m>
                <a:endParaRPr lang="zh-TW" altLang="en-US" sz="1400" b="1" dirty="0"/>
              </a:p>
              <a:p>
                <a:pPr marL="285750" indent="-285750">
                  <a:buFont typeface="Arial" panose="020B0604020202020204" pitchFamily="34" charset="0"/>
                  <a:buChar char="•"/>
                </a:pPr>
                <a:endParaRPr lang="zh-TW" altLang="en-US" sz="1400" b="1" dirty="0"/>
              </a:p>
            </p:txBody>
          </p:sp>
        </mc:Choice>
        <mc:Fallback xmlns="">
          <p:sp>
            <p:nvSpPr>
              <p:cNvPr id="34" name="文字方塊 33">
                <a:extLst>
                  <a:ext uri="{FF2B5EF4-FFF2-40B4-BE49-F238E27FC236}">
                    <a16:creationId xmlns:a16="http://schemas.microsoft.com/office/drawing/2014/main" id="{4B35B499-3462-9AD8-F92B-FB1BA9DFE27D}"/>
                  </a:ext>
                </a:extLst>
              </p:cNvPr>
              <p:cNvSpPr txBox="1">
                <a:spLocks noRot="1" noChangeAspect="1" noMove="1" noResize="1" noEditPoints="1" noAdjustHandles="1" noChangeArrowheads="1" noChangeShapeType="1" noTextEdit="1"/>
              </p:cNvSpPr>
              <p:nvPr/>
            </p:nvSpPr>
            <p:spPr>
              <a:xfrm>
                <a:off x="291403" y="3336152"/>
                <a:ext cx="8561193" cy="1293175"/>
              </a:xfrm>
              <a:prstGeom prst="rect">
                <a:avLst/>
              </a:prstGeom>
              <a:blipFill>
                <a:blip r:embed="rId32"/>
                <a:stretch>
                  <a:fillRect l="-142" t="-472" b="-1556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F635F9C-0783-8A90-E01E-7EC0E1922722}"/>
                  </a:ext>
                </a:extLst>
              </p:cNvPr>
              <p:cNvSpPr txBox="1"/>
              <p:nvPr/>
            </p:nvSpPr>
            <p:spPr>
              <a:xfrm>
                <a:off x="3704044" y="2378636"/>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3" name="文字方塊 2">
                <a:extLst>
                  <a:ext uri="{FF2B5EF4-FFF2-40B4-BE49-F238E27FC236}">
                    <a16:creationId xmlns:a16="http://schemas.microsoft.com/office/drawing/2014/main" id="{2F635F9C-0783-8A90-E01E-7EC0E1922722}"/>
                  </a:ext>
                </a:extLst>
              </p:cNvPr>
              <p:cNvSpPr txBox="1">
                <a:spLocks noRot="1" noChangeAspect="1" noMove="1" noResize="1" noEditPoints="1" noAdjustHandles="1" noChangeArrowheads="1" noChangeShapeType="1" noTextEdit="1"/>
              </p:cNvSpPr>
              <p:nvPr/>
            </p:nvSpPr>
            <p:spPr>
              <a:xfrm>
                <a:off x="3704044" y="2378636"/>
                <a:ext cx="467025" cy="215444"/>
              </a:xfrm>
              <a:prstGeom prst="rect">
                <a:avLst/>
              </a:prstGeom>
              <a:blipFill>
                <a:blip r:embed="rId33"/>
                <a:stretch>
                  <a:fillRect/>
                </a:stretch>
              </a:blipFill>
            </p:spPr>
            <p:txBody>
              <a:bodyPr/>
              <a:lstStyle/>
              <a:p>
                <a:r>
                  <a:rPr lang="zh-TW" altLang="en-US">
                    <a:noFill/>
                  </a:rPr>
                  <a:t> </a:t>
                </a:r>
              </a:p>
            </p:txBody>
          </p:sp>
        </mc:Fallback>
      </mc:AlternateContent>
      <p:sp>
        <p:nvSpPr>
          <p:cNvPr id="42" name="頁尾版面配置區 41">
            <a:extLst>
              <a:ext uri="{FF2B5EF4-FFF2-40B4-BE49-F238E27FC236}">
                <a16:creationId xmlns:a16="http://schemas.microsoft.com/office/drawing/2014/main" id="{A2C53874-02D3-75D2-47D3-EEB6E448032D}"/>
              </a:ext>
            </a:extLst>
          </p:cNvPr>
          <p:cNvSpPr>
            <a:spLocks noGrp="1"/>
          </p:cNvSpPr>
          <p:nvPr>
            <p:ph type="ftr" sz="quarter" idx="11"/>
          </p:nvPr>
        </p:nvSpPr>
        <p:spPr/>
        <p:txBody>
          <a:bodyPr/>
          <a:lstStyle/>
          <a:p>
            <a:r>
              <a:rPr lang="en-US" altLang="zh-TW"/>
              <a:t>/78</a:t>
            </a:r>
            <a:endParaRPr lang="zh-TW" altLang="en-US" dirty="0"/>
          </a:p>
        </p:txBody>
      </p:sp>
      <p:sp>
        <p:nvSpPr>
          <p:cNvPr id="43" name="投影片編號版面配置區 42">
            <a:extLst>
              <a:ext uri="{FF2B5EF4-FFF2-40B4-BE49-F238E27FC236}">
                <a16:creationId xmlns:a16="http://schemas.microsoft.com/office/drawing/2014/main" id="{E2BC7BE3-DA34-AD9B-F864-1E8DA30E4B9B}"/>
              </a:ext>
            </a:extLst>
          </p:cNvPr>
          <p:cNvSpPr>
            <a:spLocks noGrp="1"/>
          </p:cNvSpPr>
          <p:nvPr>
            <p:ph type="sldNum" sz="quarter" idx="12"/>
          </p:nvPr>
        </p:nvSpPr>
        <p:spPr/>
        <p:txBody>
          <a:bodyPr/>
          <a:lstStyle/>
          <a:p>
            <a:fld id="{EE3F9CDB-1F21-4789-A81E-8FEA25CE194B}" type="slidenum">
              <a:rPr lang="zh-CN" altLang="en-US" smtClean="0"/>
              <a:pPr/>
              <a:t>12</a:t>
            </a:fld>
            <a:endParaRPr lang="zh-CN" altLang="en-US" dirty="0"/>
          </a:p>
        </p:txBody>
      </p:sp>
    </p:spTree>
    <p:extLst>
      <p:ext uri="{BB962C8B-B14F-4D97-AF65-F5344CB8AC3E}">
        <p14:creationId xmlns:p14="http://schemas.microsoft.com/office/powerpoint/2010/main" val="138551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CB10F24E-FD84-8DA1-F28F-B5B56FB8BC47}"/>
              </a:ext>
            </a:extLst>
          </p:cNvPr>
          <p:cNvGraphicFramePr>
            <a:graphicFrameLocks noGrp="1"/>
          </p:cNvGraphicFramePr>
          <p:nvPr>
            <p:extLst>
              <p:ext uri="{D42A27DB-BD31-4B8C-83A1-F6EECF244321}">
                <p14:modId xmlns:p14="http://schemas.microsoft.com/office/powerpoint/2010/main" val="306920753"/>
              </p:ext>
            </p:extLst>
          </p:nvPr>
        </p:nvGraphicFramePr>
        <p:xfrm>
          <a:off x="116022" y="2186464"/>
          <a:ext cx="8950142" cy="2743200"/>
        </p:xfrm>
        <a:graphic>
          <a:graphicData uri="http://schemas.openxmlformats.org/drawingml/2006/table">
            <a:tbl>
              <a:tblPr firstRow="1" bandRow="1">
                <a:tableStyleId>{7DF18680-E054-41AD-8BC1-D1AEF772440D}</a:tableStyleId>
              </a:tblPr>
              <a:tblGrid>
                <a:gridCol w="1660684">
                  <a:extLst>
                    <a:ext uri="{9D8B030D-6E8A-4147-A177-3AD203B41FA5}">
                      <a16:colId xmlns:a16="http://schemas.microsoft.com/office/drawing/2014/main" val="4150500866"/>
                    </a:ext>
                  </a:extLst>
                </a:gridCol>
                <a:gridCol w="1431526">
                  <a:extLst>
                    <a:ext uri="{9D8B030D-6E8A-4147-A177-3AD203B41FA5}">
                      <a16:colId xmlns:a16="http://schemas.microsoft.com/office/drawing/2014/main" val="2679257573"/>
                    </a:ext>
                  </a:extLst>
                </a:gridCol>
                <a:gridCol w="1582838">
                  <a:extLst>
                    <a:ext uri="{9D8B030D-6E8A-4147-A177-3AD203B41FA5}">
                      <a16:colId xmlns:a16="http://schemas.microsoft.com/office/drawing/2014/main" val="1833495153"/>
                    </a:ext>
                  </a:extLst>
                </a:gridCol>
                <a:gridCol w="1467981">
                  <a:extLst>
                    <a:ext uri="{9D8B030D-6E8A-4147-A177-3AD203B41FA5}">
                      <a16:colId xmlns:a16="http://schemas.microsoft.com/office/drawing/2014/main" val="364127034"/>
                    </a:ext>
                  </a:extLst>
                </a:gridCol>
                <a:gridCol w="1544086">
                  <a:extLst>
                    <a:ext uri="{9D8B030D-6E8A-4147-A177-3AD203B41FA5}">
                      <a16:colId xmlns:a16="http://schemas.microsoft.com/office/drawing/2014/main" val="1699609000"/>
                    </a:ext>
                  </a:extLst>
                </a:gridCol>
                <a:gridCol w="126302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0.445% ± 0.17%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1.866% ± 1.52%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17.31% ± 4.751%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2.31% ± 1.478%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0.93938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1.013% ± 0.396%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0.729% ± 1.017%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19.4% ± 9.296%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1.742% ± 1.408%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0.93545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0.544% ± 0.043%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1.964% ± 1.553%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2.508% ± 1.563%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5919E4BD-D384-9422-E725-E51404581CE2}"/>
              </a:ext>
            </a:extLst>
          </p:cNvPr>
          <p:cNvSpPr txBox="1"/>
          <p:nvPr/>
        </p:nvSpPr>
        <p:spPr>
          <a:xfrm>
            <a:off x="116022" y="1905547"/>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7" name="矩形 6">
            <a:extLst>
              <a:ext uri="{FF2B5EF4-FFF2-40B4-BE49-F238E27FC236}">
                <a16:creationId xmlns:a16="http://schemas.microsoft.com/office/drawing/2014/main" id="{C4B715D9-BEA5-E32F-49CF-EB10F8F86A4F}"/>
              </a:ext>
            </a:extLst>
          </p:cNvPr>
          <p:cNvSpPr/>
          <p:nvPr/>
        </p:nvSpPr>
        <p:spPr bwMode="auto">
          <a:xfrm>
            <a:off x="168541" y="90086"/>
            <a:ext cx="895014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using GMM (b) using GP, in stage 2 and (c) without stage 2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文字方塊 8">
            <a:extLst>
              <a:ext uri="{FF2B5EF4-FFF2-40B4-BE49-F238E27FC236}">
                <a16:creationId xmlns:a16="http://schemas.microsoft.com/office/drawing/2014/main" id="{46299FA2-11F3-30D6-DBC1-08CB2B78E9DC}"/>
              </a:ext>
            </a:extLst>
          </p:cNvPr>
          <p:cNvSpPr txBox="1"/>
          <p:nvPr/>
        </p:nvSpPr>
        <p:spPr>
          <a:xfrm>
            <a:off x="310422" y="893282"/>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6" name="文字方塊 5">
            <a:extLst>
              <a:ext uri="{FF2B5EF4-FFF2-40B4-BE49-F238E27FC236}">
                <a16:creationId xmlns:a16="http://schemas.microsoft.com/office/drawing/2014/main" id="{5AE040EA-C46D-0FD0-7F3D-505AFDC24B9B}"/>
              </a:ext>
            </a:extLst>
          </p:cNvPr>
          <p:cNvSpPr txBox="1"/>
          <p:nvPr/>
        </p:nvSpPr>
        <p:spPr>
          <a:xfrm>
            <a:off x="310422" y="1211253"/>
            <a:ext cx="871755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the experiments above, Stage 1 used Gaussian process classifier for fair comparison.</a:t>
            </a:r>
          </a:p>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will investigate the effects of employing different methods in Stage 2 of our approach.</a:t>
            </a:r>
          </a:p>
        </p:txBody>
      </p:sp>
      <p:sp>
        <p:nvSpPr>
          <p:cNvPr id="8" name="文字方塊 7">
            <a:extLst>
              <a:ext uri="{FF2B5EF4-FFF2-40B4-BE49-F238E27FC236}">
                <a16:creationId xmlns:a16="http://schemas.microsoft.com/office/drawing/2014/main" id="{32529287-FB6F-A258-D5F1-FC4D91C4CE12}"/>
              </a:ext>
            </a:extLst>
          </p:cNvPr>
          <p:cNvSpPr txBox="1"/>
          <p:nvPr/>
        </p:nvSpPr>
        <p:spPr>
          <a:xfrm>
            <a:off x="1770797" y="1649135"/>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109.</a:t>
            </a:r>
            <a:endParaRPr lang="zh-TW" altLang="en-US" dirty="0"/>
          </a:p>
        </p:txBody>
      </p:sp>
      <p:sp>
        <p:nvSpPr>
          <p:cNvPr id="16" name="頁尾版面配置區 15">
            <a:extLst>
              <a:ext uri="{FF2B5EF4-FFF2-40B4-BE49-F238E27FC236}">
                <a16:creationId xmlns:a16="http://schemas.microsoft.com/office/drawing/2014/main" id="{36C9C730-8D37-9415-ECE5-A0055F6F937F}"/>
              </a:ext>
            </a:extLst>
          </p:cNvPr>
          <p:cNvSpPr>
            <a:spLocks noGrp="1"/>
          </p:cNvSpPr>
          <p:nvPr>
            <p:ph type="ftr" sz="quarter" idx="11"/>
          </p:nvPr>
        </p:nvSpPr>
        <p:spPr/>
        <p:txBody>
          <a:bodyPr/>
          <a:lstStyle/>
          <a:p>
            <a:r>
              <a:rPr lang="en-US" altLang="zh-TW"/>
              <a:t>/78</a:t>
            </a:r>
            <a:endParaRPr lang="zh-TW" altLang="en-US" dirty="0"/>
          </a:p>
        </p:txBody>
      </p:sp>
      <p:sp>
        <p:nvSpPr>
          <p:cNvPr id="17" name="投影片編號版面配置區 16">
            <a:extLst>
              <a:ext uri="{FF2B5EF4-FFF2-40B4-BE49-F238E27FC236}">
                <a16:creationId xmlns:a16="http://schemas.microsoft.com/office/drawing/2014/main" id="{1D0D2CA5-9D65-CF14-AD44-8BDFAE32DDC7}"/>
              </a:ext>
            </a:extLst>
          </p:cNvPr>
          <p:cNvSpPr>
            <a:spLocks noGrp="1"/>
          </p:cNvSpPr>
          <p:nvPr>
            <p:ph type="sldNum" sz="quarter" idx="12"/>
          </p:nvPr>
        </p:nvSpPr>
        <p:spPr/>
        <p:txBody>
          <a:bodyPr/>
          <a:lstStyle/>
          <a:p>
            <a:fld id="{EE3F9CDB-1F21-4789-A81E-8FEA25CE194B}" type="slidenum">
              <a:rPr lang="zh-CN" altLang="en-US" smtClean="0"/>
              <a:pPr/>
              <a:t>120</a:t>
            </a:fld>
            <a:endParaRPr lang="zh-CN" altLang="en-US" dirty="0"/>
          </a:p>
        </p:txBody>
      </p:sp>
    </p:spTree>
    <p:extLst>
      <p:ext uri="{BB962C8B-B14F-4D97-AF65-F5344CB8AC3E}">
        <p14:creationId xmlns:p14="http://schemas.microsoft.com/office/powerpoint/2010/main" val="2225458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121589F0-AA34-FAE3-E794-61847CD1A69B}"/>
              </a:ext>
            </a:extLst>
          </p:cNvPr>
          <p:cNvGraphicFramePr>
            <a:graphicFrameLocks noGrp="1"/>
          </p:cNvGraphicFramePr>
          <p:nvPr>
            <p:extLst>
              <p:ext uri="{D42A27DB-BD31-4B8C-83A1-F6EECF244321}">
                <p14:modId xmlns:p14="http://schemas.microsoft.com/office/powerpoint/2010/main" val="2406871525"/>
              </p:ext>
            </p:extLst>
          </p:nvPr>
        </p:nvGraphicFramePr>
        <p:xfrm>
          <a:off x="69850" y="1967473"/>
          <a:ext cx="8950143" cy="2926080"/>
        </p:xfrm>
        <a:graphic>
          <a:graphicData uri="http://schemas.openxmlformats.org/drawingml/2006/table">
            <a:tbl>
              <a:tblPr firstRow="1" bandRow="1">
                <a:tableStyleId>{7DF18680-E054-41AD-8BC1-D1AEF772440D}</a:tableStyleId>
              </a:tblPr>
              <a:tblGrid>
                <a:gridCol w="1682750">
                  <a:extLst>
                    <a:ext uri="{9D8B030D-6E8A-4147-A177-3AD203B41FA5}">
                      <a16:colId xmlns:a16="http://schemas.microsoft.com/office/drawing/2014/main" val="4150500866"/>
                    </a:ext>
                  </a:extLst>
                </a:gridCol>
                <a:gridCol w="1418689">
                  <a:extLst>
                    <a:ext uri="{9D8B030D-6E8A-4147-A177-3AD203B41FA5}">
                      <a16:colId xmlns:a16="http://schemas.microsoft.com/office/drawing/2014/main" val="2679257573"/>
                    </a:ext>
                  </a:extLst>
                </a:gridCol>
                <a:gridCol w="1580344">
                  <a:extLst>
                    <a:ext uri="{9D8B030D-6E8A-4147-A177-3AD203B41FA5}">
                      <a16:colId xmlns:a16="http://schemas.microsoft.com/office/drawing/2014/main" val="1833495153"/>
                    </a:ext>
                  </a:extLst>
                </a:gridCol>
                <a:gridCol w="1465668">
                  <a:extLst>
                    <a:ext uri="{9D8B030D-6E8A-4147-A177-3AD203B41FA5}">
                      <a16:colId xmlns:a16="http://schemas.microsoft.com/office/drawing/2014/main" val="364127034"/>
                    </a:ext>
                  </a:extLst>
                </a:gridCol>
                <a:gridCol w="1541654">
                  <a:extLst>
                    <a:ext uri="{9D8B030D-6E8A-4147-A177-3AD203B41FA5}">
                      <a16:colId xmlns:a16="http://schemas.microsoft.com/office/drawing/2014/main" val="1699609000"/>
                    </a:ext>
                  </a:extLst>
                </a:gridCol>
                <a:gridCol w="1261038">
                  <a:extLst>
                    <a:ext uri="{9D8B030D-6E8A-4147-A177-3AD203B41FA5}">
                      <a16:colId xmlns:a16="http://schemas.microsoft.com/office/drawing/2014/main" val="3569654254"/>
                    </a:ext>
                  </a:extLst>
                </a:gridCol>
              </a:tblGrid>
              <a:tr h="0">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0.538% ± 0.209%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2.201% ± 1.703%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17.31% ± 4.751%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2.739% ± 1.609%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0.93798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1.307% ± 0.663%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1.01% ± 1.446%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19.4% ± 9.296%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2.317% ± 2.102%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0.93355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0.599% ± 0.064%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2.162% ± 1.69%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1.705%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0.96217</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0F530B73-6F49-BD91-6537-1EB8E61530B8}"/>
              </a:ext>
            </a:extLst>
          </p:cNvPr>
          <p:cNvSpPr txBox="1"/>
          <p:nvPr/>
        </p:nvSpPr>
        <p:spPr>
          <a:xfrm>
            <a:off x="69850" y="1668488"/>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6" name="文字方塊 5">
            <a:extLst>
              <a:ext uri="{FF2B5EF4-FFF2-40B4-BE49-F238E27FC236}">
                <a16:creationId xmlns:a16="http://schemas.microsoft.com/office/drawing/2014/main" id="{C16A0B40-F139-59D1-6AE9-10273DFA7EC3}"/>
              </a:ext>
            </a:extLst>
          </p:cNvPr>
          <p:cNvSpPr txBox="1"/>
          <p:nvPr/>
        </p:nvSpPr>
        <p:spPr>
          <a:xfrm>
            <a:off x="274127" y="800366"/>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8" name="矩形 7">
            <a:extLst>
              <a:ext uri="{FF2B5EF4-FFF2-40B4-BE49-F238E27FC236}">
                <a16:creationId xmlns:a16="http://schemas.microsoft.com/office/drawing/2014/main" id="{F53C2D0A-3071-29E5-2CEA-84425A27BFED}"/>
              </a:ext>
            </a:extLst>
          </p:cNvPr>
          <p:cNvSpPr/>
          <p:nvPr/>
        </p:nvSpPr>
        <p:spPr bwMode="auto">
          <a:xfrm>
            <a:off x="168541" y="90086"/>
            <a:ext cx="895014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using GMM (b) using GP, in stage 2 and (c) without stage 2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文字方塊 3">
            <a:extLst>
              <a:ext uri="{FF2B5EF4-FFF2-40B4-BE49-F238E27FC236}">
                <a16:creationId xmlns:a16="http://schemas.microsoft.com/office/drawing/2014/main" id="{FDEFC710-224E-125E-11BF-0185BFBDA8B0}"/>
              </a:ext>
            </a:extLst>
          </p:cNvPr>
          <p:cNvSpPr txBox="1"/>
          <p:nvPr/>
        </p:nvSpPr>
        <p:spPr>
          <a:xfrm>
            <a:off x="302437" y="1049594"/>
            <a:ext cx="871755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the experiments above, Stage 1 used Gaussian process classifier for fair comparison.</a:t>
            </a:r>
          </a:p>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will investigate the effects of employing different methods in Stage 2 of our approach.</a:t>
            </a:r>
          </a:p>
        </p:txBody>
      </p:sp>
      <p:sp>
        <p:nvSpPr>
          <p:cNvPr id="9" name="文字方塊 8">
            <a:extLst>
              <a:ext uri="{FF2B5EF4-FFF2-40B4-BE49-F238E27FC236}">
                <a16:creationId xmlns:a16="http://schemas.microsoft.com/office/drawing/2014/main" id="{1730AE01-209B-0CC0-4634-EA1AD06FADD7}"/>
              </a:ext>
            </a:extLst>
          </p:cNvPr>
          <p:cNvSpPr txBox="1"/>
          <p:nvPr/>
        </p:nvSpPr>
        <p:spPr>
          <a:xfrm>
            <a:off x="1762812" y="1487476"/>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109.</a:t>
            </a:r>
            <a:endParaRPr lang="zh-TW" altLang="en-US" dirty="0"/>
          </a:p>
        </p:txBody>
      </p:sp>
      <p:sp>
        <p:nvSpPr>
          <p:cNvPr id="16" name="頁尾版面配置區 15">
            <a:extLst>
              <a:ext uri="{FF2B5EF4-FFF2-40B4-BE49-F238E27FC236}">
                <a16:creationId xmlns:a16="http://schemas.microsoft.com/office/drawing/2014/main" id="{78BC4C13-CF0E-D2F1-4462-F815F59A00F8}"/>
              </a:ext>
            </a:extLst>
          </p:cNvPr>
          <p:cNvSpPr>
            <a:spLocks noGrp="1"/>
          </p:cNvSpPr>
          <p:nvPr>
            <p:ph type="ftr" sz="quarter" idx="11"/>
          </p:nvPr>
        </p:nvSpPr>
        <p:spPr/>
        <p:txBody>
          <a:bodyPr/>
          <a:lstStyle/>
          <a:p>
            <a:r>
              <a:rPr lang="en-US" altLang="zh-TW"/>
              <a:t>/78</a:t>
            </a:r>
            <a:endParaRPr lang="zh-TW" altLang="en-US" dirty="0"/>
          </a:p>
        </p:txBody>
      </p:sp>
      <p:sp>
        <p:nvSpPr>
          <p:cNvPr id="17" name="投影片編號版面配置區 16">
            <a:extLst>
              <a:ext uri="{FF2B5EF4-FFF2-40B4-BE49-F238E27FC236}">
                <a16:creationId xmlns:a16="http://schemas.microsoft.com/office/drawing/2014/main" id="{35470B6C-81C9-BDA1-37DC-7332DA49E1B0}"/>
              </a:ext>
            </a:extLst>
          </p:cNvPr>
          <p:cNvSpPr>
            <a:spLocks noGrp="1"/>
          </p:cNvSpPr>
          <p:nvPr>
            <p:ph type="sldNum" sz="quarter" idx="12"/>
          </p:nvPr>
        </p:nvSpPr>
        <p:spPr/>
        <p:txBody>
          <a:bodyPr/>
          <a:lstStyle/>
          <a:p>
            <a:fld id="{EE3F9CDB-1F21-4789-A81E-8FEA25CE194B}" type="slidenum">
              <a:rPr lang="zh-CN" altLang="en-US" smtClean="0"/>
              <a:pPr/>
              <a:t>121</a:t>
            </a:fld>
            <a:endParaRPr lang="zh-CN" altLang="en-US" dirty="0"/>
          </a:p>
        </p:txBody>
      </p:sp>
    </p:spTree>
    <p:extLst>
      <p:ext uri="{BB962C8B-B14F-4D97-AF65-F5344CB8AC3E}">
        <p14:creationId xmlns:p14="http://schemas.microsoft.com/office/powerpoint/2010/main" val="55655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1001954901"/>
              </p:ext>
            </p:extLst>
          </p:nvPr>
        </p:nvGraphicFramePr>
        <p:xfrm>
          <a:off x="310423" y="2302585"/>
          <a:ext cx="8523154" cy="209834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1.273% ± 1.082%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0.358% ± 0.525%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25.43% ± 6.591%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1.631% ± 0.929%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0.91976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6.61% ± 3.099%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55.12% ± 3.713%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6.61% ± 3.099%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0.83744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1.421% ± 2.461%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3.261% ± 3.961%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53.22% ± 7.877%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4.683% ± 3.095%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0.84703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0.828% ± 0.356%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0.247% ± 0.428%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28.24% ± 4.392%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1.075% ± 0.162%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0.9144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3319329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0.544% ± 0.043%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1.964% ± 1.553%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2.508% ± 1.563%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1525181861"/>
                  </a:ext>
                </a:extLst>
              </a:tr>
            </a:tbl>
          </a:graphicData>
        </a:graphic>
      </p:graphicFrame>
      <p:sp>
        <p:nvSpPr>
          <p:cNvPr id="4" name="文字方塊 3">
            <a:extLst>
              <a:ext uri="{FF2B5EF4-FFF2-40B4-BE49-F238E27FC236}">
                <a16:creationId xmlns:a16="http://schemas.microsoft.com/office/drawing/2014/main" id="{1AB09BF5-F5F8-441D-0A0F-9BC24FBE267D}"/>
              </a:ext>
            </a:extLst>
          </p:cNvPr>
          <p:cNvSpPr txBox="1"/>
          <p:nvPr/>
        </p:nvSpPr>
        <p:spPr>
          <a:xfrm>
            <a:off x="355599" y="911299"/>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 fruit</a:t>
            </a:r>
            <a:endParaRPr lang="zh-TW" altLang="en-US" sz="1400" b="1" dirty="0">
              <a:solidFill>
                <a:srgbClr val="FF0000"/>
              </a:solidFill>
            </a:endParaRPr>
          </a:p>
        </p:txBody>
      </p:sp>
      <p:sp>
        <p:nvSpPr>
          <p:cNvPr id="2" name="矩形 1">
            <a:extLst>
              <a:ext uri="{FF2B5EF4-FFF2-40B4-BE49-F238E27FC236}">
                <a16:creationId xmlns:a16="http://schemas.microsoft.com/office/drawing/2014/main" id="{27D95E07-E932-6691-ED1F-A8407452D55D}"/>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AE60D290-B2B3-4609-9F96-4ABAC6D44510}"/>
              </a:ext>
            </a:extLst>
          </p:cNvPr>
          <p:cNvSpPr txBox="1"/>
          <p:nvPr/>
        </p:nvSpPr>
        <p:spPr>
          <a:xfrm>
            <a:off x="355599" y="1178516"/>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8" name="文字方塊 7">
            <a:extLst>
              <a:ext uri="{FF2B5EF4-FFF2-40B4-BE49-F238E27FC236}">
                <a16:creationId xmlns:a16="http://schemas.microsoft.com/office/drawing/2014/main" id="{5DDA6CA2-97A4-5B86-FAFA-47C85AAE1377}"/>
              </a:ext>
            </a:extLst>
          </p:cNvPr>
          <p:cNvSpPr txBox="1"/>
          <p:nvPr/>
        </p:nvSpPr>
        <p:spPr>
          <a:xfrm>
            <a:off x="355599" y="1701736"/>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109.</a:t>
            </a:r>
            <a:endParaRPr lang="zh-TW" altLang="en-US" dirty="0"/>
          </a:p>
        </p:txBody>
      </p:sp>
      <p:sp>
        <p:nvSpPr>
          <p:cNvPr id="15" name="頁尾版面配置區 14">
            <a:extLst>
              <a:ext uri="{FF2B5EF4-FFF2-40B4-BE49-F238E27FC236}">
                <a16:creationId xmlns:a16="http://schemas.microsoft.com/office/drawing/2014/main" id="{EA69EB6F-3D93-451F-C7A6-98E6B3492B16}"/>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92BFCC36-91D5-B17E-1DE3-76C9D1109E9D}"/>
              </a:ext>
            </a:extLst>
          </p:cNvPr>
          <p:cNvSpPr>
            <a:spLocks noGrp="1"/>
          </p:cNvSpPr>
          <p:nvPr>
            <p:ph type="sldNum" sz="quarter" idx="12"/>
          </p:nvPr>
        </p:nvSpPr>
        <p:spPr/>
        <p:txBody>
          <a:bodyPr/>
          <a:lstStyle/>
          <a:p>
            <a:fld id="{EE3F9CDB-1F21-4789-A81E-8FEA25CE194B}" type="slidenum">
              <a:rPr lang="zh-CN" altLang="en-US" smtClean="0"/>
              <a:pPr/>
              <a:t>122</a:t>
            </a:fld>
            <a:endParaRPr lang="zh-CN" altLang="en-US" dirty="0"/>
          </a:p>
        </p:txBody>
      </p:sp>
    </p:spTree>
    <p:extLst>
      <p:ext uri="{BB962C8B-B14F-4D97-AF65-F5344CB8AC3E}">
        <p14:creationId xmlns:p14="http://schemas.microsoft.com/office/powerpoint/2010/main" val="2622279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1744842631"/>
              </p:ext>
            </p:extLst>
          </p:nvPr>
        </p:nvGraphicFramePr>
        <p:xfrm>
          <a:off x="310423" y="2327985"/>
          <a:ext cx="8523154" cy="228122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1.729% ± 1.486%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0.445% ± 0.637%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25.43% ± 6.591%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2.174% ± 1.251%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 ± 5.867%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55.12% ± 3.713%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 ± 5.867%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0.81405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2.602% ± 4.507%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7.15% ± 8.355%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53.22% ± 7.877%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9.753% ± 6.335%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0.83086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1.174% ± 0.564%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0.331% ± 0.573%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28.24% ± 4.392%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1.505% ± 0.268%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0.91299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82653293"/>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0.599% ± 0.064%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2.162% ± 1.69%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1.705%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0.96217</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700442420"/>
                  </a:ext>
                </a:extLst>
              </a:tr>
            </a:tbl>
          </a:graphicData>
        </a:graphic>
      </p:graphicFrame>
      <p:sp>
        <p:nvSpPr>
          <p:cNvPr id="5" name="文字方塊 4">
            <a:extLst>
              <a:ext uri="{FF2B5EF4-FFF2-40B4-BE49-F238E27FC236}">
                <a16:creationId xmlns:a16="http://schemas.microsoft.com/office/drawing/2014/main" id="{A74DDEDF-4C0C-6D96-4CDF-2A512211D0E9}"/>
              </a:ext>
            </a:extLst>
          </p:cNvPr>
          <p:cNvSpPr txBox="1"/>
          <p:nvPr/>
        </p:nvSpPr>
        <p:spPr>
          <a:xfrm>
            <a:off x="355599" y="926594"/>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3" name="矩形 2">
            <a:extLst>
              <a:ext uri="{FF2B5EF4-FFF2-40B4-BE49-F238E27FC236}">
                <a16:creationId xmlns:a16="http://schemas.microsoft.com/office/drawing/2014/main" id="{3D42CADD-03C5-3897-3C9F-1FA80369F4CE}"/>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 name="文字方塊 6">
            <a:extLst>
              <a:ext uri="{FF2B5EF4-FFF2-40B4-BE49-F238E27FC236}">
                <a16:creationId xmlns:a16="http://schemas.microsoft.com/office/drawing/2014/main" id="{9F4430D9-DC73-3092-07FC-EBF24E254181}"/>
              </a:ext>
            </a:extLst>
          </p:cNvPr>
          <p:cNvSpPr txBox="1"/>
          <p:nvPr/>
        </p:nvSpPr>
        <p:spPr>
          <a:xfrm>
            <a:off x="355599" y="1701736"/>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109.</a:t>
            </a:r>
            <a:endParaRPr lang="zh-TW" altLang="en-US" dirty="0"/>
          </a:p>
        </p:txBody>
      </p:sp>
      <p:sp>
        <p:nvSpPr>
          <p:cNvPr id="8" name="文字方塊 7">
            <a:extLst>
              <a:ext uri="{FF2B5EF4-FFF2-40B4-BE49-F238E27FC236}">
                <a16:creationId xmlns:a16="http://schemas.microsoft.com/office/drawing/2014/main" id="{F48F0B11-D404-BA24-7DDA-661CF1E674BC}"/>
              </a:ext>
            </a:extLst>
          </p:cNvPr>
          <p:cNvSpPr txBox="1"/>
          <p:nvPr/>
        </p:nvSpPr>
        <p:spPr>
          <a:xfrm>
            <a:off x="355599" y="1178516"/>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15" name="頁尾版面配置區 14">
            <a:extLst>
              <a:ext uri="{FF2B5EF4-FFF2-40B4-BE49-F238E27FC236}">
                <a16:creationId xmlns:a16="http://schemas.microsoft.com/office/drawing/2014/main" id="{8C6A3CFB-2B4E-8AA6-539F-F4A48ED37218}"/>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E481EB67-53C5-EA07-76A6-39EA2E8C9E09}"/>
              </a:ext>
            </a:extLst>
          </p:cNvPr>
          <p:cNvSpPr>
            <a:spLocks noGrp="1"/>
          </p:cNvSpPr>
          <p:nvPr>
            <p:ph type="sldNum" sz="quarter" idx="12"/>
          </p:nvPr>
        </p:nvSpPr>
        <p:spPr/>
        <p:txBody>
          <a:bodyPr/>
          <a:lstStyle/>
          <a:p>
            <a:fld id="{EE3F9CDB-1F21-4789-A81E-8FEA25CE194B}" type="slidenum">
              <a:rPr lang="zh-CN" altLang="en-US" smtClean="0"/>
              <a:pPr/>
              <a:t>123</a:t>
            </a:fld>
            <a:endParaRPr lang="zh-CN" altLang="en-US" dirty="0"/>
          </a:p>
        </p:txBody>
      </p:sp>
    </p:spTree>
    <p:extLst>
      <p:ext uri="{BB962C8B-B14F-4D97-AF65-F5344CB8AC3E}">
        <p14:creationId xmlns:p14="http://schemas.microsoft.com/office/powerpoint/2010/main" val="74086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a:extLst>
              <a:ext uri="{FF2B5EF4-FFF2-40B4-BE49-F238E27FC236}">
                <a16:creationId xmlns:a16="http://schemas.microsoft.com/office/drawing/2014/main" id="{344CAB2B-020F-4282-8F64-E2AEF3218971}"/>
              </a:ext>
            </a:extLst>
          </p:cNvPr>
          <p:cNvGraphicFramePr>
            <a:graphicFrameLocks noGrp="1"/>
          </p:cNvGraphicFramePr>
          <p:nvPr>
            <p:extLst>
              <p:ext uri="{D42A27DB-BD31-4B8C-83A1-F6EECF244321}">
                <p14:modId xmlns:p14="http://schemas.microsoft.com/office/powerpoint/2010/main" val="3467260893"/>
              </p:ext>
            </p:extLst>
          </p:nvPr>
        </p:nvGraphicFramePr>
        <p:xfrm>
          <a:off x="358774" y="2580365"/>
          <a:ext cx="8426451" cy="1497717"/>
        </p:xfrm>
        <a:graphic>
          <a:graphicData uri="http://schemas.openxmlformats.org/drawingml/2006/table">
            <a:tbl>
              <a:tblPr firstRow="1" bandRow="1">
                <a:tableStyleId>{7DF18680-E054-41AD-8BC1-D1AEF772440D}</a:tableStyleId>
              </a:tblPr>
              <a:tblGrid>
                <a:gridCol w="1923917">
                  <a:extLst>
                    <a:ext uri="{9D8B030D-6E8A-4147-A177-3AD203B41FA5}">
                      <a16:colId xmlns:a16="http://schemas.microsoft.com/office/drawing/2014/main" val="4150500866"/>
                    </a:ext>
                  </a:extLst>
                </a:gridCol>
                <a:gridCol w="1700204">
                  <a:extLst>
                    <a:ext uri="{9D8B030D-6E8A-4147-A177-3AD203B41FA5}">
                      <a16:colId xmlns:a16="http://schemas.microsoft.com/office/drawing/2014/main" val="2679257573"/>
                    </a:ext>
                  </a:extLst>
                </a:gridCol>
                <a:gridCol w="1715118">
                  <a:extLst>
                    <a:ext uri="{9D8B030D-6E8A-4147-A177-3AD203B41FA5}">
                      <a16:colId xmlns:a16="http://schemas.microsoft.com/office/drawing/2014/main" val="1833495153"/>
                    </a:ext>
                  </a:extLst>
                </a:gridCol>
                <a:gridCol w="1543606">
                  <a:extLst>
                    <a:ext uri="{9D8B030D-6E8A-4147-A177-3AD203B41FA5}">
                      <a16:colId xmlns:a16="http://schemas.microsoft.com/office/drawing/2014/main" val="364127034"/>
                    </a:ext>
                  </a:extLst>
                </a:gridCol>
                <a:gridCol w="1543606">
                  <a:extLst>
                    <a:ext uri="{9D8B030D-6E8A-4147-A177-3AD203B41FA5}">
                      <a16:colId xmlns:a16="http://schemas.microsoft.com/office/drawing/2014/main" val="1830841142"/>
                    </a:ext>
                  </a:extLst>
                </a:gridCol>
              </a:tblGrid>
              <a:tr h="34683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extLst>
                  <a:ext uri="{0D108BD9-81ED-4DB2-BD59-A6C34878D82A}">
                    <a16:rowId xmlns:a16="http://schemas.microsoft.com/office/drawing/2014/main" val="692078106"/>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0.321% ± 0.273%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6.301% ± 4.911%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6.622% ± 4.644%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650543892"/>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2.669% ± 2.089%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26.946% ± 3.885%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5.992% ± 2.719%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29.62% ± 3.225%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548266225"/>
                  </a:ext>
                </a:extLst>
              </a:tr>
              <a:tr h="34683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0.544% ± 0.043%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1.964% ± 1.553%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2.508% ± 1.563%</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84879464"/>
                  </a:ext>
                </a:extLst>
              </a:tr>
            </a:tbl>
          </a:graphicData>
        </a:graphic>
      </p:graphicFrame>
      <p:sp>
        <p:nvSpPr>
          <p:cNvPr id="2" name="文字方塊 1">
            <a:extLst>
              <a:ext uri="{FF2B5EF4-FFF2-40B4-BE49-F238E27FC236}">
                <a16:creationId xmlns:a16="http://schemas.microsoft.com/office/drawing/2014/main" id="{E4B3585B-8799-681C-2B38-8BD17DFDEF5D}"/>
              </a:ext>
            </a:extLst>
          </p:cNvPr>
          <p:cNvSpPr txBox="1"/>
          <p:nvPr/>
        </p:nvSpPr>
        <p:spPr>
          <a:xfrm>
            <a:off x="450123" y="106541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6" name="矩形 5">
            <a:extLst>
              <a:ext uri="{FF2B5EF4-FFF2-40B4-BE49-F238E27FC236}">
                <a16:creationId xmlns:a16="http://schemas.microsoft.com/office/drawing/2014/main" id="{D1C32B1C-6C2A-6291-19CC-D119FF7D68AB}"/>
              </a:ext>
            </a:extLst>
          </p:cNvPr>
          <p:cNvSpPr/>
          <p:nvPr/>
        </p:nvSpPr>
        <p:spPr bwMode="auto">
          <a:xfrm>
            <a:off x="218905" y="131989"/>
            <a:ext cx="8829845"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3" name="文字方塊 2">
            <a:extLst>
              <a:ext uri="{FF2B5EF4-FFF2-40B4-BE49-F238E27FC236}">
                <a16:creationId xmlns:a16="http://schemas.microsoft.com/office/drawing/2014/main" id="{3FEECFD1-C7D3-469D-6F2E-A0328C4ABFEC}"/>
              </a:ext>
            </a:extLst>
          </p:cNvPr>
          <p:cNvSpPr txBox="1"/>
          <p:nvPr/>
        </p:nvSpPr>
        <p:spPr>
          <a:xfrm>
            <a:off x="358774" y="1420604"/>
            <a:ext cx="811847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separately evaluate the performance of Expert 1 and Expert 2, comparing them to our hybrid expert approach to understand the limitations of using only one of them.</a:t>
            </a:r>
            <a:endPar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字方塊 4">
            <a:extLst>
              <a:ext uri="{FF2B5EF4-FFF2-40B4-BE49-F238E27FC236}">
                <a16:creationId xmlns:a16="http://schemas.microsoft.com/office/drawing/2014/main" id="{380255B7-9A6E-F1DE-C65D-2F0DDFC4F2D6}"/>
              </a:ext>
            </a:extLst>
          </p:cNvPr>
          <p:cNvSpPr txBox="1"/>
          <p:nvPr/>
        </p:nvSpPr>
        <p:spPr>
          <a:xfrm>
            <a:off x="358774" y="1991233"/>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109.</a:t>
            </a:r>
            <a:endParaRPr lang="zh-TW" altLang="en-US" dirty="0"/>
          </a:p>
        </p:txBody>
      </p:sp>
      <p:sp>
        <p:nvSpPr>
          <p:cNvPr id="15" name="頁尾版面配置區 14">
            <a:extLst>
              <a:ext uri="{FF2B5EF4-FFF2-40B4-BE49-F238E27FC236}">
                <a16:creationId xmlns:a16="http://schemas.microsoft.com/office/drawing/2014/main" id="{81F06465-F125-028B-19CF-5F36FA6894F3}"/>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08595CE4-215D-490E-071B-FF55A4E32689}"/>
              </a:ext>
            </a:extLst>
          </p:cNvPr>
          <p:cNvSpPr>
            <a:spLocks noGrp="1"/>
          </p:cNvSpPr>
          <p:nvPr>
            <p:ph type="sldNum" sz="quarter" idx="12"/>
          </p:nvPr>
        </p:nvSpPr>
        <p:spPr/>
        <p:txBody>
          <a:bodyPr/>
          <a:lstStyle/>
          <a:p>
            <a:fld id="{EE3F9CDB-1F21-4789-A81E-8FEA25CE194B}" type="slidenum">
              <a:rPr lang="zh-CN" altLang="en-US" smtClean="0"/>
              <a:pPr/>
              <a:t>124</a:t>
            </a:fld>
            <a:endParaRPr lang="zh-CN" altLang="en-US" dirty="0"/>
          </a:p>
        </p:txBody>
      </p:sp>
    </p:spTree>
    <p:extLst>
      <p:ext uri="{BB962C8B-B14F-4D97-AF65-F5344CB8AC3E}">
        <p14:creationId xmlns:p14="http://schemas.microsoft.com/office/powerpoint/2010/main" val="2384501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7">
            <a:extLst>
              <a:ext uri="{FF2B5EF4-FFF2-40B4-BE49-F238E27FC236}">
                <a16:creationId xmlns:a16="http://schemas.microsoft.com/office/drawing/2014/main" id="{B9F7E9F5-311E-4AED-AEE1-F4C14F8FAF54}"/>
              </a:ext>
            </a:extLst>
          </p:cNvPr>
          <p:cNvGraphicFramePr>
            <a:graphicFrameLocks noGrp="1"/>
          </p:cNvGraphicFramePr>
          <p:nvPr>
            <p:extLst>
              <p:ext uri="{D42A27DB-BD31-4B8C-83A1-F6EECF244321}">
                <p14:modId xmlns:p14="http://schemas.microsoft.com/office/powerpoint/2010/main" val="4269179354"/>
              </p:ext>
            </p:extLst>
          </p:nvPr>
        </p:nvGraphicFramePr>
        <p:xfrm>
          <a:off x="381675" y="2542265"/>
          <a:ext cx="8380649" cy="1624767"/>
        </p:xfrm>
        <a:graphic>
          <a:graphicData uri="http://schemas.openxmlformats.org/drawingml/2006/table">
            <a:tbl>
              <a:tblPr firstRow="1" bandRow="1">
                <a:tableStyleId>{7DF18680-E054-41AD-8BC1-D1AEF772440D}</a:tableStyleId>
              </a:tblPr>
              <a:tblGrid>
                <a:gridCol w="1967434">
                  <a:extLst>
                    <a:ext uri="{9D8B030D-6E8A-4147-A177-3AD203B41FA5}">
                      <a16:colId xmlns:a16="http://schemas.microsoft.com/office/drawing/2014/main" val="4150500866"/>
                    </a:ext>
                  </a:extLst>
                </a:gridCol>
                <a:gridCol w="1654778">
                  <a:extLst>
                    <a:ext uri="{9D8B030D-6E8A-4147-A177-3AD203B41FA5}">
                      <a16:colId xmlns:a16="http://schemas.microsoft.com/office/drawing/2014/main" val="3434082251"/>
                    </a:ext>
                  </a:extLst>
                </a:gridCol>
                <a:gridCol w="1601397">
                  <a:extLst>
                    <a:ext uri="{9D8B030D-6E8A-4147-A177-3AD203B41FA5}">
                      <a16:colId xmlns:a16="http://schemas.microsoft.com/office/drawing/2014/main" val="1261723161"/>
                    </a:ext>
                  </a:extLst>
                </a:gridCol>
                <a:gridCol w="1578520">
                  <a:extLst>
                    <a:ext uri="{9D8B030D-6E8A-4147-A177-3AD203B41FA5}">
                      <a16:colId xmlns:a16="http://schemas.microsoft.com/office/drawing/2014/main" val="364127034"/>
                    </a:ext>
                  </a:extLst>
                </a:gridCol>
                <a:gridCol w="1578520">
                  <a:extLst>
                    <a:ext uri="{9D8B030D-6E8A-4147-A177-3AD203B41FA5}">
                      <a16:colId xmlns:a16="http://schemas.microsoft.com/office/drawing/2014/main" val="2431735795"/>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0.321% ± 0.273%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6.301% ± 4.911%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6.622% ± 4.644%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650543892"/>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2.852% ± 2.252%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28.604% ± 3.294%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5.992% ± 2.719%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31.46% ± 2.567%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548266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0.599% ± 0.064%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2.162% ± 1.69%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9.007% ± 2.468%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2.761% ± 1.705%</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84879464"/>
                  </a:ext>
                </a:extLst>
              </a:tr>
            </a:tbl>
          </a:graphicData>
        </a:graphic>
      </p:graphicFrame>
      <p:sp>
        <p:nvSpPr>
          <p:cNvPr id="2" name="文字方塊 1">
            <a:extLst>
              <a:ext uri="{FF2B5EF4-FFF2-40B4-BE49-F238E27FC236}">
                <a16:creationId xmlns:a16="http://schemas.microsoft.com/office/drawing/2014/main" id="{CD4CCE4A-BBF4-63B7-894A-FFD6E9CA30E0}"/>
              </a:ext>
            </a:extLst>
          </p:cNvPr>
          <p:cNvSpPr txBox="1"/>
          <p:nvPr/>
        </p:nvSpPr>
        <p:spPr>
          <a:xfrm>
            <a:off x="450123" y="106541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3 fruit</a:t>
            </a:r>
            <a:endParaRPr lang="zh-TW" altLang="en-US" sz="1400" b="1" dirty="0">
              <a:solidFill>
                <a:srgbClr val="FF0000"/>
              </a:solidFill>
            </a:endParaRPr>
          </a:p>
        </p:txBody>
      </p:sp>
      <p:sp>
        <p:nvSpPr>
          <p:cNvPr id="5" name="矩形 4">
            <a:extLst>
              <a:ext uri="{FF2B5EF4-FFF2-40B4-BE49-F238E27FC236}">
                <a16:creationId xmlns:a16="http://schemas.microsoft.com/office/drawing/2014/main" id="{34CB003B-3981-B2A3-9598-A0BCA9D32B80}"/>
              </a:ext>
            </a:extLst>
          </p:cNvPr>
          <p:cNvSpPr/>
          <p:nvPr/>
        </p:nvSpPr>
        <p:spPr bwMode="auto">
          <a:xfrm>
            <a:off x="218905" y="131989"/>
            <a:ext cx="8829845"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3" name="文字方塊 2">
            <a:extLst>
              <a:ext uri="{FF2B5EF4-FFF2-40B4-BE49-F238E27FC236}">
                <a16:creationId xmlns:a16="http://schemas.microsoft.com/office/drawing/2014/main" id="{BF345AA1-ACD9-7827-91B5-8F0B4EAC83A9}"/>
              </a:ext>
            </a:extLst>
          </p:cNvPr>
          <p:cNvSpPr txBox="1"/>
          <p:nvPr/>
        </p:nvSpPr>
        <p:spPr>
          <a:xfrm>
            <a:off x="358774" y="1420604"/>
            <a:ext cx="811847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separately evaluate the performance of Expert 1 and Expert 2, comparing them to our hybrid expert approach to understand the limitations of using only one of them.</a:t>
            </a:r>
            <a:endPar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字方塊 5">
            <a:extLst>
              <a:ext uri="{FF2B5EF4-FFF2-40B4-BE49-F238E27FC236}">
                <a16:creationId xmlns:a16="http://schemas.microsoft.com/office/drawing/2014/main" id="{31939A22-92F0-0118-C64F-7E4E4C2647F4}"/>
              </a:ext>
            </a:extLst>
          </p:cNvPr>
          <p:cNvSpPr txBox="1"/>
          <p:nvPr/>
        </p:nvSpPr>
        <p:spPr>
          <a:xfrm>
            <a:off x="358774" y="1991233"/>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109.</a:t>
            </a:r>
            <a:endParaRPr lang="zh-TW" altLang="en-US" dirty="0"/>
          </a:p>
        </p:txBody>
      </p:sp>
      <p:sp>
        <p:nvSpPr>
          <p:cNvPr id="15" name="頁尾版面配置區 14">
            <a:extLst>
              <a:ext uri="{FF2B5EF4-FFF2-40B4-BE49-F238E27FC236}">
                <a16:creationId xmlns:a16="http://schemas.microsoft.com/office/drawing/2014/main" id="{DA991F3E-776E-11CA-77D1-A1C2FA083427}"/>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C489245D-D1AF-DE3A-8C2A-47918190AB6F}"/>
              </a:ext>
            </a:extLst>
          </p:cNvPr>
          <p:cNvSpPr>
            <a:spLocks noGrp="1"/>
          </p:cNvSpPr>
          <p:nvPr>
            <p:ph type="sldNum" sz="quarter" idx="12"/>
          </p:nvPr>
        </p:nvSpPr>
        <p:spPr/>
        <p:txBody>
          <a:bodyPr/>
          <a:lstStyle/>
          <a:p>
            <a:fld id="{EE3F9CDB-1F21-4789-A81E-8FEA25CE194B}" type="slidenum">
              <a:rPr lang="zh-CN" altLang="en-US" smtClean="0"/>
              <a:pPr/>
              <a:t>125</a:t>
            </a:fld>
            <a:endParaRPr lang="zh-CN" altLang="en-US" dirty="0"/>
          </a:p>
        </p:txBody>
      </p:sp>
    </p:spTree>
    <p:extLst>
      <p:ext uri="{BB962C8B-B14F-4D97-AF65-F5344CB8AC3E}">
        <p14:creationId xmlns:p14="http://schemas.microsoft.com/office/powerpoint/2010/main" val="2218667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id="{EE9CE094-FDFE-A85B-4B08-00C4227EEDEF}"/>
              </a:ext>
            </a:extLst>
          </p:cNvPr>
          <p:cNvGrpSpPr/>
          <p:nvPr/>
        </p:nvGrpSpPr>
        <p:grpSpPr>
          <a:xfrm>
            <a:off x="2071759" y="2857500"/>
            <a:ext cx="4341741" cy="1874556"/>
            <a:chOff x="4745109" y="1100690"/>
            <a:chExt cx="4398891" cy="2151816"/>
          </a:xfrm>
        </p:grpSpPr>
        <p:sp>
          <p:nvSpPr>
            <p:cNvPr id="25" name="矩形 24">
              <a:extLst>
                <a:ext uri="{FF2B5EF4-FFF2-40B4-BE49-F238E27FC236}">
                  <a16:creationId xmlns:a16="http://schemas.microsoft.com/office/drawing/2014/main" id="{2B9CED4E-9EF6-4A41-845C-6E9E2BA57515}"/>
                </a:ext>
              </a:extLst>
            </p:cNvPr>
            <p:cNvSpPr/>
            <p:nvPr/>
          </p:nvSpPr>
          <p:spPr>
            <a:xfrm>
              <a:off x="4793200" y="1370622"/>
              <a:ext cx="721672" cy="307777"/>
            </a:xfrm>
            <a:prstGeom prst="rect">
              <a:avLst/>
            </a:prstGeom>
          </p:spPr>
          <p:txBody>
            <a:bodyPr wrap="none">
              <a:spAutoFit/>
            </a:bodyPr>
            <a:lstStyle/>
            <a:p>
              <a:r>
                <a:rPr lang="en-US" altLang="zh-TW" sz="1400" dirty="0"/>
                <a:t>Normal</a:t>
              </a:r>
              <a:endParaRPr lang="zh-TW" altLang="en-US" sz="1400" dirty="0"/>
            </a:p>
          </p:txBody>
        </p:sp>
        <p:sp>
          <p:nvSpPr>
            <p:cNvPr id="27" name="矩形 26">
              <a:extLst>
                <a:ext uri="{FF2B5EF4-FFF2-40B4-BE49-F238E27FC236}">
                  <a16:creationId xmlns:a16="http://schemas.microsoft.com/office/drawing/2014/main" id="{5D73F72E-8151-466B-A1E2-79CFA2706307}"/>
                </a:ext>
              </a:extLst>
            </p:cNvPr>
            <p:cNvSpPr/>
            <p:nvPr/>
          </p:nvSpPr>
          <p:spPr>
            <a:xfrm>
              <a:off x="4745109" y="2429831"/>
              <a:ext cx="817853" cy="307777"/>
            </a:xfrm>
            <a:prstGeom prst="rect">
              <a:avLst/>
            </a:prstGeom>
          </p:spPr>
          <p:txBody>
            <a:bodyPr wrap="none">
              <a:spAutoFit/>
            </a:bodyPr>
            <a:lstStyle/>
            <a:p>
              <a:r>
                <a:rPr lang="en-US" altLang="zh-TW" sz="1400" dirty="0"/>
                <a:t>Anomaly</a:t>
              </a:r>
              <a:endParaRPr lang="zh-TW" altLang="en-US" sz="1400" dirty="0"/>
            </a:p>
          </p:txBody>
        </p:sp>
        <p:pic>
          <p:nvPicPr>
            <p:cNvPr id="29" name="圖片 28">
              <a:extLst>
                <a:ext uri="{FF2B5EF4-FFF2-40B4-BE49-F238E27FC236}">
                  <a16:creationId xmlns:a16="http://schemas.microsoft.com/office/drawing/2014/main" id="{C355A5D9-14DC-403C-B2BC-D5F6FE387730}"/>
                </a:ext>
              </a:extLst>
            </p:cNvPr>
            <p:cNvPicPr>
              <a:picLocks noChangeAspect="1"/>
            </p:cNvPicPr>
            <p:nvPr/>
          </p:nvPicPr>
          <p:blipFill>
            <a:blip r:embed="rId2"/>
            <a:stretch>
              <a:fillRect/>
            </a:stretch>
          </p:blipFill>
          <p:spPr>
            <a:xfrm>
              <a:off x="5675779" y="1100690"/>
              <a:ext cx="3468221" cy="2151816"/>
            </a:xfrm>
            <a:prstGeom prst="rect">
              <a:avLst/>
            </a:prstGeom>
          </p:spPr>
        </p:pic>
      </p:grpSp>
      <p:sp>
        <p:nvSpPr>
          <p:cNvPr id="2" name="矩形 1">
            <a:extLst>
              <a:ext uri="{FF2B5EF4-FFF2-40B4-BE49-F238E27FC236}">
                <a16:creationId xmlns:a16="http://schemas.microsoft.com/office/drawing/2014/main" id="{16D4A560-1AE5-9A7E-6F56-836B610C230E}"/>
              </a:ext>
            </a:extLst>
          </p:cNvPr>
          <p:cNvSpPr/>
          <p:nvPr/>
        </p:nvSpPr>
        <p:spPr bwMode="auto">
          <a:xfrm>
            <a:off x="168541" y="90086"/>
            <a:ext cx="50913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The introduction of the dataset - </a:t>
            </a:r>
            <a:r>
              <a:rPr lang="en-US" altLang="zh-CN"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TW"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VtexAD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字方塊 2">
            <a:extLst>
              <a:ext uri="{FF2B5EF4-FFF2-40B4-BE49-F238E27FC236}">
                <a16:creationId xmlns:a16="http://schemas.microsoft.com/office/drawing/2014/main" id="{BADAFED4-6A63-896E-8014-1D0AD41D0F8E}"/>
              </a:ext>
            </a:extLst>
          </p:cNvPr>
          <p:cNvSpPr txBox="1"/>
          <p:nvPr/>
        </p:nvSpPr>
        <p:spPr>
          <a:xfrm>
            <a:off x="1339258" y="1024027"/>
            <a:ext cx="6465483" cy="507831"/>
          </a:xfrm>
          <a:prstGeom prst="rect">
            <a:avLst/>
          </a:prstGeom>
          <a:noFill/>
        </p:spPr>
        <p:txBody>
          <a:bodyPr wrap="square">
            <a:spAutoFit/>
          </a:bodyPr>
          <a:lstStyle/>
          <a:p>
            <a:r>
              <a:rPr lang="en-US" altLang="zh-TW" b="1" dirty="0"/>
              <a:t>With different random seeds, a different texture will be selected as the new object. </a:t>
            </a:r>
          </a:p>
          <a:p>
            <a:r>
              <a:rPr lang="en-US" altLang="zh-TW" b="1" dirty="0"/>
              <a:t>The new object is then not using bad samples in the Defect Detector branch.</a:t>
            </a:r>
            <a:endParaRPr lang="zh-TW" altLang="en-US" b="1" dirty="0"/>
          </a:p>
        </p:txBody>
      </p:sp>
      <p:sp>
        <p:nvSpPr>
          <p:cNvPr id="5" name="文字方塊 4">
            <a:extLst>
              <a:ext uri="{FF2B5EF4-FFF2-40B4-BE49-F238E27FC236}">
                <a16:creationId xmlns:a16="http://schemas.microsoft.com/office/drawing/2014/main" id="{D0165796-F447-18EC-097E-08E344B1C130}"/>
              </a:ext>
            </a:extLst>
          </p:cNvPr>
          <p:cNvSpPr txBox="1"/>
          <p:nvPr/>
        </p:nvSpPr>
        <p:spPr>
          <a:xfrm>
            <a:off x="1003300" y="1767848"/>
            <a:ext cx="7409456" cy="461665"/>
          </a:xfrm>
          <a:prstGeom prst="rect">
            <a:avLst/>
          </a:prstGeom>
          <a:noFill/>
        </p:spPr>
        <p:txBody>
          <a:bodyPr wrap="square" rtlCol="0">
            <a:spAutoFit/>
          </a:bodyPr>
          <a:lstStyle/>
          <a:p>
            <a:r>
              <a:rPr lang="en-US" altLang="zh-TW" sz="1200" dirty="0"/>
              <a:t>Upper branch of hybrid expert uses 5 texture. 4 of them has both good and bad(old object). 1 of them only has good samples (new object). </a:t>
            </a:r>
            <a:endParaRPr lang="zh-TW" altLang="en-US" sz="1200" dirty="0"/>
          </a:p>
        </p:txBody>
      </p:sp>
      <p:sp>
        <p:nvSpPr>
          <p:cNvPr id="6" name="文字方塊 5">
            <a:extLst>
              <a:ext uri="{FF2B5EF4-FFF2-40B4-BE49-F238E27FC236}">
                <a16:creationId xmlns:a16="http://schemas.microsoft.com/office/drawing/2014/main" id="{63AF8607-D16C-E593-F399-85259CC9BCD9}"/>
              </a:ext>
            </a:extLst>
          </p:cNvPr>
          <p:cNvSpPr txBox="1"/>
          <p:nvPr/>
        </p:nvSpPr>
        <p:spPr>
          <a:xfrm>
            <a:off x="1003300" y="2147500"/>
            <a:ext cx="7409456" cy="276999"/>
          </a:xfrm>
          <a:prstGeom prst="rect">
            <a:avLst/>
          </a:prstGeom>
          <a:noFill/>
        </p:spPr>
        <p:txBody>
          <a:bodyPr wrap="square" rtlCol="0">
            <a:spAutoFit/>
          </a:bodyPr>
          <a:lstStyle/>
          <a:p>
            <a:r>
              <a:rPr lang="en-US" altLang="zh-TW" sz="1200" dirty="0"/>
              <a:t>Lower branch of hybrid expert uses 5 texture. ALL of them only has good samples.</a:t>
            </a:r>
            <a:endParaRPr lang="zh-TW" altLang="en-US" sz="1200" dirty="0"/>
          </a:p>
        </p:txBody>
      </p:sp>
      <p:sp>
        <p:nvSpPr>
          <p:cNvPr id="15" name="頁尾版面配置區 14">
            <a:extLst>
              <a:ext uri="{FF2B5EF4-FFF2-40B4-BE49-F238E27FC236}">
                <a16:creationId xmlns:a16="http://schemas.microsoft.com/office/drawing/2014/main" id="{44258A05-C2B8-E4B3-DEDD-876C035107D4}"/>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FC8B7225-F2DF-9057-2602-AEE0D031773F}"/>
              </a:ext>
            </a:extLst>
          </p:cNvPr>
          <p:cNvSpPr>
            <a:spLocks noGrp="1"/>
          </p:cNvSpPr>
          <p:nvPr>
            <p:ph type="sldNum" sz="quarter" idx="12"/>
          </p:nvPr>
        </p:nvSpPr>
        <p:spPr/>
        <p:txBody>
          <a:bodyPr/>
          <a:lstStyle/>
          <a:p>
            <a:fld id="{EE3F9CDB-1F21-4789-A81E-8FEA25CE194B}" type="slidenum">
              <a:rPr lang="zh-CN" altLang="en-US" smtClean="0"/>
              <a:pPr/>
              <a:t>126</a:t>
            </a:fld>
            <a:endParaRPr lang="zh-CN" altLang="en-US" dirty="0"/>
          </a:p>
        </p:txBody>
      </p:sp>
    </p:spTree>
    <p:extLst>
      <p:ext uri="{BB962C8B-B14F-4D97-AF65-F5344CB8AC3E}">
        <p14:creationId xmlns:p14="http://schemas.microsoft.com/office/powerpoint/2010/main" val="2546284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9956" y="1263650"/>
            <a:ext cx="0" cy="297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p:cNvCxnSpPr>
          <p:nvPr/>
        </p:nvCxnSpPr>
        <p:spPr>
          <a:xfrm rot="5400000" flipH="1" flipV="1">
            <a:off x="3937944" y="-1250001"/>
            <a:ext cx="1009004" cy="6218573"/>
          </a:xfrm>
          <a:prstGeom prst="bentConnector3">
            <a:avLst>
              <a:gd name="adj1" fmla="val 137760"/>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7C31963-64CB-4577-842F-E42287D18975}"/>
              </a:ext>
            </a:extLst>
          </p:cNvPr>
          <p:cNvSpPr/>
          <p:nvPr/>
        </p:nvSpPr>
        <p:spPr>
          <a:xfrm>
            <a:off x="6958847" y="4373360"/>
            <a:ext cx="1252598" cy="415498"/>
          </a:xfrm>
          <a:prstGeom prst="rect">
            <a:avLst/>
          </a:prstGeom>
        </p:spPr>
        <p:txBody>
          <a:bodyPr wrap="square">
            <a:spAutoFit/>
          </a:bodyPr>
          <a:lstStyle/>
          <a:p>
            <a:pPr marL="228600" indent="-228600" algn="just">
              <a:buAutoNum type="alphaLcParenBoth"/>
            </a:pPr>
            <a:r>
              <a:rPr lang="en-US" altLang="zh-TW" sz="1050" dirty="0"/>
              <a:t>Upper branch </a:t>
            </a:r>
          </a:p>
          <a:p>
            <a:pPr algn="just"/>
            <a:r>
              <a:rPr lang="en-US" altLang="zh-TW" sz="1050" dirty="0"/>
              <a:t>(Defect detection)</a:t>
            </a:r>
          </a:p>
        </p:txBody>
      </p:sp>
      <p:pic>
        <p:nvPicPr>
          <p:cNvPr id="3" name="圖片 2">
            <a:extLst>
              <a:ext uri="{FF2B5EF4-FFF2-40B4-BE49-F238E27FC236}">
                <a16:creationId xmlns:a16="http://schemas.microsoft.com/office/drawing/2014/main" id="{77EAF31F-3AAE-D12A-0F9D-A529504F7B38}"/>
              </a:ext>
            </a:extLst>
          </p:cNvPr>
          <p:cNvPicPr>
            <a:picLocks noChangeAspect="1"/>
          </p:cNvPicPr>
          <p:nvPr/>
        </p:nvPicPr>
        <p:blipFill>
          <a:blip r:embed="rId3"/>
          <a:stretch>
            <a:fillRect/>
          </a:stretch>
        </p:blipFill>
        <p:spPr>
          <a:xfrm>
            <a:off x="6098607" y="1354783"/>
            <a:ext cx="2857913" cy="2951924"/>
          </a:xfrm>
          <a:prstGeom prst="rect">
            <a:avLst/>
          </a:prstGeom>
        </p:spPr>
      </p:pic>
      <p:grpSp>
        <p:nvGrpSpPr>
          <p:cNvPr id="4" name="群組 3">
            <a:extLst>
              <a:ext uri="{FF2B5EF4-FFF2-40B4-BE49-F238E27FC236}">
                <a16:creationId xmlns:a16="http://schemas.microsoft.com/office/drawing/2014/main" id="{9DE52633-16D6-48D3-2E9C-BBF379AAC1AF}"/>
              </a:ext>
            </a:extLst>
          </p:cNvPr>
          <p:cNvGrpSpPr/>
          <p:nvPr/>
        </p:nvGrpSpPr>
        <p:grpSpPr>
          <a:xfrm>
            <a:off x="42073" y="1697240"/>
            <a:ext cx="5899149" cy="1883959"/>
            <a:chOff x="0" y="1675476"/>
            <a:chExt cx="5899149" cy="1883959"/>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E3F0360-4A0F-401A-BD50-32D67C5EC319}"/>
                    </a:ext>
                  </a:extLst>
                </p:cNvPr>
                <p:cNvSpPr/>
                <p:nvPr/>
              </p:nvSpPr>
              <p:spPr>
                <a:xfrm>
                  <a:off x="1768145" y="2674616"/>
                  <a:ext cx="747236" cy="726136"/>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6" name="矩形 5">
                  <a:extLst>
                    <a:ext uri="{FF2B5EF4-FFF2-40B4-BE49-F238E27FC236}">
                      <a16:creationId xmlns:a16="http://schemas.microsoft.com/office/drawing/2014/main" id="{EE3F0360-4A0F-401A-BD50-32D67C5EC319}"/>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7" name="直線單箭頭接點 6">
              <a:extLst>
                <a:ext uri="{FF2B5EF4-FFF2-40B4-BE49-F238E27FC236}">
                  <a16:creationId xmlns:a16="http://schemas.microsoft.com/office/drawing/2014/main" id="{3017788B-F56D-D85D-1C8A-760336148BCD}"/>
                </a:ext>
              </a:extLst>
            </p:cNvPr>
            <p:cNvCxnSpPr>
              <a:cxnSpLocks/>
              <a:endCxn id="8" idx="1"/>
            </p:cNvCxnSpPr>
            <p:nvPr/>
          </p:nvCxnSpPr>
          <p:spPr>
            <a:xfrm>
              <a:off x="2522937" y="3118289"/>
              <a:ext cx="254922" cy="3088"/>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7B414F4-481D-2A3A-0F57-E26D79207570}"/>
                    </a:ext>
                  </a:extLst>
                </p:cNvPr>
                <p:cNvSpPr/>
                <p:nvPr/>
              </p:nvSpPr>
              <p:spPr>
                <a:xfrm>
                  <a:off x="2777859" y="2703391"/>
                  <a:ext cx="749088" cy="835971"/>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dirty="0">
                          <a:latin typeface="Cambria Math" panose="02040503050406030204" pitchFamily="18" charset="0"/>
                        </a:rPr>
                        <m:t>Probabili</m:t>
                      </m:r>
                    </m:oMath>
                  </a14:m>
                  <a:r>
                    <a:rPr lang="en-US" altLang="zh-TW" sz="800" dirty="0">
                      <a:latin typeface="+mj-lt"/>
                    </a:rPr>
                    <a:t>ties to</a:t>
                  </a:r>
                </a:p>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Converter</a:t>
                  </a:r>
                  <a:endParaRPr lang="zh-TW" altLang="zh-TW" sz="800" dirty="0">
                    <a:latin typeface="+mj-lt"/>
                  </a:endParaRPr>
                </a:p>
              </p:txBody>
            </p:sp>
          </mc:Choice>
          <mc:Fallback xmlns="">
            <p:sp>
              <p:nvSpPr>
                <p:cNvPr id="8" name="矩形 7">
                  <a:extLst>
                    <a:ext uri="{FF2B5EF4-FFF2-40B4-BE49-F238E27FC236}">
                      <a16:creationId xmlns:a16="http://schemas.microsoft.com/office/drawing/2014/main" id="{D7B414F4-481D-2A3A-0F57-E26D79207570}"/>
                    </a:ext>
                  </a:extLst>
                </p:cNvPr>
                <p:cNvSpPr>
                  <a:spLocks noRot="1" noChangeAspect="1" noMove="1" noResize="1" noEditPoints="1" noAdjustHandles="1" noChangeArrowheads="1" noChangeShapeType="1" noTextEdit="1"/>
                </p:cNvSpPr>
                <p:nvPr/>
              </p:nvSpPr>
              <p:spPr>
                <a:xfrm>
                  <a:off x="2777859" y="2703391"/>
                  <a:ext cx="749088" cy="835971"/>
                </a:xfrm>
                <a:prstGeom prst="rect">
                  <a:avLst/>
                </a:prstGeom>
                <a:blipFill>
                  <a:blip r:embed="rId5"/>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878E12E5-483A-EC9C-E5B7-BE5B2AB9512D}"/>
                </a:ext>
              </a:extLst>
            </p:cNvPr>
            <p:cNvCxnSpPr>
              <a:cxnSpLocks/>
              <a:stCxn id="8" idx="3"/>
              <a:endCxn id="10" idx="1"/>
            </p:cNvCxnSpPr>
            <p:nvPr/>
          </p:nvCxnSpPr>
          <p:spPr>
            <a:xfrm>
              <a:off x="3526947" y="3121377"/>
              <a:ext cx="188161" cy="24579"/>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D8F9E32-5142-C559-DCCB-F7EAE906FAB1}"/>
                    </a:ext>
                  </a:extLst>
                </p:cNvPr>
                <p:cNvSpPr/>
                <p:nvPr/>
              </p:nvSpPr>
              <p:spPr>
                <a:xfrm>
                  <a:off x="3715108" y="2732477"/>
                  <a:ext cx="723335" cy="82695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to defect</a:t>
                  </a:r>
                </a:p>
                <a:p>
                  <a:pPr algn="ctr"/>
                  <a:r>
                    <a:rPr lang="en-US" altLang="zh-TW" sz="800" dirty="0">
                      <a:latin typeface="+mj-lt"/>
                    </a:rPr>
                    <a:t>converter</a:t>
                  </a:r>
                </a:p>
                <a:p>
                  <a:pPr algn="ctr"/>
                  <a:r>
                    <a:rPr lang="en-US" altLang="zh-TW" sz="800" dirty="0">
                      <a:latin typeface="+mj-lt"/>
                    </a:rPr>
                    <a:t> </a:t>
                  </a:r>
                  <a14:m>
                    <m:oMath xmlns:m="http://schemas.openxmlformats.org/officeDocument/2006/math">
                      <m:r>
                        <a:rPr lang="en-US" altLang="zh-TW" sz="800">
                          <a:latin typeface="Cambria Math" panose="02040503050406030204" pitchFamily="18" charset="0"/>
                        </a:rPr>
                        <m:t>𝛾</m:t>
                      </m:r>
                      <m:r>
                        <a:rPr lang="en-US" altLang="zh-TW" sz="80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𝑐𝑜𝑚</m:t>
                          </m:r>
                        </m:sub>
                      </m:sSub>
                      <m:r>
                        <a:rPr lang="en-US" altLang="zh-TW" sz="800">
                          <a:latin typeface="Cambria Math" panose="02040503050406030204" pitchFamily="18" charset="0"/>
                        </a:rPr>
                        <m:t>)</m:t>
                      </m:r>
                    </m:oMath>
                  </a14:m>
                  <a:endParaRPr lang="zh-TW" altLang="en-US" sz="800" dirty="0">
                    <a:latin typeface="+mj-lt"/>
                  </a:endParaRPr>
                </a:p>
              </p:txBody>
            </p:sp>
          </mc:Choice>
          <mc:Fallback xmlns="">
            <p:sp>
              <p:nvSpPr>
                <p:cNvPr id="10" name="矩形 9">
                  <a:extLst>
                    <a:ext uri="{FF2B5EF4-FFF2-40B4-BE49-F238E27FC236}">
                      <a16:creationId xmlns:a16="http://schemas.microsoft.com/office/drawing/2014/main" id="{3D8F9E32-5142-C559-DCCB-F7EAE906FAB1}"/>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BD92F999-D936-0E8A-2E81-6B8D35C41FF7}"/>
                    </a:ext>
                  </a:extLst>
                </p:cNvPr>
                <p:cNvSpPr txBox="1"/>
                <p:nvPr/>
              </p:nvSpPr>
              <p:spPr>
                <a:xfrm>
                  <a:off x="3438601" y="3221337"/>
                  <a:ext cx="327824" cy="215444"/>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TW" dirty="0">
                            <a:latin typeface="Cambria Math" panose="02040503050406030204" pitchFamily="18" charset="0"/>
                          </a:rPr>
                          <m:t>𝑈</m:t>
                        </m:r>
                      </m:oMath>
                    </m:oMathPara>
                  </a14:m>
                  <a:endParaRPr lang="zh-TW" altLang="en-US" dirty="0"/>
                </a:p>
              </p:txBody>
            </p:sp>
          </mc:Choice>
          <mc:Fallback xmlns="">
            <p:sp>
              <p:nvSpPr>
                <p:cNvPr id="11" name="文字方塊 10">
                  <a:extLst>
                    <a:ext uri="{FF2B5EF4-FFF2-40B4-BE49-F238E27FC236}">
                      <a16:creationId xmlns:a16="http://schemas.microsoft.com/office/drawing/2014/main" id="{BD92F999-D936-0E8A-2E81-6B8D35C41FF7}"/>
                    </a:ext>
                  </a:extLst>
                </p:cNvPr>
                <p:cNvSpPr txBox="1">
                  <a:spLocks noRot="1" noChangeAspect="1" noMove="1" noResize="1" noEditPoints="1" noAdjustHandles="1" noChangeArrowheads="1" noChangeShapeType="1" noTextEdit="1"/>
                </p:cNvSpPr>
                <p:nvPr/>
              </p:nvSpPr>
              <p:spPr>
                <a:xfrm>
                  <a:off x="3438601" y="3221337"/>
                  <a:ext cx="327824"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3508A10-3205-FA35-9F34-A6840F7529A7}"/>
                    </a:ext>
                  </a:extLst>
                </p:cNvPr>
                <p:cNvSpPr txBox="1"/>
                <p:nvPr/>
              </p:nvSpPr>
              <p:spPr>
                <a:xfrm>
                  <a:off x="4388500" y="3137782"/>
                  <a:ext cx="369598" cy="235385"/>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altLang="zh-TW" i="1" dirty="0">
                                <a:latin typeface="Cambria Math" panose="02040503050406030204" pitchFamily="18" charset="0"/>
                              </a:rPr>
                            </m:ctrlPr>
                          </m:sSubSupPr>
                          <m:e>
                            <m:acc>
                              <m:accPr>
                                <m:chr m:val="̂"/>
                                <m:ctrlPr>
                                  <a:rPr lang="zh-TW" altLang="en-US" i="1" dirty="0">
                                    <a:latin typeface="Cambria Math" panose="02040503050406030204" pitchFamily="18" charset="0"/>
                                  </a:rPr>
                                </m:ctrlPr>
                              </m:accPr>
                              <m:e>
                                <m:r>
                                  <a:rPr lang="zh-TW" altLang="en-US" dirty="0">
                                    <a:latin typeface="Cambria Math" panose="02040503050406030204" pitchFamily="18" charset="0"/>
                                  </a:rPr>
                                  <m:t>𝑦</m:t>
                                </m:r>
                              </m:e>
                            </m:acc>
                          </m:e>
                          <m:sub>
                            <m:r>
                              <a:rPr lang="en-US" altLang="zh-TW" dirty="0">
                                <a:latin typeface="Cambria Math" panose="02040503050406030204" pitchFamily="18" charset="0"/>
                              </a:rPr>
                              <m:t>𝑑𝑒𝑓</m:t>
                            </m:r>
                          </m:sub>
                          <m:sup>
                            <m:r>
                              <a:rPr lang="en-US" altLang="zh-TW" dirty="0">
                                <a:latin typeface="Cambria Math" panose="02040503050406030204" pitchFamily="18" charset="0"/>
                              </a:rPr>
                              <m:t>2</m:t>
                            </m:r>
                          </m:sup>
                        </m:sSubSup>
                      </m:oMath>
                    </m:oMathPara>
                  </a14:m>
                  <a:endParaRPr lang="zh-TW" altLang="en-US" dirty="0"/>
                </a:p>
              </p:txBody>
            </p:sp>
          </mc:Choice>
          <mc:Fallback xmlns="">
            <p:sp>
              <p:nvSpPr>
                <p:cNvPr id="12" name="文字方塊 11">
                  <a:extLst>
                    <a:ext uri="{FF2B5EF4-FFF2-40B4-BE49-F238E27FC236}">
                      <a16:creationId xmlns:a16="http://schemas.microsoft.com/office/drawing/2014/main" id="{F3508A10-3205-FA35-9F34-A6840F7529A7}"/>
                    </a:ext>
                  </a:extLst>
                </p:cNvPr>
                <p:cNvSpPr txBox="1">
                  <a:spLocks noRot="1" noChangeAspect="1" noMove="1" noResize="1" noEditPoints="1" noAdjustHandles="1" noChangeArrowheads="1" noChangeShapeType="1" noTextEdit="1"/>
                </p:cNvSpPr>
                <p:nvPr/>
              </p:nvSpPr>
              <p:spPr>
                <a:xfrm>
                  <a:off x="4388500" y="3137782"/>
                  <a:ext cx="369598" cy="23538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47733AEA-6DD3-E0D0-1990-971C119A8C33}"/>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13" name="矩形 12">
                  <a:extLst>
                    <a:ext uri="{FF2B5EF4-FFF2-40B4-BE49-F238E27FC236}">
                      <a16:creationId xmlns:a16="http://schemas.microsoft.com/office/drawing/2014/main" id="{47733AEA-6DD3-E0D0-1990-971C119A8C33}"/>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9F6C70FD-4557-D2C7-9231-A65C21601AD9}"/>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309D252B-C479-41F4-C9BB-33309A45A996}"/>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15" name="文字方塊 14">
                  <a:extLst>
                    <a:ext uri="{FF2B5EF4-FFF2-40B4-BE49-F238E27FC236}">
                      <a16:creationId xmlns:a16="http://schemas.microsoft.com/office/drawing/2014/main" id="{309D252B-C479-41F4-C9BB-33309A45A996}"/>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E9A0667-60D8-F39F-6939-22CFA4BA271A}"/>
                    </a:ext>
                  </a:extLst>
                </p:cNvPr>
                <p:cNvSpPr txBox="1"/>
                <p:nvPr/>
              </p:nvSpPr>
              <p:spPr>
                <a:xfrm>
                  <a:off x="3312850" y="1853277"/>
                  <a:ext cx="369598" cy="26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17" name="文字方塊 16">
                  <a:extLst>
                    <a:ext uri="{FF2B5EF4-FFF2-40B4-BE49-F238E27FC236}">
                      <a16:creationId xmlns:a16="http://schemas.microsoft.com/office/drawing/2014/main" id="{2E9A0667-60D8-F39F-6939-22CFA4BA271A}"/>
                    </a:ext>
                  </a:extLst>
                </p:cNvPr>
                <p:cNvSpPr txBox="1">
                  <a:spLocks noRot="1" noChangeAspect="1" noMove="1" noResize="1" noEditPoints="1" noAdjustHandles="1" noChangeArrowheads="1" noChangeShapeType="1" noTextEdit="1"/>
                </p:cNvSpPr>
                <p:nvPr/>
              </p:nvSpPr>
              <p:spPr>
                <a:xfrm>
                  <a:off x="3312850" y="1853277"/>
                  <a:ext cx="369598" cy="26636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A9490A3-97DF-20A6-7DDF-E176A62F8439}"/>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19" name="文字方塊 18">
                  <a:extLst>
                    <a:ext uri="{FF2B5EF4-FFF2-40B4-BE49-F238E27FC236}">
                      <a16:creationId xmlns:a16="http://schemas.microsoft.com/office/drawing/2014/main" id="{DA9490A3-97DF-20A6-7DDF-E176A62F8439}"/>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20" name="肘形接點 111">
              <a:extLst>
                <a:ext uri="{FF2B5EF4-FFF2-40B4-BE49-F238E27FC236}">
                  <a16:creationId xmlns:a16="http://schemas.microsoft.com/office/drawing/2014/main" id="{C7AF8A07-7993-9FC6-5F60-7F9139275F92}"/>
                </a:ext>
              </a:extLst>
            </p:cNvPr>
            <p:cNvCxnSpPr>
              <a:cxnSpLocks/>
            </p:cNvCxnSpPr>
            <p:nvPr/>
          </p:nvCxnSpPr>
          <p:spPr>
            <a:xfrm rot="5400000" flipH="1" flipV="1">
              <a:off x="1384091" y="2275754"/>
              <a:ext cx="462024" cy="27820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肘形接點 3">
              <a:extLst>
                <a:ext uri="{FF2B5EF4-FFF2-40B4-BE49-F238E27FC236}">
                  <a16:creationId xmlns:a16="http://schemas.microsoft.com/office/drawing/2014/main" id="{FF781786-DEB2-DC59-2E99-0AD27AC3B5D0}"/>
                </a:ext>
              </a:extLst>
            </p:cNvPr>
            <p:cNvCxnSpPr/>
            <p:nvPr/>
          </p:nvCxnSpPr>
          <p:spPr>
            <a:xfrm>
              <a:off x="1200196" y="2657351"/>
              <a:ext cx="554011" cy="462025"/>
            </a:xfrm>
            <a:prstGeom prst="bentConnector3">
              <a:avLst>
                <a:gd name="adj1" fmla="val 50000"/>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80">
                  <a:extLst>
                    <a:ext uri="{FF2B5EF4-FFF2-40B4-BE49-F238E27FC236}">
                      <a16:creationId xmlns:a16="http://schemas.microsoft.com/office/drawing/2014/main" id="{E29BE6AC-767F-459C-79F9-86AD99A23578}"/>
                    </a:ext>
                  </a:extLst>
                </p:cNvPr>
                <p:cNvSpPr/>
                <p:nvPr/>
              </p:nvSpPr>
              <p:spPr>
                <a:xfrm>
                  <a:off x="4708156" y="1675476"/>
                  <a:ext cx="687026"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Combiner</a:t>
                  </a: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22" name="矩形 80">
                  <a:extLst>
                    <a:ext uri="{FF2B5EF4-FFF2-40B4-BE49-F238E27FC236}">
                      <a16:creationId xmlns:a16="http://schemas.microsoft.com/office/drawing/2014/main" id="{E29BE6AC-767F-459C-79F9-86AD99A23578}"/>
                    </a:ext>
                  </a:extLst>
                </p:cNvPr>
                <p:cNvSpPr>
                  <a:spLocks noRot="1" noChangeAspect="1" noMove="1" noResize="1" noEditPoints="1" noAdjustHandles="1" noChangeArrowheads="1" noChangeShapeType="1" noTextEdit="1"/>
                </p:cNvSpPr>
                <p:nvPr/>
              </p:nvSpPr>
              <p:spPr>
                <a:xfrm>
                  <a:off x="4708156" y="1675476"/>
                  <a:ext cx="687026" cy="1716263"/>
                </a:xfrm>
                <a:prstGeom prst="rect">
                  <a:avLst/>
                </a:prstGeom>
                <a:blipFill>
                  <a:blip r:embed="rId13"/>
                  <a:stretch>
                    <a:fillRect r="-870"/>
                  </a:stretch>
                </a:blipFill>
              </p:spPr>
              <p:txBody>
                <a:bodyPr/>
                <a:lstStyle/>
                <a:p>
                  <a:r>
                    <a:rPr lang="zh-TW" altLang="en-US">
                      <a:noFill/>
                    </a:rPr>
                    <a:t> </a:t>
                  </a:r>
                </a:p>
              </p:txBody>
            </p:sp>
          </mc:Fallback>
        </mc:AlternateContent>
        <p:cxnSp>
          <p:nvCxnSpPr>
            <p:cNvPr id="23" name="直線單箭頭接點 82">
              <a:extLst>
                <a:ext uri="{FF2B5EF4-FFF2-40B4-BE49-F238E27FC236}">
                  <a16:creationId xmlns:a16="http://schemas.microsoft.com/office/drawing/2014/main" id="{511E5FB7-4E77-6A18-244C-DADD055E8892}"/>
                </a:ext>
              </a:extLst>
            </p:cNvPr>
            <p:cNvCxnSpPr/>
            <p:nvPr/>
          </p:nvCxnSpPr>
          <p:spPr>
            <a:xfrm>
              <a:off x="5460475" y="2549704"/>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94">
              <a:extLst>
                <a:ext uri="{FF2B5EF4-FFF2-40B4-BE49-F238E27FC236}">
                  <a16:creationId xmlns:a16="http://schemas.microsoft.com/office/drawing/2014/main" id="{33EE6172-9C03-171B-40E9-2D8E207BAE33}"/>
                </a:ext>
              </a:extLst>
            </p:cNvPr>
            <p:cNvCxnSpPr>
              <a:cxnSpLocks/>
            </p:cNvCxnSpPr>
            <p:nvPr/>
          </p:nvCxnSpPr>
          <p:spPr>
            <a:xfrm>
              <a:off x="2663572" y="2209253"/>
              <a:ext cx="18706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矩形 28">
                  <a:extLst>
                    <a:ext uri="{FF2B5EF4-FFF2-40B4-BE49-F238E27FC236}">
                      <a16:creationId xmlns:a16="http://schemas.microsoft.com/office/drawing/2014/main" id="{D055AD3C-D40F-704C-5820-2126CE7394A1}"/>
                    </a:ext>
                  </a:extLst>
                </p:cNvPr>
                <p:cNvSpPr/>
                <p:nvPr/>
              </p:nvSpPr>
              <p:spPr>
                <a:xfrm>
                  <a:off x="5460475" y="2199125"/>
                  <a:ext cx="40100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a:solidFill>
                                  <a:schemeClr val="bg1">
                                    <a:lumMod val="65000"/>
                                  </a:schemeClr>
                                </a:solidFill>
                                <a:latin typeface="Cambria Math" panose="02040503050406030204" pitchFamily="18" charset="0"/>
                              </a:rPr>
                              <m:t>𝑑𝑒𝑓</m:t>
                            </m:r>
                          </m:sub>
                        </m:sSub>
                      </m:oMath>
                    </m:oMathPara>
                  </a14:m>
                  <a:endParaRPr lang="zh-TW" altLang="en-US" sz="800" i="1" dirty="0">
                    <a:solidFill>
                      <a:schemeClr val="bg1">
                        <a:lumMod val="65000"/>
                      </a:schemeClr>
                    </a:solidFill>
                    <a:latin typeface="Cambria Math" panose="02040503050406030204" pitchFamily="18" charset="0"/>
                  </a:endParaRPr>
                </a:p>
              </p:txBody>
            </p:sp>
          </mc:Choice>
          <mc:Fallback xmlns="">
            <p:sp>
              <p:nvSpPr>
                <p:cNvPr id="25" name="矩形 28">
                  <a:extLst>
                    <a:ext uri="{FF2B5EF4-FFF2-40B4-BE49-F238E27FC236}">
                      <a16:creationId xmlns:a16="http://schemas.microsoft.com/office/drawing/2014/main" id="{D055AD3C-D40F-704C-5820-2126CE7394A1}"/>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26" name="直線單箭頭接點 25">
              <a:extLst>
                <a:ext uri="{FF2B5EF4-FFF2-40B4-BE49-F238E27FC236}">
                  <a16:creationId xmlns:a16="http://schemas.microsoft.com/office/drawing/2014/main" id="{EEFF5033-8DDB-4E17-0D8F-8CFED1A3549C}"/>
                </a:ext>
              </a:extLst>
            </p:cNvPr>
            <p:cNvCxnSpPr>
              <a:cxnSpLocks/>
            </p:cNvCxnSpPr>
            <p:nvPr/>
          </p:nvCxnSpPr>
          <p:spPr>
            <a:xfrm>
              <a:off x="4467544" y="3067863"/>
              <a:ext cx="22358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E7C75C8A-D8CB-2094-95E2-483B7F4B1A3E}"/>
                    </a:ext>
                  </a:extLst>
                </p:cNvPr>
                <p:cNvSpPr/>
                <p:nvPr/>
              </p:nvSpPr>
              <p:spPr>
                <a:xfrm>
                  <a:off x="1771973" y="1815451"/>
                  <a:ext cx="751899" cy="6682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27" name="矩形 26">
                  <a:extLst>
                    <a:ext uri="{FF2B5EF4-FFF2-40B4-BE49-F238E27FC236}">
                      <a16:creationId xmlns:a16="http://schemas.microsoft.com/office/drawing/2014/main" id="{E7C75C8A-D8CB-2094-95E2-483B7F4B1A3E}"/>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28" name="肘形接點 3">
              <a:extLst>
                <a:ext uri="{FF2B5EF4-FFF2-40B4-BE49-F238E27FC236}">
                  <a16:creationId xmlns:a16="http://schemas.microsoft.com/office/drawing/2014/main" id="{BFD26438-B23E-E688-8D05-90B13593EEE2}"/>
                </a:ext>
              </a:extLst>
            </p:cNvPr>
            <p:cNvCxnSpPr>
              <a:cxnSpLocks/>
              <a:endCxn id="10" idx="0"/>
            </p:cNvCxnSpPr>
            <p:nvPr/>
          </p:nvCxnSpPr>
          <p:spPr>
            <a:xfrm>
              <a:off x="3731410" y="2442887"/>
              <a:ext cx="345367" cy="289590"/>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4">
                  <a:extLst>
                    <a:ext uri="{FF2B5EF4-FFF2-40B4-BE49-F238E27FC236}">
                      <a16:creationId xmlns:a16="http://schemas.microsoft.com/office/drawing/2014/main" id="{8028301D-912D-9605-D73D-ABB73528A9F3}"/>
                    </a:ext>
                  </a:extLst>
                </p:cNvPr>
                <p:cNvSpPr txBox="1"/>
                <p:nvPr/>
              </p:nvSpPr>
              <p:spPr>
                <a:xfrm>
                  <a:off x="3337250" y="2318076"/>
                  <a:ext cx="470770" cy="236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1</m:t>
                            </m:r>
                          </m:sup>
                        </m:sSubSup>
                        <m:r>
                          <a:rPr lang="en-US" altLang="zh-TW" sz="800" b="0" i="1" smtClean="0">
                            <a:solidFill>
                              <a:schemeClr val="bg1">
                                <a:lumMod val="50000"/>
                              </a:schemeClr>
                            </a:solidFill>
                            <a:latin typeface="Cambria Math" panose="02040503050406030204" pitchFamily="18" charset="0"/>
                          </a:rPr>
                          <m:t>,</m:t>
                        </m:r>
                        <m:sSubSup>
                          <m:sSubSupPr>
                            <m:ctrlPr>
                              <a:rPr lang="en-US" altLang="zh-TW" sz="800" i="1">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2</m:t>
                            </m:r>
                          </m:sup>
                        </m:sSubSup>
                      </m:oMath>
                    </m:oMathPara>
                  </a14:m>
                  <a:endParaRPr lang="zh-TW" altLang="en-US" sz="800" dirty="0"/>
                </a:p>
              </p:txBody>
            </p:sp>
          </mc:Choice>
          <mc:Fallback xmlns="">
            <p:sp>
              <p:nvSpPr>
                <p:cNvPr id="29" name="TextBox 24">
                  <a:extLst>
                    <a:ext uri="{FF2B5EF4-FFF2-40B4-BE49-F238E27FC236}">
                      <a16:creationId xmlns:a16="http://schemas.microsoft.com/office/drawing/2014/main" id="{8028301D-912D-9605-D73D-ABB73528A9F3}"/>
                    </a:ext>
                  </a:extLst>
                </p:cNvPr>
                <p:cNvSpPr txBox="1">
                  <a:spLocks noRot="1" noChangeAspect="1" noMove="1" noResize="1" noEditPoints="1" noAdjustHandles="1" noChangeArrowheads="1" noChangeShapeType="1" noTextEdit="1"/>
                </p:cNvSpPr>
                <p:nvPr/>
              </p:nvSpPr>
              <p:spPr>
                <a:xfrm>
                  <a:off x="3337250" y="2318076"/>
                  <a:ext cx="470770" cy="236027"/>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D8C4E02F-AC11-4665-7011-407FAC988844}"/>
                    </a:ext>
                  </a:extLst>
                </p:cNvPr>
                <p:cNvSpPr txBox="1"/>
                <p:nvPr/>
              </p:nvSpPr>
              <p:spPr>
                <a:xfrm>
                  <a:off x="2411815" y="3231065"/>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m:rPr>
                                    <m:sty m:val="p"/>
                                  </m:rPr>
                                  <a:rPr lang="zh-TW" altLang="en-US" sz="800" i="0" dirty="0">
                                    <a:solidFill>
                                      <a:schemeClr val="bg1">
                                        <a:lumMod val="65000"/>
                                      </a:schemeClr>
                                    </a:solidFill>
                                    <a:latin typeface="Cambria Math" panose="02040503050406030204" pitchFamily="18" charset="0"/>
                                  </a:rPr>
                                  <m:t>y</m:t>
                                </m:r>
                              </m:e>
                            </m:acc>
                          </m:e>
                          <m:sub>
                            <m:r>
                              <m:rPr>
                                <m:sty m:val="p"/>
                              </m:rPr>
                              <a:rPr lang="en-US" altLang="zh-TW" sz="800" i="0" dirty="0">
                                <a:solidFill>
                                  <a:schemeClr val="bg1">
                                    <a:lumMod val="65000"/>
                                  </a:schemeClr>
                                </a:solidFill>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30" name="文字方塊 29">
                  <a:extLst>
                    <a:ext uri="{FF2B5EF4-FFF2-40B4-BE49-F238E27FC236}">
                      <a16:creationId xmlns:a16="http://schemas.microsoft.com/office/drawing/2014/main" id="{D8C4E02F-AC11-4665-7011-407FAC988844}"/>
                    </a:ext>
                  </a:extLst>
                </p:cNvPr>
                <p:cNvSpPr txBox="1">
                  <a:spLocks noRot="1" noChangeAspect="1" noMove="1" noResize="1" noEditPoints="1" noAdjustHandles="1" noChangeArrowheads="1" noChangeShapeType="1" noTextEdit="1"/>
                </p:cNvSpPr>
                <p:nvPr/>
              </p:nvSpPr>
              <p:spPr>
                <a:xfrm>
                  <a:off x="2411815" y="3231065"/>
                  <a:ext cx="467025" cy="215444"/>
                </a:xfrm>
                <a:prstGeom prst="rect">
                  <a:avLst/>
                </a:prstGeom>
                <a:blipFill>
                  <a:blip r:embed="rId17"/>
                  <a:stretch>
                    <a:fillRect/>
                  </a:stretch>
                </a:blipFill>
              </p:spPr>
              <p:txBody>
                <a:bodyPr/>
                <a:lstStyle/>
                <a:p>
                  <a:r>
                    <a:rPr lang="zh-TW" altLang="en-US">
                      <a:noFill/>
                    </a:rPr>
                    <a:t> </a:t>
                  </a:r>
                </a:p>
              </p:txBody>
            </p:sp>
          </mc:Fallback>
        </mc:AlternateContent>
      </p:grpSp>
      <p:sp>
        <p:nvSpPr>
          <p:cNvPr id="31" name="文字方塊 30">
            <a:extLst>
              <a:ext uri="{FF2B5EF4-FFF2-40B4-BE49-F238E27FC236}">
                <a16:creationId xmlns:a16="http://schemas.microsoft.com/office/drawing/2014/main" id="{FE53F25B-8B93-B3D0-E76C-2F58A8011BCD}"/>
              </a:ext>
            </a:extLst>
          </p:cNvPr>
          <p:cNvSpPr txBox="1"/>
          <p:nvPr/>
        </p:nvSpPr>
        <p:spPr>
          <a:xfrm>
            <a:off x="168540" y="1147982"/>
            <a:ext cx="4242785" cy="307777"/>
          </a:xfrm>
          <a:prstGeom prst="rect">
            <a:avLst/>
          </a:prstGeom>
          <a:noFill/>
        </p:spPr>
        <p:txBody>
          <a:bodyPr wrap="square">
            <a:spAutoFit/>
          </a:bodyPr>
          <a:lstStyle/>
          <a:p>
            <a:pPr algn="ctr"/>
            <a:r>
              <a:rPr lang="en-US" altLang="zh-TW" sz="1400" dirty="0"/>
              <a:t>Expert 1 : use only the upper branch</a:t>
            </a:r>
          </a:p>
        </p:txBody>
      </p:sp>
      <p:sp>
        <p:nvSpPr>
          <p:cNvPr id="32" name="矩形 31">
            <a:extLst>
              <a:ext uri="{FF2B5EF4-FFF2-40B4-BE49-F238E27FC236}">
                <a16:creationId xmlns:a16="http://schemas.microsoft.com/office/drawing/2014/main" id="{6FB7C0E2-2564-7294-A7A3-7F5305A40009}"/>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 name="直線接點 1">
            <a:extLst>
              <a:ext uri="{FF2B5EF4-FFF2-40B4-BE49-F238E27FC236}">
                <a16:creationId xmlns:a16="http://schemas.microsoft.com/office/drawing/2014/main" id="{9CFC61B9-2864-7CA2-F14C-27345C2AE6E7}"/>
              </a:ext>
            </a:extLst>
          </p:cNvPr>
          <p:cNvCxnSpPr/>
          <p:nvPr/>
        </p:nvCxnSpPr>
        <p:spPr>
          <a:xfrm flipV="1">
            <a:off x="1775576" y="2625052"/>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線接點 4">
            <a:extLst>
              <a:ext uri="{FF2B5EF4-FFF2-40B4-BE49-F238E27FC236}">
                <a16:creationId xmlns:a16="http://schemas.microsoft.com/office/drawing/2014/main" id="{22A20CD9-3DF5-7980-9D24-BE70D88F8014}"/>
              </a:ext>
            </a:extLst>
          </p:cNvPr>
          <p:cNvCxnSpPr/>
          <p:nvPr/>
        </p:nvCxnSpPr>
        <p:spPr>
          <a:xfrm flipV="1">
            <a:off x="2703793" y="2642177"/>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4205FE17-5447-4CF8-C1AC-DD64A522247D}"/>
              </a:ext>
            </a:extLst>
          </p:cNvPr>
          <p:cNvCxnSpPr/>
          <p:nvPr/>
        </p:nvCxnSpPr>
        <p:spPr>
          <a:xfrm flipV="1">
            <a:off x="3731727" y="2696380"/>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線接點 32">
            <a:extLst>
              <a:ext uri="{FF2B5EF4-FFF2-40B4-BE49-F238E27FC236}">
                <a16:creationId xmlns:a16="http://schemas.microsoft.com/office/drawing/2014/main" id="{9E1CF581-75DA-8FAA-BC61-E067DBE47B1C}"/>
              </a:ext>
            </a:extLst>
          </p:cNvPr>
          <p:cNvCxnSpPr/>
          <p:nvPr/>
        </p:nvCxnSpPr>
        <p:spPr>
          <a:xfrm flipV="1">
            <a:off x="4733818" y="2145715"/>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42" name="頁尾版面配置區 41">
            <a:extLst>
              <a:ext uri="{FF2B5EF4-FFF2-40B4-BE49-F238E27FC236}">
                <a16:creationId xmlns:a16="http://schemas.microsoft.com/office/drawing/2014/main" id="{F1D9CD30-148F-614D-3923-7616BED18C02}"/>
              </a:ext>
            </a:extLst>
          </p:cNvPr>
          <p:cNvSpPr>
            <a:spLocks noGrp="1"/>
          </p:cNvSpPr>
          <p:nvPr>
            <p:ph type="ftr" sz="quarter" idx="11"/>
          </p:nvPr>
        </p:nvSpPr>
        <p:spPr/>
        <p:txBody>
          <a:bodyPr/>
          <a:lstStyle/>
          <a:p>
            <a:r>
              <a:rPr lang="en-US" altLang="zh-TW"/>
              <a:t>/78</a:t>
            </a:r>
            <a:endParaRPr lang="zh-TW" altLang="en-US" dirty="0"/>
          </a:p>
        </p:txBody>
      </p:sp>
      <p:sp>
        <p:nvSpPr>
          <p:cNvPr id="43" name="投影片編號版面配置區 42">
            <a:extLst>
              <a:ext uri="{FF2B5EF4-FFF2-40B4-BE49-F238E27FC236}">
                <a16:creationId xmlns:a16="http://schemas.microsoft.com/office/drawing/2014/main" id="{B8DA5800-83C1-686D-AA82-2168164D7FD1}"/>
              </a:ext>
            </a:extLst>
          </p:cNvPr>
          <p:cNvSpPr>
            <a:spLocks noGrp="1"/>
          </p:cNvSpPr>
          <p:nvPr>
            <p:ph type="sldNum" sz="quarter" idx="12"/>
          </p:nvPr>
        </p:nvSpPr>
        <p:spPr/>
        <p:txBody>
          <a:bodyPr/>
          <a:lstStyle/>
          <a:p>
            <a:fld id="{EE3F9CDB-1F21-4789-A81E-8FEA25CE194B}" type="slidenum">
              <a:rPr lang="zh-CN" altLang="en-US" smtClean="0"/>
              <a:pPr/>
              <a:t>127</a:t>
            </a:fld>
            <a:endParaRPr lang="zh-CN" altLang="en-US" dirty="0"/>
          </a:p>
        </p:txBody>
      </p:sp>
    </p:spTree>
    <p:extLst>
      <p:ext uri="{BB962C8B-B14F-4D97-AF65-F5344CB8AC3E}">
        <p14:creationId xmlns:p14="http://schemas.microsoft.com/office/powerpoint/2010/main" val="360961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47406" y="1238250"/>
            <a:ext cx="0" cy="3079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p:cNvCxnSpPr>
          <p:nvPr/>
        </p:nvCxnSpPr>
        <p:spPr>
          <a:xfrm rot="5400000" flipH="1" flipV="1">
            <a:off x="3853652" y="-1326909"/>
            <a:ext cx="1170205" cy="6211189"/>
          </a:xfrm>
          <a:prstGeom prst="bentConnector3">
            <a:avLst>
              <a:gd name="adj1" fmla="val 119535"/>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A1530EA5-D3CE-3618-BAF7-93F8D0186D38}"/>
              </a:ext>
            </a:extLst>
          </p:cNvPr>
          <p:cNvSpPr/>
          <p:nvPr/>
        </p:nvSpPr>
        <p:spPr>
          <a:xfrm>
            <a:off x="6829291" y="4277326"/>
            <a:ext cx="1632178" cy="415498"/>
          </a:xfrm>
          <a:prstGeom prst="rect">
            <a:avLst/>
          </a:prstGeom>
        </p:spPr>
        <p:txBody>
          <a:bodyPr wrap="none">
            <a:spAutoFit/>
          </a:bodyPr>
          <a:lstStyle/>
          <a:p>
            <a:pPr algn="just"/>
            <a:r>
              <a:rPr lang="en-US" altLang="zh-TW" sz="1013" dirty="0"/>
              <a:t>(b) </a:t>
            </a:r>
            <a:r>
              <a:rPr lang="en-US" altLang="zh-TW" sz="1050" dirty="0"/>
              <a:t>Lower branch</a:t>
            </a:r>
          </a:p>
          <a:p>
            <a:pPr algn="just"/>
            <a:r>
              <a:rPr lang="en-US" altLang="zh-TW" sz="1050" dirty="0"/>
              <a:t>(Component classification)</a:t>
            </a:r>
          </a:p>
        </p:txBody>
      </p:sp>
      <p:grpSp>
        <p:nvGrpSpPr>
          <p:cNvPr id="4" name="群組 3">
            <a:extLst>
              <a:ext uri="{FF2B5EF4-FFF2-40B4-BE49-F238E27FC236}">
                <a16:creationId xmlns:a16="http://schemas.microsoft.com/office/drawing/2014/main" id="{08657D28-6C8C-F558-28D1-E6BFE548F3AF}"/>
              </a:ext>
            </a:extLst>
          </p:cNvPr>
          <p:cNvGrpSpPr/>
          <p:nvPr/>
        </p:nvGrpSpPr>
        <p:grpSpPr>
          <a:xfrm>
            <a:off x="6000527" y="1200080"/>
            <a:ext cx="2997424" cy="3002341"/>
            <a:chOff x="2933838" y="1071233"/>
            <a:chExt cx="3130311" cy="3156090"/>
          </a:xfrm>
        </p:grpSpPr>
        <p:pic>
          <p:nvPicPr>
            <p:cNvPr id="5" name="圖片 4">
              <a:extLst>
                <a:ext uri="{FF2B5EF4-FFF2-40B4-BE49-F238E27FC236}">
                  <a16:creationId xmlns:a16="http://schemas.microsoft.com/office/drawing/2014/main" id="{7EE444D6-85E5-AB1A-C9DB-0B6A1CABC064}"/>
                </a:ext>
              </a:extLst>
            </p:cNvPr>
            <p:cNvPicPr>
              <a:picLocks noChangeAspect="1"/>
            </p:cNvPicPr>
            <p:nvPr/>
          </p:nvPicPr>
          <p:blipFill>
            <a:blip r:embed="rId3"/>
            <a:stretch>
              <a:fillRect/>
            </a:stretch>
          </p:blipFill>
          <p:spPr>
            <a:xfrm>
              <a:off x="2933838" y="1071233"/>
              <a:ext cx="3130311" cy="3156090"/>
            </a:xfrm>
            <a:prstGeom prst="rect">
              <a:avLst/>
            </a:prstGeom>
          </p:spPr>
        </p:pic>
        <p:sp>
          <p:nvSpPr>
            <p:cNvPr id="6" name="橢圓 5">
              <a:extLst>
                <a:ext uri="{FF2B5EF4-FFF2-40B4-BE49-F238E27FC236}">
                  <a16:creationId xmlns:a16="http://schemas.microsoft.com/office/drawing/2014/main" id="{F3705952-1CBA-F77F-6B47-59F90426A7A3}"/>
                </a:ext>
              </a:extLst>
            </p:cNvPr>
            <p:cNvSpPr/>
            <p:nvPr/>
          </p:nvSpPr>
          <p:spPr>
            <a:xfrm>
              <a:off x="4572000" y="1562100"/>
              <a:ext cx="304687" cy="5016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3631BFA1-4C77-5F8E-AD7B-94F04AEC60A0}"/>
                </a:ext>
              </a:extLst>
            </p:cNvPr>
            <p:cNvSpPr/>
            <p:nvPr/>
          </p:nvSpPr>
          <p:spPr>
            <a:xfrm rot="20787643">
              <a:off x="5420273" y="2250798"/>
              <a:ext cx="243415" cy="5414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F1AB31B7-3D86-FB9F-0AA5-B3CFAB7EE978}"/>
                </a:ext>
              </a:extLst>
            </p:cNvPr>
            <p:cNvSpPr/>
            <p:nvPr/>
          </p:nvSpPr>
          <p:spPr>
            <a:xfrm rot="12428386">
              <a:off x="5787456" y="2744456"/>
              <a:ext cx="243415" cy="1503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a:extLst>
                <a:ext uri="{FF2B5EF4-FFF2-40B4-BE49-F238E27FC236}">
                  <a16:creationId xmlns:a16="http://schemas.microsoft.com/office/drawing/2014/main" id="{F0BCA301-3B11-0204-3927-C2EF4E7A378E}"/>
                </a:ext>
              </a:extLst>
            </p:cNvPr>
            <p:cNvSpPr/>
            <p:nvPr/>
          </p:nvSpPr>
          <p:spPr>
            <a:xfrm rot="1246333">
              <a:off x="5109556" y="3563922"/>
              <a:ext cx="294235" cy="6317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橢圓 9">
              <a:extLst>
                <a:ext uri="{FF2B5EF4-FFF2-40B4-BE49-F238E27FC236}">
                  <a16:creationId xmlns:a16="http://schemas.microsoft.com/office/drawing/2014/main" id="{6D396CAC-E3B3-3CA8-9FC8-981E7B08290A}"/>
                </a:ext>
              </a:extLst>
            </p:cNvPr>
            <p:cNvSpPr/>
            <p:nvPr/>
          </p:nvSpPr>
          <p:spPr>
            <a:xfrm rot="19103288">
              <a:off x="3437925" y="2285751"/>
              <a:ext cx="314072" cy="6317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橢圓 10">
              <a:extLst>
                <a:ext uri="{FF2B5EF4-FFF2-40B4-BE49-F238E27FC236}">
                  <a16:creationId xmlns:a16="http://schemas.microsoft.com/office/drawing/2014/main" id="{098347F8-AD3D-13E4-0C40-62BC2DD94EFA}"/>
                </a:ext>
              </a:extLst>
            </p:cNvPr>
            <p:cNvSpPr/>
            <p:nvPr/>
          </p:nvSpPr>
          <p:spPr>
            <a:xfrm>
              <a:off x="4206739" y="3060700"/>
              <a:ext cx="463149" cy="5722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2" name="群組 11">
            <a:extLst>
              <a:ext uri="{FF2B5EF4-FFF2-40B4-BE49-F238E27FC236}">
                <a16:creationId xmlns:a16="http://schemas.microsoft.com/office/drawing/2014/main" id="{8EA32102-7CC4-EE2F-6686-3CF817581328}"/>
              </a:ext>
            </a:extLst>
          </p:cNvPr>
          <p:cNvGrpSpPr/>
          <p:nvPr/>
        </p:nvGrpSpPr>
        <p:grpSpPr>
          <a:xfrm>
            <a:off x="74008" y="1681826"/>
            <a:ext cx="5899149" cy="1883959"/>
            <a:chOff x="0" y="1675476"/>
            <a:chExt cx="5899149" cy="1883959"/>
          </a:xfrm>
        </p:grpSpPr>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1618D4DC-2D28-0CB6-F29A-7A4261989356}"/>
                    </a:ext>
                  </a:extLst>
                </p:cNvPr>
                <p:cNvSpPr/>
                <p:nvPr/>
              </p:nvSpPr>
              <p:spPr>
                <a:xfrm>
                  <a:off x="1768145" y="2674616"/>
                  <a:ext cx="747236" cy="7261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14" name="矩形 13">
                  <a:extLst>
                    <a:ext uri="{FF2B5EF4-FFF2-40B4-BE49-F238E27FC236}">
                      <a16:creationId xmlns:a16="http://schemas.microsoft.com/office/drawing/2014/main" id="{1618D4DC-2D28-0CB6-F29A-7A4261989356}"/>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15" name="直線單箭頭接點 14">
              <a:extLst>
                <a:ext uri="{FF2B5EF4-FFF2-40B4-BE49-F238E27FC236}">
                  <a16:creationId xmlns:a16="http://schemas.microsoft.com/office/drawing/2014/main" id="{63B0BFCD-EB02-0B64-EB60-BAF82956269E}"/>
                </a:ext>
              </a:extLst>
            </p:cNvPr>
            <p:cNvCxnSpPr>
              <a:cxnSpLocks/>
            </p:cNvCxnSpPr>
            <p:nvPr/>
          </p:nvCxnSpPr>
          <p:spPr>
            <a:xfrm>
              <a:off x="2564752" y="3091086"/>
              <a:ext cx="2929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73269752-2428-160B-54CC-029623600124}"/>
                    </a:ext>
                  </a:extLst>
                </p:cNvPr>
                <p:cNvSpPr/>
                <p:nvPr/>
              </p:nvSpPr>
              <p:spPr>
                <a:xfrm>
                  <a:off x="2816526" y="2723464"/>
                  <a:ext cx="711569" cy="8359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Probabili</m:t>
                      </m:r>
                    </m:oMath>
                  </a14:m>
                  <a:r>
                    <a:rPr lang="en-US" altLang="zh-TW" sz="800" dirty="0">
                      <a:latin typeface="Cambria Math" panose="02040503050406030204" pitchFamily="18" charset="0"/>
                    </a:rPr>
                    <a:t>ties to</a:t>
                  </a:r>
                </a:p>
                <a:p>
                  <a:pPr algn="ctr"/>
                  <a:r>
                    <a:rPr lang="en-US" altLang="zh-TW" sz="800">
                      <a:latin typeface="Cambria Math" panose="02040503050406030204" pitchFamily="18" charset="0"/>
                    </a:rPr>
                    <a:t>prediction</a:t>
                  </a:r>
                </a:p>
                <a:p>
                  <a:pPr algn="ctr"/>
                  <a:r>
                    <a:rPr lang="en-US" altLang="zh-TW" sz="800">
                      <a:latin typeface="Cambria Math" panose="02040503050406030204" pitchFamily="18" charset="0"/>
                    </a:rPr>
                    <a:t>Uncertainty</a:t>
                  </a:r>
                </a:p>
                <a:p>
                  <a:pPr algn="ctr"/>
                  <a:r>
                    <a:rPr lang="en-US" altLang="zh-TW" sz="80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17" name="矩形 16">
                  <a:extLst>
                    <a:ext uri="{FF2B5EF4-FFF2-40B4-BE49-F238E27FC236}">
                      <a16:creationId xmlns:a16="http://schemas.microsoft.com/office/drawing/2014/main" id="{73269752-2428-160B-54CC-029623600124}"/>
                    </a:ext>
                  </a:extLst>
                </p:cNvPr>
                <p:cNvSpPr>
                  <a:spLocks noRot="1" noChangeAspect="1" noMove="1" noResize="1" noEditPoints="1" noAdjustHandles="1" noChangeArrowheads="1" noChangeShapeType="1" noTextEdit="1"/>
                </p:cNvSpPr>
                <p:nvPr/>
              </p:nvSpPr>
              <p:spPr>
                <a:xfrm>
                  <a:off x="2816526" y="2723464"/>
                  <a:ext cx="711569" cy="835971"/>
                </a:xfrm>
                <a:prstGeom prst="rect">
                  <a:avLst/>
                </a:prstGeom>
                <a:blipFill>
                  <a:blip r:embed="rId5"/>
                  <a:stretch>
                    <a:fillRect/>
                  </a:stretch>
                </a:blipFill>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7831AB20-D2BB-6592-33CD-42DBD00F1658}"/>
                </a:ext>
              </a:extLst>
            </p:cNvPr>
            <p:cNvCxnSpPr>
              <a:cxnSpLocks/>
              <a:endCxn id="20" idx="1"/>
            </p:cNvCxnSpPr>
            <p:nvPr/>
          </p:nvCxnSpPr>
          <p:spPr>
            <a:xfrm>
              <a:off x="3528095" y="3119376"/>
              <a:ext cx="187013" cy="26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B1CCA589-1F4E-C35F-7AD7-41550C56A707}"/>
                    </a:ext>
                  </a:extLst>
                </p:cNvPr>
                <p:cNvSpPr/>
                <p:nvPr/>
              </p:nvSpPr>
              <p:spPr>
                <a:xfrm>
                  <a:off x="3715108" y="2732477"/>
                  <a:ext cx="723335" cy="8269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Cambria Math" panose="02040503050406030204" pitchFamily="18" charset="0"/>
                    </a:rPr>
                    <a:t>prediction</a:t>
                  </a:r>
                </a:p>
                <a:p>
                  <a:pPr algn="ctr"/>
                  <a:r>
                    <a:rPr lang="en-US" altLang="zh-TW" sz="800">
                      <a:latin typeface="Cambria Math" panose="02040503050406030204" pitchFamily="18" charset="0"/>
                    </a:rPr>
                    <a:t>Uncertainty</a:t>
                  </a:r>
                </a:p>
                <a:p>
                  <a:pPr algn="ctr"/>
                  <a:r>
                    <a:rPr lang="en-US" altLang="zh-TW" sz="800">
                      <a:latin typeface="Cambria Math" panose="02040503050406030204" pitchFamily="18" charset="0"/>
                    </a:rPr>
                    <a:t>to defect</a:t>
                  </a:r>
                </a:p>
                <a:p>
                  <a:pPr algn="ctr"/>
                  <a:r>
                    <a:rPr lang="en-US" altLang="zh-TW" sz="800">
                      <a:latin typeface="Cambria Math" panose="02040503050406030204" pitchFamily="18" charset="0"/>
                    </a:rPr>
                    <a:t>converter</a:t>
                  </a:r>
                </a:p>
                <a:p>
                  <a:pPr algn="ctr"/>
                  <a:r>
                    <a:rPr lang="en-US" altLang="zh-TW" sz="800">
                      <a:latin typeface="Cambria Math" panose="02040503050406030204" pitchFamily="18" charset="0"/>
                    </a:rPr>
                    <a:t> </a:t>
                  </a:r>
                  <a14:m>
                    <m:oMath xmlns:m="http://schemas.openxmlformats.org/officeDocument/2006/math">
                      <m:r>
                        <a:rPr lang="en-US" altLang="zh-TW" sz="800" i="1" smtClean="0">
                          <a:latin typeface="Cambria Math" panose="02040503050406030204" pitchFamily="18" charset="0"/>
                        </a:rPr>
                        <m:t>𝛾</m:t>
                      </m:r>
                      <m:r>
                        <a:rPr lang="en-US" altLang="zh-TW" sz="800" i="1" smtClean="0">
                          <a:latin typeface="Cambria Math" panose="02040503050406030204" pitchFamily="18" charset="0"/>
                        </a:rPr>
                        <m:t>(</m:t>
                      </m:r>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𝑐𝑜𝑚</m:t>
                          </m:r>
                        </m:sub>
                      </m:sSub>
                      <m:r>
                        <a:rPr lang="en-US" altLang="zh-TW" sz="800" i="1" smtClean="0">
                          <a:latin typeface="Cambria Math" panose="02040503050406030204" pitchFamily="18" charset="0"/>
                        </a:rPr>
                        <m:t>)</m:t>
                      </m:r>
                    </m:oMath>
                  </a14:m>
                  <a:endParaRPr lang="zh-TW" altLang="en-US" sz="800" i="1" dirty="0"/>
                </a:p>
              </p:txBody>
            </p:sp>
          </mc:Choice>
          <mc:Fallback xmlns="">
            <p:sp>
              <p:nvSpPr>
                <p:cNvPr id="20" name="矩形 19">
                  <a:extLst>
                    <a:ext uri="{FF2B5EF4-FFF2-40B4-BE49-F238E27FC236}">
                      <a16:creationId xmlns:a16="http://schemas.microsoft.com/office/drawing/2014/main" id="{B1CCA589-1F4E-C35F-7AD7-41550C56A707}"/>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0B90586C-B786-ED96-49B1-B0024B527277}"/>
                    </a:ext>
                  </a:extLst>
                </p:cNvPr>
                <p:cNvSpPr txBox="1"/>
                <p:nvPr/>
              </p:nvSpPr>
              <p:spPr>
                <a:xfrm>
                  <a:off x="3438601" y="3221337"/>
                  <a:ext cx="327824"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21" name="文字方塊 20">
                  <a:extLst>
                    <a:ext uri="{FF2B5EF4-FFF2-40B4-BE49-F238E27FC236}">
                      <a16:creationId xmlns:a16="http://schemas.microsoft.com/office/drawing/2014/main" id="{0B90586C-B786-ED96-49B1-B0024B527277}"/>
                    </a:ext>
                  </a:extLst>
                </p:cNvPr>
                <p:cNvSpPr txBox="1">
                  <a:spLocks noRot="1" noChangeAspect="1" noMove="1" noResize="1" noEditPoints="1" noAdjustHandles="1" noChangeArrowheads="1" noChangeShapeType="1" noTextEdit="1"/>
                </p:cNvSpPr>
                <p:nvPr/>
              </p:nvSpPr>
              <p:spPr>
                <a:xfrm>
                  <a:off x="3438601" y="3221337"/>
                  <a:ext cx="327824" cy="24406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2FC5A850-7B8A-561E-0F9E-45AF1B484958}"/>
                    </a:ext>
                  </a:extLst>
                </p:cNvPr>
                <p:cNvSpPr txBox="1"/>
                <p:nvPr/>
              </p:nvSpPr>
              <p:spPr>
                <a:xfrm>
                  <a:off x="4388500" y="3137782"/>
                  <a:ext cx="369598" cy="266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𝑑𝑒𝑓</m:t>
                            </m:r>
                          </m:sub>
                          <m:sup>
                            <m:r>
                              <a:rPr lang="en-US" altLang="zh-TW" sz="800" i="1" dirty="0" smtClean="0">
                                <a:latin typeface="Cambria Math" panose="02040503050406030204" pitchFamily="18" charset="0"/>
                              </a:rPr>
                              <m:t>2</m:t>
                            </m:r>
                          </m:sup>
                        </m:sSubSup>
                      </m:oMath>
                    </m:oMathPara>
                  </a14:m>
                  <a:endParaRPr lang="zh-TW" altLang="en-US" sz="800" dirty="0"/>
                </a:p>
              </p:txBody>
            </p:sp>
          </mc:Choice>
          <mc:Fallback xmlns="">
            <p:sp>
              <p:nvSpPr>
                <p:cNvPr id="22" name="文字方塊 21">
                  <a:extLst>
                    <a:ext uri="{FF2B5EF4-FFF2-40B4-BE49-F238E27FC236}">
                      <a16:creationId xmlns:a16="http://schemas.microsoft.com/office/drawing/2014/main" id="{2FC5A850-7B8A-561E-0F9E-45AF1B484958}"/>
                    </a:ext>
                  </a:extLst>
                </p:cNvPr>
                <p:cNvSpPr txBox="1">
                  <a:spLocks noRot="1" noChangeAspect="1" noMove="1" noResize="1" noEditPoints="1" noAdjustHandles="1" noChangeArrowheads="1" noChangeShapeType="1" noTextEdit="1"/>
                </p:cNvSpPr>
                <p:nvPr/>
              </p:nvSpPr>
              <p:spPr>
                <a:xfrm>
                  <a:off x="4388500" y="3137782"/>
                  <a:ext cx="369598" cy="26665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26CE9279-7A14-A878-0AB6-BEDCEF6050AF}"/>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smtClean="0">
                              <a:latin typeface="Cambria Math" panose="02040503050406030204" pitchFamily="18" charset="0"/>
                            </a:rPr>
                          </m:ctrlPr>
                        </m:sSubPr>
                        <m:e>
                          <m:r>
                            <a:rPr lang="en-US" altLang="zh-TW" sz="800" smtClean="0">
                              <a:latin typeface="Cambria Math" panose="02040503050406030204" pitchFamily="18" charset="0"/>
                            </a:rPr>
                            <m:t>𝑓</m:t>
                          </m:r>
                        </m:e>
                        <m:sub>
                          <m:r>
                            <a:rPr lang="en-US" altLang="zh-TW" sz="800" smtClean="0">
                              <a:latin typeface="Cambria Math" panose="02040503050406030204" pitchFamily="18" charset="0"/>
                            </a:rPr>
                            <m:t>𝜃</m:t>
                          </m:r>
                        </m:sub>
                      </m:sSub>
                      <m:r>
                        <a:rPr lang="en-US" altLang="zh-TW" sz="800" smtClean="0">
                          <a:latin typeface="Cambria Math" panose="02040503050406030204" pitchFamily="18" charset="0"/>
                        </a:rPr>
                        <m:t>(</m:t>
                      </m:r>
                      <m:r>
                        <a:rPr lang="en-US" altLang="zh-TW" sz="800" smtClean="0">
                          <a:latin typeface="Cambria Math" panose="02040503050406030204" pitchFamily="18" charset="0"/>
                        </a:rPr>
                        <m:t>𝑥</m:t>
                      </m:r>
                      <m:r>
                        <a:rPr lang="en-US" altLang="zh-TW" sz="800" smtClean="0">
                          <a:latin typeface="Cambria Math" panose="02040503050406030204" pitchFamily="18" charset="0"/>
                        </a:rPr>
                        <m:t>)</m:t>
                      </m:r>
                    </m:oMath>
                  </a14:m>
                  <a:endParaRPr lang="zh-TW" altLang="en-US" sz="800" dirty="0"/>
                </a:p>
              </p:txBody>
            </p:sp>
          </mc:Choice>
          <mc:Fallback xmlns="">
            <p:sp>
              <p:nvSpPr>
                <p:cNvPr id="23" name="矩形 22">
                  <a:extLst>
                    <a:ext uri="{FF2B5EF4-FFF2-40B4-BE49-F238E27FC236}">
                      <a16:creationId xmlns:a16="http://schemas.microsoft.com/office/drawing/2014/main" id="{26CE9279-7A14-A878-0AB6-BEDCEF6050AF}"/>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24" name="直線單箭頭接點 23">
              <a:extLst>
                <a:ext uri="{FF2B5EF4-FFF2-40B4-BE49-F238E27FC236}">
                  <a16:creationId xmlns:a16="http://schemas.microsoft.com/office/drawing/2014/main" id="{F1DEC9E9-34A8-466F-CCC3-007E0C78F535}"/>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403E4BE3-0E9D-5F8E-394F-DDE5DD014887}"/>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25" name="文字方塊 24">
                  <a:extLst>
                    <a:ext uri="{FF2B5EF4-FFF2-40B4-BE49-F238E27FC236}">
                      <a16:creationId xmlns:a16="http://schemas.microsoft.com/office/drawing/2014/main" id="{403E4BE3-0E9D-5F8E-394F-DDE5DD014887}"/>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9E73162A-26C6-40CC-9C9E-4DA53CECFDB6}"/>
                    </a:ext>
                  </a:extLst>
                </p:cNvPr>
                <p:cNvSpPr txBox="1"/>
                <p:nvPr/>
              </p:nvSpPr>
              <p:spPr>
                <a:xfrm>
                  <a:off x="3312850" y="1853277"/>
                  <a:ext cx="369598" cy="23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solidFill>
                                  <a:schemeClr val="bg1">
                                    <a:lumMod val="65000"/>
                                  </a:schemeClr>
                                </a:solidFill>
                                <a:latin typeface="Cambria Math" panose="02040503050406030204" pitchFamily="18" charset="0"/>
                              </a:rPr>
                            </m:ctrlPr>
                          </m:sSubSup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smtClean="0">
                                <a:solidFill>
                                  <a:schemeClr val="bg1">
                                    <a:lumMod val="65000"/>
                                  </a:schemeClr>
                                </a:solidFill>
                                <a:latin typeface="Cambria Math" panose="02040503050406030204" pitchFamily="18" charset="0"/>
                              </a:rPr>
                              <m:t>𝑑𝑒𝑓</m:t>
                            </m:r>
                          </m:sub>
                          <m:sup>
                            <m:r>
                              <a:rPr lang="en-US" altLang="zh-TW" sz="800" i="1" dirty="0" smtClean="0">
                                <a:solidFill>
                                  <a:schemeClr val="bg1">
                                    <a:lumMod val="65000"/>
                                  </a:schemeClr>
                                </a:solidFill>
                                <a:latin typeface="Cambria Math" panose="02040503050406030204" pitchFamily="18" charset="0"/>
                              </a:rPr>
                              <m:t>1</m:t>
                            </m:r>
                          </m:sup>
                        </m:sSubSup>
                      </m:oMath>
                    </m:oMathPara>
                  </a14:m>
                  <a:endParaRPr lang="zh-TW" altLang="en-US" sz="800" dirty="0"/>
                </a:p>
              </p:txBody>
            </p:sp>
          </mc:Choice>
          <mc:Fallback xmlns="">
            <p:sp>
              <p:nvSpPr>
                <p:cNvPr id="26" name="文字方塊 25">
                  <a:extLst>
                    <a:ext uri="{FF2B5EF4-FFF2-40B4-BE49-F238E27FC236}">
                      <a16:creationId xmlns:a16="http://schemas.microsoft.com/office/drawing/2014/main" id="{9E73162A-26C6-40CC-9C9E-4DA53CECFDB6}"/>
                    </a:ext>
                  </a:extLst>
                </p:cNvPr>
                <p:cNvSpPr txBox="1">
                  <a:spLocks noRot="1" noChangeAspect="1" noMove="1" noResize="1" noEditPoints="1" noAdjustHandles="1" noChangeArrowheads="1" noChangeShapeType="1" noTextEdit="1"/>
                </p:cNvSpPr>
                <p:nvPr/>
              </p:nvSpPr>
              <p:spPr>
                <a:xfrm>
                  <a:off x="3312850" y="1853277"/>
                  <a:ext cx="369598" cy="235129"/>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6BF29CA5-7A10-F179-3545-500FEA009970}"/>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27" name="文字方塊 26">
                  <a:extLst>
                    <a:ext uri="{FF2B5EF4-FFF2-40B4-BE49-F238E27FC236}">
                      <a16:creationId xmlns:a16="http://schemas.microsoft.com/office/drawing/2014/main" id="{6BF29CA5-7A10-F179-3545-500FEA009970}"/>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28" name="肘形接點 111">
              <a:extLst>
                <a:ext uri="{FF2B5EF4-FFF2-40B4-BE49-F238E27FC236}">
                  <a16:creationId xmlns:a16="http://schemas.microsoft.com/office/drawing/2014/main" id="{B2927601-F8BF-F7EE-8EFB-94756C107391}"/>
                </a:ext>
              </a:extLst>
            </p:cNvPr>
            <p:cNvCxnSpPr>
              <a:cxnSpLocks/>
            </p:cNvCxnSpPr>
            <p:nvPr/>
          </p:nvCxnSpPr>
          <p:spPr>
            <a:xfrm rot="5400000" flipH="1" flipV="1">
              <a:off x="1384091" y="2275754"/>
              <a:ext cx="462024" cy="278208"/>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接點 3">
              <a:extLst>
                <a:ext uri="{FF2B5EF4-FFF2-40B4-BE49-F238E27FC236}">
                  <a16:creationId xmlns:a16="http://schemas.microsoft.com/office/drawing/2014/main" id="{F27BE21C-732D-BA25-643B-7E9070C48126}"/>
                </a:ext>
              </a:extLst>
            </p:cNvPr>
            <p:cNvCxnSpPr/>
            <p:nvPr/>
          </p:nvCxnSpPr>
          <p:spPr>
            <a:xfrm>
              <a:off x="1200196" y="2657351"/>
              <a:ext cx="554011" cy="462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矩形 80">
                  <a:extLst>
                    <a:ext uri="{FF2B5EF4-FFF2-40B4-BE49-F238E27FC236}">
                      <a16:creationId xmlns:a16="http://schemas.microsoft.com/office/drawing/2014/main" id="{E30C88AA-6C29-B453-8AAC-E0A498DCB2E2}"/>
                    </a:ext>
                  </a:extLst>
                </p:cNvPr>
                <p:cNvSpPr/>
                <p:nvPr/>
              </p:nvSpPr>
              <p:spPr>
                <a:xfrm>
                  <a:off x="4708155" y="1675476"/>
                  <a:ext cx="740021"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Prediction</a:t>
                  </a:r>
                </a:p>
                <a:p>
                  <a:pPr algn="ctr"/>
                  <a:r>
                    <a:rPr lang="en-US" altLang="zh-TW" sz="800">
                      <a:latin typeface="+mj-lt"/>
                    </a:rPr>
                    <a:t>Combiner</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30" name="矩形 80">
                  <a:extLst>
                    <a:ext uri="{FF2B5EF4-FFF2-40B4-BE49-F238E27FC236}">
                      <a16:creationId xmlns:a16="http://schemas.microsoft.com/office/drawing/2014/main" id="{E30C88AA-6C29-B453-8AAC-E0A498DCB2E2}"/>
                    </a:ext>
                  </a:extLst>
                </p:cNvPr>
                <p:cNvSpPr>
                  <a:spLocks noRot="1" noChangeAspect="1" noMove="1" noResize="1" noEditPoints="1" noAdjustHandles="1" noChangeArrowheads="1" noChangeShapeType="1" noTextEdit="1"/>
                </p:cNvSpPr>
                <p:nvPr/>
              </p:nvSpPr>
              <p:spPr>
                <a:xfrm>
                  <a:off x="4708155" y="1675476"/>
                  <a:ext cx="740021" cy="1716263"/>
                </a:xfrm>
                <a:prstGeom prst="rect">
                  <a:avLst/>
                </a:prstGeom>
                <a:blipFill>
                  <a:blip r:embed="rId13"/>
                  <a:stretch>
                    <a:fillRect/>
                  </a:stretch>
                </a:blipFill>
              </p:spPr>
              <p:txBody>
                <a:bodyPr/>
                <a:lstStyle/>
                <a:p>
                  <a:r>
                    <a:rPr lang="zh-TW" altLang="en-US">
                      <a:noFill/>
                    </a:rPr>
                    <a:t> </a:t>
                  </a:r>
                </a:p>
              </p:txBody>
            </p:sp>
          </mc:Fallback>
        </mc:AlternateContent>
        <p:cxnSp>
          <p:nvCxnSpPr>
            <p:cNvPr id="31" name="直線單箭頭接點 82">
              <a:extLst>
                <a:ext uri="{FF2B5EF4-FFF2-40B4-BE49-F238E27FC236}">
                  <a16:creationId xmlns:a16="http://schemas.microsoft.com/office/drawing/2014/main" id="{FB3BFC9E-2C6A-E569-04AA-DEA8B8A340DF}"/>
                </a:ext>
              </a:extLst>
            </p:cNvPr>
            <p:cNvCxnSpPr/>
            <p:nvPr/>
          </p:nvCxnSpPr>
          <p:spPr>
            <a:xfrm>
              <a:off x="5460475" y="2521245"/>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94">
              <a:extLst>
                <a:ext uri="{FF2B5EF4-FFF2-40B4-BE49-F238E27FC236}">
                  <a16:creationId xmlns:a16="http://schemas.microsoft.com/office/drawing/2014/main" id="{761F02D5-7284-8F74-6EB1-2140829AD794}"/>
                </a:ext>
              </a:extLst>
            </p:cNvPr>
            <p:cNvCxnSpPr>
              <a:cxnSpLocks/>
            </p:cNvCxnSpPr>
            <p:nvPr/>
          </p:nvCxnSpPr>
          <p:spPr>
            <a:xfrm>
              <a:off x="2663572" y="2209253"/>
              <a:ext cx="1870690"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28">
                  <a:extLst>
                    <a:ext uri="{FF2B5EF4-FFF2-40B4-BE49-F238E27FC236}">
                      <a16:creationId xmlns:a16="http://schemas.microsoft.com/office/drawing/2014/main" id="{0A76AE4A-EECB-0CD2-2805-D53CB5DD24BD}"/>
                    </a:ext>
                  </a:extLst>
                </p:cNvPr>
                <p:cNvSpPr/>
                <p:nvPr/>
              </p:nvSpPr>
              <p:spPr>
                <a:xfrm>
                  <a:off x="5460475" y="2199125"/>
                  <a:ext cx="401007" cy="225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solidFill>
                                  <a:schemeClr val="bg1">
                                    <a:lumMod val="65000"/>
                                  </a:schemeClr>
                                </a:solidFill>
                                <a:latin typeface="Cambria Math" panose="02040503050406030204" pitchFamily="18" charset="0"/>
                              </a:rPr>
                            </m:ctrlPr>
                          </m:sSubPr>
                          <m:e>
                            <m:acc>
                              <m:accPr>
                                <m:chr m:val="̂"/>
                                <m:ctrlPr>
                                  <a:rPr lang="zh-TW" altLang="en-US" sz="800" i="1" dirty="0" smtClean="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b="0" i="1" dirty="0" smtClean="0">
                                <a:solidFill>
                                  <a:schemeClr val="bg1">
                                    <a:lumMod val="65000"/>
                                  </a:schemeClr>
                                </a:solidFill>
                                <a:latin typeface="Cambria Math" panose="02040503050406030204" pitchFamily="18" charset="0"/>
                              </a:rPr>
                              <m:t>𝑑𝑒𝑓</m:t>
                            </m:r>
                          </m:sub>
                        </m:sSub>
                      </m:oMath>
                    </m:oMathPara>
                  </a14:m>
                  <a:endParaRPr lang="zh-TW" altLang="en-US" sz="800" dirty="0"/>
                </a:p>
              </p:txBody>
            </p:sp>
          </mc:Choice>
          <mc:Fallback xmlns="">
            <p:sp>
              <p:nvSpPr>
                <p:cNvPr id="33" name="矩形 28">
                  <a:extLst>
                    <a:ext uri="{FF2B5EF4-FFF2-40B4-BE49-F238E27FC236}">
                      <a16:creationId xmlns:a16="http://schemas.microsoft.com/office/drawing/2014/main" id="{0A76AE4A-EECB-0CD2-2805-D53CB5DD24BD}"/>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34" name="直線單箭頭接點 33">
              <a:extLst>
                <a:ext uri="{FF2B5EF4-FFF2-40B4-BE49-F238E27FC236}">
                  <a16:creationId xmlns:a16="http://schemas.microsoft.com/office/drawing/2014/main" id="{C6281004-5B69-4E95-8A09-B46A73CC9322}"/>
                </a:ext>
              </a:extLst>
            </p:cNvPr>
            <p:cNvCxnSpPr>
              <a:cxnSpLocks/>
            </p:cNvCxnSpPr>
            <p:nvPr/>
          </p:nvCxnSpPr>
          <p:spPr>
            <a:xfrm>
              <a:off x="4467544" y="3067863"/>
              <a:ext cx="2235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85A3332F-0625-EE37-DF69-5B65D70255BF}"/>
                    </a:ext>
                  </a:extLst>
                </p:cNvPr>
                <p:cNvSpPr/>
                <p:nvPr/>
              </p:nvSpPr>
              <p:spPr>
                <a:xfrm>
                  <a:off x="1771973" y="1815451"/>
                  <a:ext cx="751899" cy="668275"/>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MLP classifier</a:t>
                  </a:r>
                  <a:endParaRPr lang="zh-TW" altLang="en-US"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a:latin typeface="Cambria Math" panose="02040503050406030204" pitchFamily="18" charset="0"/>
                          </a:rPr>
                          <m:t>α</m:t>
                        </m:r>
                        <m:r>
                          <a:rPr lang="en-US" altLang="zh-TW" sz="800">
                            <a:latin typeface="Cambria Math" panose="02040503050406030204" pitchFamily="18" charset="0"/>
                          </a:rPr>
                          <m:t>(</m:t>
                        </m:r>
                        <m:r>
                          <a:rPr lang="en-US" altLang="zh-TW" sz="800">
                            <a:latin typeface="Cambria Math" panose="02040503050406030204" pitchFamily="18" charset="0"/>
                          </a:rPr>
                          <m:t>𝑧</m:t>
                        </m:r>
                        <m:r>
                          <a:rPr lang="en-US" altLang="zh-TW" sz="800">
                            <a:latin typeface="Cambria Math" panose="02040503050406030204" pitchFamily="18" charset="0"/>
                          </a:rPr>
                          <m:t>)</m:t>
                        </m:r>
                      </m:oMath>
                    </m:oMathPara>
                  </a14:m>
                  <a:endParaRPr lang="en-US" altLang="zh-TW" sz="800" dirty="0">
                    <a:latin typeface="+mj-lt"/>
                  </a:endParaRPr>
                </a:p>
              </p:txBody>
            </p:sp>
          </mc:Choice>
          <mc:Fallback xmlns="">
            <p:sp>
              <p:nvSpPr>
                <p:cNvPr id="35" name="矩形 34">
                  <a:extLst>
                    <a:ext uri="{FF2B5EF4-FFF2-40B4-BE49-F238E27FC236}">
                      <a16:creationId xmlns:a16="http://schemas.microsoft.com/office/drawing/2014/main" id="{85A3332F-0625-EE37-DF69-5B65D70255BF}"/>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36" name="肘形接點 3">
              <a:extLst>
                <a:ext uri="{FF2B5EF4-FFF2-40B4-BE49-F238E27FC236}">
                  <a16:creationId xmlns:a16="http://schemas.microsoft.com/office/drawing/2014/main" id="{CDF3E5DF-32ED-02D2-5A00-BE1A61FD748C}"/>
                </a:ext>
              </a:extLst>
            </p:cNvPr>
            <p:cNvCxnSpPr>
              <a:cxnSpLocks/>
              <a:endCxn id="20" idx="0"/>
            </p:cNvCxnSpPr>
            <p:nvPr/>
          </p:nvCxnSpPr>
          <p:spPr>
            <a:xfrm>
              <a:off x="3731410" y="2442887"/>
              <a:ext cx="345367" cy="28959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24">
                  <a:extLst>
                    <a:ext uri="{FF2B5EF4-FFF2-40B4-BE49-F238E27FC236}">
                      <a16:creationId xmlns:a16="http://schemas.microsoft.com/office/drawing/2014/main" id="{8E899AE3-1641-B0D6-EC32-A3EE57333DF4}"/>
                    </a:ext>
                  </a:extLst>
                </p:cNvPr>
                <p:cNvSpPr txBox="1"/>
                <p:nvPr/>
              </p:nvSpPr>
              <p:spPr>
                <a:xfrm>
                  <a:off x="3399153" y="2316392"/>
                  <a:ext cx="493053" cy="267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2</m:t>
                            </m:r>
                          </m:sup>
                        </m:sSubSup>
                      </m:oMath>
                    </m:oMathPara>
                  </a14:m>
                  <a:endParaRPr lang="zh-TW" altLang="en-US" sz="800" dirty="0"/>
                </a:p>
              </p:txBody>
            </p:sp>
          </mc:Choice>
          <mc:Fallback xmlns="">
            <p:sp>
              <p:nvSpPr>
                <p:cNvPr id="37" name="TextBox 24">
                  <a:extLst>
                    <a:ext uri="{FF2B5EF4-FFF2-40B4-BE49-F238E27FC236}">
                      <a16:creationId xmlns:a16="http://schemas.microsoft.com/office/drawing/2014/main" id="{8E899AE3-1641-B0D6-EC32-A3EE57333DF4}"/>
                    </a:ext>
                  </a:extLst>
                </p:cNvPr>
                <p:cNvSpPr txBox="1">
                  <a:spLocks noRot="1" noChangeAspect="1" noMove="1" noResize="1" noEditPoints="1" noAdjustHandles="1" noChangeArrowheads="1" noChangeShapeType="1" noTextEdit="1"/>
                </p:cNvSpPr>
                <p:nvPr/>
              </p:nvSpPr>
              <p:spPr>
                <a:xfrm>
                  <a:off x="3399153" y="2316392"/>
                  <a:ext cx="493053" cy="26737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032DD58A-098A-3857-4CBF-1AFB1CFCD44D}"/>
                    </a:ext>
                  </a:extLst>
                </p:cNvPr>
                <p:cNvSpPr txBox="1"/>
                <p:nvPr/>
              </p:nvSpPr>
              <p:spPr>
                <a:xfrm>
                  <a:off x="2432441" y="3180580"/>
                  <a:ext cx="467025"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smtClean="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38" name="文字方塊 37">
                  <a:extLst>
                    <a:ext uri="{FF2B5EF4-FFF2-40B4-BE49-F238E27FC236}">
                      <a16:creationId xmlns:a16="http://schemas.microsoft.com/office/drawing/2014/main" id="{032DD58A-098A-3857-4CBF-1AFB1CFCD44D}"/>
                    </a:ext>
                  </a:extLst>
                </p:cNvPr>
                <p:cNvSpPr txBox="1">
                  <a:spLocks noRot="1" noChangeAspect="1" noMove="1" noResize="1" noEditPoints="1" noAdjustHandles="1" noChangeArrowheads="1" noChangeShapeType="1" noTextEdit="1"/>
                </p:cNvSpPr>
                <p:nvPr/>
              </p:nvSpPr>
              <p:spPr>
                <a:xfrm>
                  <a:off x="2432441" y="3180580"/>
                  <a:ext cx="467025" cy="244061"/>
                </a:xfrm>
                <a:prstGeom prst="rect">
                  <a:avLst/>
                </a:prstGeom>
                <a:blipFill>
                  <a:blip r:embed="rId17"/>
                  <a:stretch>
                    <a:fillRect/>
                  </a:stretch>
                </a:blipFill>
              </p:spPr>
              <p:txBody>
                <a:bodyPr/>
                <a:lstStyle/>
                <a:p>
                  <a:r>
                    <a:rPr lang="zh-TW" altLang="en-US">
                      <a:noFill/>
                    </a:rPr>
                    <a:t> </a:t>
                  </a:r>
                </a:p>
              </p:txBody>
            </p:sp>
          </mc:Fallback>
        </mc:AlternateContent>
      </p:grpSp>
      <p:sp>
        <p:nvSpPr>
          <p:cNvPr id="39" name="文字方塊 38">
            <a:extLst>
              <a:ext uri="{FF2B5EF4-FFF2-40B4-BE49-F238E27FC236}">
                <a16:creationId xmlns:a16="http://schemas.microsoft.com/office/drawing/2014/main" id="{B72FD3D3-1F83-A5AB-B431-952156D99285}"/>
              </a:ext>
            </a:extLst>
          </p:cNvPr>
          <p:cNvSpPr txBox="1"/>
          <p:nvPr/>
        </p:nvSpPr>
        <p:spPr>
          <a:xfrm>
            <a:off x="0" y="3698768"/>
            <a:ext cx="4242785" cy="307777"/>
          </a:xfrm>
          <a:prstGeom prst="rect">
            <a:avLst/>
          </a:prstGeom>
          <a:noFill/>
        </p:spPr>
        <p:txBody>
          <a:bodyPr wrap="square">
            <a:spAutoFit/>
          </a:bodyPr>
          <a:lstStyle/>
          <a:p>
            <a:pPr algn="ctr"/>
            <a:r>
              <a:rPr lang="en-US" altLang="zh-TW" sz="1400" dirty="0"/>
              <a:t>Expert 2 : use only the lower branch</a:t>
            </a:r>
          </a:p>
        </p:txBody>
      </p:sp>
      <p:sp>
        <p:nvSpPr>
          <p:cNvPr id="40" name="矩形 39">
            <a:extLst>
              <a:ext uri="{FF2B5EF4-FFF2-40B4-BE49-F238E27FC236}">
                <a16:creationId xmlns:a16="http://schemas.microsoft.com/office/drawing/2014/main" id="{55DCC407-5A1B-4E38-A08A-30353DD5A2F7}"/>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 name="直線接點 1">
            <a:extLst>
              <a:ext uri="{FF2B5EF4-FFF2-40B4-BE49-F238E27FC236}">
                <a16:creationId xmlns:a16="http://schemas.microsoft.com/office/drawing/2014/main" id="{5F251825-F91C-E52F-12A3-956190B7C9D3}"/>
              </a:ext>
            </a:extLst>
          </p:cNvPr>
          <p:cNvCxnSpPr/>
          <p:nvPr/>
        </p:nvCxnSpPr>
        <p:spPr>
          <a:xfrm flipV="1">
            <a:off x="3146337" y="1591299"/>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635E2612-630E-5BFA-5C2F-7106D60064C6}"/>
              </a:ext>
            </a:extLst>
          </p:cNvPr>
          <p:cNvCxnSpPr/>
          <p:nvPr/>
        </p:nvCxnSpPr>
        <p:spPr>
          <a:xfrm flipV="1">
            <a:off x="1843315" y="1652779"/>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A95A30C8-762D-F349-CC0B-569538EC4B16}"/>
              </a:ext>
            </a:extLst>
          </p:cNvPr>
          <p:cNvCxnSpPr/>
          <p:nvPr/>
        </p:nvCxnSpPr>
        <p:spPr>
          <a:xfrm flipV="1">
            <a:off x="4865712" y="1968423"/>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49" name="頁尾版面配置區 48">
            <a:extLst>
              <a:ext uri="{FF2B5EF4-FFF2-40B4-BE49-F238E27FC236}">
                <a16:creationId xmlns:a16="http://schemas.microsoft.com/office/drawing/2014/main" id="{172D77E5-1DC6-AF64-28F5-5C3084C0728D}"/>
              </a:ext>
            </a:extLst>
          </p:cNvPr>
          <p:cNvSpPr>
            <a:spLocks noGrp="1"/>
          </p:cNvSpPr>
          <p:nvPr>
            <p:ph type="ftr" sz="quarter" idx="11"/>
          </p:nvPr>
        </p:nvSpPr>
        <p:spPr/>
        <p:txBody>
          <a:bodyPr/>
          <a:lstStyle/>
          <a:p>
            <a:r>
              <a:rPr lang="en-US" altLang="zh-TW"/>
              <a:t>/78</a:t>
            </a:r>
            <a:endParaRPr lang="zh-TW" altLang="en-US" dirty="0"/>
          </a:p>
        </p:txBody>
      </p:sp>
      <p:sp>
        <p:nvSpPr>
          <p:cNvPr id="50" name="投影片編號版面配置區 49">
            <a:extLst>
              <a:ext uri="{FF2B5EF4-FFF2-40B4-BE49-F238E27FC236}">
                <a16:creationId xmlns:a16="http://schemas.microsoft.com/office/drawing/2014/main" id="{37EEFE80-F088-4057-D6C8-2EFBC4F91CFA}"/>
              </a:ext>
            </a:extLst>
          </p:cNvPr>
          <p:cNvSpPr>
            <a:spLocks noGrp="1"/>
          </p:cNvSpPr>
          <p:nvPr>
            <p:ph type="sldNum" sz="quarter" idx="12"/>
          </p:nvPr>
        </p:nvSpPr>
        <p:spPr/>
        <p:txBody>
          <a:bodyPr/>
          <a:lstStyle/>
          <a:p>
            <a:fld id="{EE3F9CDB-1F21-4789-A81E-8FEA25CE194B}" type="slidenum">
              <a:rPr lang="zh-CN" altLang="en-US" smtClean="0"/>
              <a:pPr/>
              <a:t>128</a:t>
            </a:fld>
            <a:endParaRPr lang="zh-CN" altLang="en-US" dirty="0"/>
          </a:p>
        </p:txBody>
      </p:sp>
    </p:spTree>
    <p:extLst>
      <p:ext uri="{BB962C8B-B14F-4D97-AF65-F5344CB8AC3E}">
        <p14:creationId xmlns:p14="http://schemas.microsoft.com/office/powerpoint/2010/main" val="247119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62BA5762-33A2-4220-A88C-9CF5D24F0C09}"/>
              </a:ext>
            </a:extLst>
          </p:cNvPr>
          <p:cNvSpPr txBox="1"/>
          <p:nvPr/>
        </p:nvSpPr>
        <p:spPr>
          <a:xfrm>
            <a:off x="5374833" y="58352"/>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grpSp>
        <p:nvGrpSpPr>
          <p:cNvPr id="69" name="群組 68">
            <a:extLst>
              <a:ext uri="{FF2B5EF4-FFF2-40B4-BE49-F238E27FC236}">
                <a16:creationId xmlns:a16="http://schemas.microsoft.com/office/drawing/2014/main" id="{C947E3F5-C376-5D5D-F488-9CCDD713AD89}"/>
              </a:ext>
            </a:extLst>
          </p:cNvPr>
          <p:cNvGrpSpPr/>
          <p:nvPr/>
        </p:nvGrpSpPr>
        <p:grpSpPr>
          <a:xfrm>
            <a:off x="0" y="1675476"/>
            <a:ext cx="5899149" cy="1883959"/>
            <a:chOff x="223490" y="2900992"/>
            <a:chExt cx="8822985" cy="1893787"/>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55C554B-D287-E7A8-BFE0-FC28DFCA74DA}"/>
                    </a:ext>
                  </a:extLst>
                </p:cNvPr>
                <p:cNvSpPr/>
                <p:nvPr/>
              </p:nvSpPr>
              <p:spPr>
                <a:xfrm>
                  <a:off x="2867993" y="3905344"/>
                  <a:ext cx="1117593" cy="7299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β</m:t>
                        </m:r>
                        <m:r>
                          <a:rPr lang="en-US" altLang="zh-TW" sz="800" i="1">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a:latin typeface="Cambria Math" panose="02040503050406030204" pitchFamily="18" charset="0"/>
                          </a:rPr>
                          <m:t>)</m:t>
                        </m:r>
                      </m:oMath>
                    </m:oMathPara>
                  </a14:m>
                  <a:endParaRPr lang="en-US" altLang="zh-TW" sz="800" i="1" dirty="0"/>
                </a:p>
              </p:txBody>
            </p:sp>
          </mc:Choice>
          <mc:Fallback xmlns="">
            <p:sp>
              <p:nvSpPr>
                <p:cNvPr id="71" name="矩形 70">
                  <a:extLst>
                    <a:ext uri="{FF2B5EF4-FFF2-40B4-BE49-F238E27FC236}">
                      <a16:creationId xmlns:a16="http://schemas.microsoft.com/office/drawing/2014/main" id="{F55C554B-D287-E7A8-BFE0-FC28DFCA74DA}"/>
                    </a:ext>
                  </a:extLst>
                </p:cNvPr>
                <p:cNvSpPr>
                  <a:spLocks noRot="1" noChangeAspect="1" noMove="1" noResize="1" noEditPoints="1" noAdjustHandles="1" noChangeArrowheads="1" noChangeShapeType="1" noTextEdit="1"/>
                </p:cNvSpPr>
                <p:nvPr/>
              </p:nvSpPr>
              <p:spPr>
                <a:xfrm>
                  <a:off x="2867993" y="3905344"/>
                  <a:ext cx="1117593" cy="729924"/>
                </a:xfrm>
                <a:prstGeom prst="rect">
                  <a:avLst/>
                </a:prstGeom>
                <a:blipFill>
                  <a:blip r:embed="rId3"/>
                  <a:stretch>
                    <a:fillRect/>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9F4BC87-27E8-347E-76A1-BB1E1A64C143}"/>
                </a:ext>
              </a:extLst>
            </p:cNvPr>
            <p:cNvCxnSpPr>
              <a:cxnSpLocks/>
            </p:cNvCxnSpPr>
            <p:nvPr/>
          </p:nvCxnSpPr>
          <p:spPr>
            <a:xfrm>
              <a:off x="4059428" y="432398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4435990" y="3954447"/>
                  <a:ext cx="1064249"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435990" y="3954447"/>
                  <a:ext cx="1064249" cy="840332"/>
                </a:xfrm>
                <a:prstGeom prst="rect">
                  <a:avLst/>
                </a:prstGeom>
                <a:blipFill>
                  <a:blip r:embed="rId4"/>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endCxn id="75" idx="1"/>
            </p:cNvCxnSpPr>
            <p:nvPr/>
          </p:nvCxnSpPr>
          <p:spPr>
            <a:xfrm>
              <a:off x="5500239" y="4352424"/>
              <a:ext cx="279703" cy="26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𝑐𝑜𝑚</m:t>
                          </m:r>
                        </m:sub>
                      </m:sSub>
                      <m:r>
                        <a:rPr lang="en-US" altLang="zh-TW" sz="800" i="1">
                          <a:latin typeface="Cambria Math" panose="02040503050406030204" pitchFamily="18" charset="0"/>
                        </a:rPr>
                        <m:t>)</m:t>
                      </m:r>
                    </m:oMath>
                  </a14:m>
                  <a:endParaRPr lang="zh-TW" altLang="en-US" sz="800" i="1" dirty="0"/>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83" name="群組 82">
              <a:extLst>
                <a:ext uri="{FF2B5EF4-FFF2-40B4-BE49-F238E27FC236}">
                  <a16:creationId xmlns:a16="http://schemas.microsoft.com/office/drawing/2014/main" id="{B3C7B063-67FB-B9F4-0228-530E0CE0AE48}"/>
                </a:ext>
              </a:extLst>
            </p:cNvPr>
            <p:cNvGrpSpPr/>
            <p:nvPr/>
          </p:nvGrpSpPr>
          <p:grpSpPr>
            <a:xfrm>
              <a:off x="2018547" y="3412014"/>
              <a:ext cx="828600" cy="940410"/>
              <a:chOff x="4416532" y="2650366"/>
              <a:chExt cx="900792" cy="1237808"/>
            </a:xfrm>
          </p:grpSpPr>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76D414A9-2737-8A6F-ECED-CDB39A224449}"/>
                    </a:ext>
                  </a:extLst>
                </p:cNvPr>
                <p:cNvSpPr txBox="1"/>
                <p:nvPr/>
              </p:nvSpPr>
              <p:spPr>
                <a:xfrm>
                  <a:off x="3929253" y="4420214"/>
                  <a:ext cx="698500"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92" name="文字方塊 91">
                  <a:extLst>
                    <a:ext uri="{FF2B5EF4-FFF2-40B4-BE49-F238E27FC236}">
                      <a16:creationId xmlns:a16="http://schemas.microsoft.com/office/drawing/2014/main" id="{76D414A9-2737-8A6F-ECED-CDB39A224449}"/>
                    </a:ext>
                  </a:extLst>
                </p:cNvPr>
                <p:cNvSpPr txBox="1">
                  <a:spLocks noRot="1" noChangeAspect="1" noMove="1" noResize="1" noEditPoints="1" noAdjustHandles="1" noChangeArrowheads="1" noChangeShapeType="1" noTextEdit="1"/>
                </p:cNvSpPr>
                <p:nvPr/>
              </p:nvSpPr>
              <p:spPr>
                <a:xfrm>
                  <a:off x="3929253" y="4420214"/>
                  <a:ext cx="698500" cy="245334"/>
                </a:xfrm>
                <a:prstGeom prst="rect">
                  <a:avLst/>
                </a:prstGeom>
                <a:blipFill>
                  <a:blip r:embed="rId30"/>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3606" y="1250950"/>
            <a:ext cx="0" cy="301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stCxn id="80" idx="0"/>
          </p:cNvCxnSpPr>
          <p:nvPr/>
        </p:nvCxnSpPr>
        <p:spPr>
          <a:xfrm rot="5400000" flipH="1" flipV="1">
            <a:off x="3937944" y="-1250001"/>
            <a:ext cx="1009004" cy="6218573"/>
          </a:xfrm>
          <a:prstGeom prst="bentConnector3">
            <a:avLst>
              <a:gd name="adj1" fmla="val 13776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5EC8DFE7-ED43-D24A-6C07-B17C3786BCE6}"/>
              </a:ext>
            </a:extLst>
          </p:cNvPr>
          <p:cNvSpPr/>
          <p:nvPr/>
        </p:nvSpPr>
        <p:spPr>
          <a:xfrm>
            <a:off x="7087873" y="4301114"/>
            <a:ext cx="1058303" cy="248209"/>
          </a:xfrm>
          <a:prstGeom prst="rect">
            <a:avLst/>
          </a:prstGeom>
        </p:spPr>
        <p:txBody>
          <a:bodyPr wrap="none">
            <a:spAutoFit/>
          </a:bodyPr>
          <a:lstStyle/>
          <a:p>
            <a:pPr algn="just"/>
            <a:r>
              <a:rPr lang="en-US" altLang="zh-TW" sz="1013" dirty="0"/>
              <a:t>(c) Hybrid Expert</a:t>
            </a:r>
          </a:p>
        </p:txBody>
      </p:sp>
      <p:grpSp>
        <p:nvGrpSpPr>
          <p:cNvPr id="2" name="群組 1">
            <a:extLst>
              <a:ext uri="{FF2B5EF4-FFF2-40B4-BE49-F238E27FC236}">
                <a16:creationId xmlns:a16="http://schemas.microsoft.com/office/drawing/2014/main" id="{6B2A597B-7B30-6F7A-A594-919A476586DE}"/>
              </a:ext>
            </a:extLst>
          </p:cNvPr>
          <p:cNvGrpSpPr/>
          <p:nvPr/>
        </p:nvGrpSpPr>
        <p:grpSpPr>
          <a:xfrm>
            <a:off x="6119425" y="1467856"/>
            <a:ext cx="2936314" cy="2623714"/>
            <a:chOff x="6122876" y="1167443"/>
            <a:chExt cx="2994107" cy="2675679"/>
          </a:xfrm>
        </p:grpSpPr>
        <p:pic>
          <p:nvPicPr>
            <p:cNvPr id="3" name="圖片 2">
              <a:extLst>
                <a:ext uri="{FF2B5EF4-FFF2-40B4-BE49-F238E27FC236}">
                  <a16:creationId xmlns:a16="http://schemas.microsoft.com/office/drawing/2014/main" id="{555F6C0B-DBB1-B95D-B8B1-1DA0C4879356}"/>
                </a:ext>
              </a:extLst>
            </p:cNvPr>
            <p:cNvPicPr>
              <a:picLocks noChangeAspect="1"/>
            </p:cNvPicPr>
            <p:nvPr/>
          </p:nvPicPr>
          <p:blipFill>
            <a:blip r:embed="rId31"/>
            <a:stretch>
              <a:fillRect/>
            </a:stretch>
          </p:blipFill>
          <p:spPr>
            <a:xfrm>
              <a:off x="6122876" y="1167443"/>
              <a:ext cx="2994107" cy="2675679"/>
            </a:xfrm>
            <a:prstGeom prst="rect">
              <a:avLst/>
            </a:prstGeom>
          </p:spPr>
        </p:pic>
        <p:sp>
          <p:nvSpPr>
            <p:cNvPr id="14" name="橢圓 13">
              <a:extLst>
                <a:ext uri="{FF2B5EF4-FFF2-40B4-BE49-F238E27FC236}">
                  <a16:creationId xmlns:a16="http://schemas.microsoft.com/office/drawing/2014/main" id="{1DDDB623-B4EC-7339-FEFB-257EDC66BFFF}"/>
                </a:ext>
              </a:extLst>
            </p:cNvPr>
            <p:cNvSpPr/>
            <p:nvPr/>
          </p:nvSpPr>
          <p:spPr>
            <a:xfrm rot="21247345">
              <a:off x="7435198" y="1338263"/>
              <a:ext cx="446694" cy="3143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4D3A2CDA-CF48-4213-9E05-56F9B41FA04A}"/>
                </a:ext>
              </a:extLst>
            </p:cNvPr>
            <p:cNvSpPr/>
            <p:nvPr/>
          </p:nvSpPr>
          <p:spPr>
            <a:xfrm>
              <a:off x="7939311" y="2229828"/>
              <a:ext cx="258286" cy="8180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8B3415F3-DBB5-562E-6916-F3810DC95291}"/>
                </a:ext>
              </a:extLst>
            </p:cNvPr>
            <p:cNvSpPr/>
            <p:nvPr/>
          </p:nvSpPr>
          <p:spPr>
            <a:xfrm rot="203729">
              <a:off x="7453276" y="3139162"/>
              <a:ext cx="332657" cy="5761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71E7109C-FAD6-B9B3-AA3D-BA40310EEE33}"/>
                </a:ext>
              </a:extLst>
            </p:cNvPr>
            <p:cNvSpPr/>
            <p:nvPr/>
          </p:nvSpPr>
          <p:spPr>
            <a:xfrm rot="18548879">
              <a:off x="8443582" y="3568043"/>
              <a:ext cx="215138" cy="1350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圖案 19">
              <a:extLst>
                <a:ext uri="{FF2B5EF4-FFF2-40B4-BE49-F238E27FC236}">
                  <a16:creationId xmlns:a16="http://schemas.microsoft.com/office/drawing/2014/main" id="{1A34E436-C8A9-FD4D-9484-B2155909EC41}"/>
                </a:ext>
              </a:extLst>
            </p:cNvPr>
            <p:cNvSpPr/>
            <p:nvPr/>
          </p:nvSpPr>
          <p:spPr>
            <a:xfrm>
              <a:off x="6568283" y="2455863"/>
              <a:ext cx="447675" cy="802088"/>
            </a:xfrm>
            <a:custGeom>
              <a:avLst/>
              <a:gdLst>
                <a:gd name="connsiteX0" fmla="*/ 76200 w 447675"/>
                <a:gd name="connsiteY0" fmla="*/ 800100 h 802088"/>
                <a:gd name="connsiteX1" fmla="*/ 52388 w 447675"/>
                <a:gd name="connsiteY1" fmla="*/ 790575 h 802088"/>
                <a:gd name="connsiteX2" fmla="*/ 28575 w 447675"/>
                <a:gd name="connsiteY2" fmla="*/ 785812 h 802088"/>
                <a:gd name="connsiteX3" fmla="*/ 14288 w 447675"/>
                <a:gd name="connsiteY3" fmla="*/ 757237 h 802088"/>
                <a:gd name="connsiteX4" fmla="*/ 0 w 447675"/>
                <a:gd name="connsiteY4" fmla="*/ 714375 h 802088"/>
                <a:gd name="connsiteX5" fmla="*/ 4763 w 447675"/>
                <a:gd name="connsiteY5" fmla="*/ 642937 h 802088"/>
                <a:gd name="connsiteX6" fmla="*/ 14288 w 447675"/>
                <a:gd name="connsiteY6" fmla="*/ 476250 h 802088"/>
                <a:gd name="connsiteX7" fmla="*/ 28575 w 447675"/>
                <a:gd name="connsiteY7" fmla="*/ 385762 h 802088"/>
                <a:gd name="connsiteX8" fmla="*/ 33338 w 447675"/>
                <a:gd name="connsiteY8" fmla="*/ 276225 h 802088"/>
                <a:gd name="connsiteX9" fmla="*/ 42863 w 447675"/>
                <a:gd name="connsiteY9" fmla="*/ 247650 h 802088"/>
                <a:gd name="connsiteX10" fmla="*/ 57150 w 447675"/>
                <a:gd name="connsiteY10" fmla="*/ 204787 h 802088"/>
                <a:gd name="connsiteX11" fmla="*/ 61913 w 447675"/>
                <a:gd name="connsiteY11" fmla="*/ 176212 h 802088"/>
                <a:gd name="connsiteX12" fmla="*/ 90488 w 447675"/>
                <a:gd name="connsiteY12" fmla="*/ 128587 h 802088"/>
                <a:gd name="connsiteX13" fmla="*/ 104775 w 447675"/>
                <a:gd name="connsiteY13" fmla="*/ 119062 h 802088"/>
                <a:gd name="connsiteX14" fmla="*/ 119063 w 447675"/>
                <a:gd name="connsiteY14" fmla="*/ 90487 h 802088"/>
                <a:gd name="connsiteX15" fmla="*/ 142875 w 447675"/>
                <a:gd name="connsiteY15" fmla="*/ 76200 h 802088"/>
                <a:gd name="connsiteX16" fmla="*/ 161925 w 447675"/>
                <a:gd name="connsiteY16" fmla="*/ 61912 h 802088"/>
                <a:gd name="connsiteX17" fmla="*/ 176213 w 447675"/>
                <a:gd name="connsiteY17" fmla="*/ 47625 h 802088"/>
                <a:gd name="connsiteX18" fmla="*/ 190500 w 447675"/>
                <a:gd name="connsiteY18" fmla="*/ 42862 h 802088"/>
                <a:gd name="connsiteX19" fmla="*/ 200025 w 447675"/>
                <a:gd name="connsiteY19" fmla="*/ 28575 h 802088"/>
                <a:gd name="connsiteX20" fmla="*/ 247650 w 447675"/>
                <a:gd name="connsiteY20" fmla="*/ 14287 h 802088"/>
                <a:gd name="connsiteX21" fmla="*/ 300038 w 447675"/>
                <a:gd name="connsiteY21" fmla="*/ 0 h 802088"/>
                <a:gd name="connsiteX22" fmla="*/ 400050 w 447675"/>
                <a:gd name="connsiteY22" fmla="*/ 4762 h 802088"/>
                <a:gd name="connsiteX23" fmla="*/ 419100 w 447675"/>
                <a:gd name="connsiteY23" fmla="*/ 23812 h 802088"/>
                <a:gd name="connsiteX24" fmla="*/ 447675 w 447675"/>
                <a:gd name="connsiteY24" fmla="*/ 61912 h 802088"/>
                <a:gd name="connsiteX25" fmla="*/ 428625 w 447675"/>
                <a:gd name="connsiteY25" fmla="*/ 133350 h 802088"/>
                <a:gd name="connsiteX26" fmla="*/ 414338 w 447675"/>
                <a:gd name="connsiteY26" fmla="*/ 138112 h 802088"/>
                <a:gd name="connsiteX27" fmla="*/ 385763 w 447675"/>
                <a:gd name="connsiteY27" fmla="*/ 176212 h 802088"/>
                <a:gd name="connsiteX28" fmla="*/ 357188 w 447675"/>
                <a:gd name="connsiteY28" fmla="*/ 195262 h 802088"/>
                <a:gd name="connsiteX29" fmla="*/ 323850 w 447675"/>
                <a:gd name="connsiteY29" fmla="*/ 223837 h 802088"/>
                <a:gd name="connsiteX30" fmla="*/ 314325 w 447675"/>
                <a:gd name="connsiteY30" fmla="*/ 238125 h 802088"/>
                <a:gd name="connsiteX31" fmla="*/ 295275 w 447675"/>
                <a:gd name="connsiteY31" fmla="*/ 247650 h 802088"/>
                <a:gd name="connsiteX32" fmla="*/ 285750 w 447675"/>
                <a:gd name="connsiteY32" fmla="*/ 261937 h 802088"/>
                <a:gd name="connsiteX33" fmla="*/ 271463 w 447675"/>
                <a:gd name="connsiteY33" fmla="*/ 266700 h 802088"/>
                <a:gd name="connsiteX34" fmla="*/ 238125 w 447675"/>
                <a:gd name="connsiteY34" fmla="*/ 280987 h 802088"/>
                <a:gd name="connsiteX35" fmla="*/ 228600 w 447675"/>
                <a:gd name="connsiteY35" fmla="*/ 295275 h 802088"/>
                <a:gd name="connsiteX36" fmla="*/ 200025 w 447675"/>
                <a:gd name="connsiteY36" fmla="*/ 309562 h 802088"/>
                <a:gd name="connsiteX37" fmla="*/ 195263 w 447675"/>
                <a:gd name="connsiteY37" fmla="*/ 333375 h 802088"/>
                <a:gd name="connsiteX38" fmla="*/ 180975 w 447675"/>
                <a:gd name="connsiteY38" fmla="*/ 347662 h 802088"/>
                <a:gd name="connsiteX39" fmla="*/ 171450 w 447675"/>
                <a:gd name="connsiteY39" fmla="*/ 361950 h 802088"/>
                <a:gd name="connsiteX40" fmla="*/ 157163 w 447675"/>
                <a:gd name="connsiteY40" fmla="*/ 438150 h 802088"/>
                <a:gd name="connsiteX41" fmla="*/ 152400 w 447675"/>
                <a:gd name="connsiteY41" fmla="*/ 490537 h 802088"/>
                <a:gd name="connsiteX42" fmla="*/ 142875 w 447675"/>
                <a:gd name="connsiteY42" fmla="*/ 519112 h 802088"/>
                <a:gd name="connsiteX43" fmla="*/ 128588 w 447675"/>
                <a:gd name="connsiteY43" fmla="*/ 566737 h 802088"/>
                <a:gd name="connsiteX44" fmla="*/ 114300 w 447675"/>
                <a:gd name="connsiteY44" fmla="*/ 604837 h 802088"/>
                <a:gd name="connsiteX45" fmla="*/ 109538 w 447675"/>
                <a:gd name="connsiteY45" fmla="*/ 619125 h 802088"/>
                <a:gd name="connsiteX46" fmla="*/ 100013 w 447675"/>
                <a:gd name="connsiteY46" fmla="*/ 638175 h 802088"/>
                <a:gd name="connsiteX47" fmla="*/ 95250 w 447675"/>
                <a:gd name="connsiteY47" fmla="*/ 681037 h 802088"/>
                <a:gd name="connsiteX48" fmla="*/ 85725 w 447675"/>
                <a:gd name="connsiteY48" fmla="*/ 709612 h 802088"/>
                <a:gd name="connsiteX49" fmla="*/ 71438 w 447675"/>
                <a:gd name="connsiteY49" fmla="*/ 747712 h 802088"/>
                <a:gd name="connsiteX50" fmla="*/ 76200 w 447675"/>
                <a:gd name="connsiteY50" fmla="*/ 800100 h 80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47675" h="802088">
                  <a:moveTo>
                    <a:pt x="76200" y="800100"/>
                  </a:moveTo>
                  <a:cubicBezTo>
                    <a:pt x="73025" y="807244"/>
                    <a:pt x="60576" y="793032"/>
                    <a:pt x="52388" y="790575"/>
                  </a:cubicBezTo>
                  <a:cubicBezTo>
                    <a:pt x="44635" y="788249"/>
                    <a:pt x="34667" y="791143"/>
                    <a:pt x="28575" y="785812"/>
                  </a:cubicBezTo>
                  <a:cubicBezTo>
                    <a:pt x="20561" y="778799"/>
                    <a:pt x="18243" y="767125"/>
                    <a:pt x="14288" y="757237"/>
                  </a:cubicBezTo>
                  <a:cubicBezTo>
                    <a:pt x="8695" y="743254"/>
                    <a:pt x="0" y="714375"/>
                    <a:pt x="0" y="714375"/>
                  </a:cubicBezTo>
                  <a:cubicBezTo>
                    <a:pt x="1588" y="690562"/>
                    <a:pt x="3334" y="666760"/>
                    <a:pt x="4763" y="642937"/>
                  </a:cubicBezTo>
                  <a:cubicBezTo>
                    <a:pt x="8096" y="587384"/>
                    <a:pt x="10743" y="531790"/>
                    <a:pt x="14288" y="476250"/>
                  </a:cubicBezTo>
                  <a:cubicBezTo>
                    <a:pt x="18286" y="413616"/>
                    <a:pt x="14841" y="433833"/>
                    <a:pt x="28575" y="385762"/>
                  </a:cubicBezTo>
                  <a:cubicBezTo>
                    <a:pt x="30163" y="349250"/>
                    <a:pt x="29577" y="312578"/>
                    <a:pt x="33338" y="276225"/>
                  </a:cubicBezTo>
                  <a:cubicBezTo>
                    <a:pt x="34371" y="266238"/>
                    <a:pt x="40428" y="257390"/>
                    <a:pt x="42863" y="247650"/>
                  </a:cubicBezTo>
                  <a:cubicBezTo>
                    <a:pt x="53129" y="206584"/>
                    <a:pt x="39564" y="231167"/>
                    <a:pt x="57150" y="204787"/>
                  </a:cubicBezTo>
                  <a:cubicBezTo>
                    <a:pt x="58738" y="195262"/>
                    <a:pt x="58859" y="185373"/>
                    <a:pt x="61913" y="176212"/>
                  </a:cubicBezTo>
                  <a:cubicBezTo>
                    <a:pt x="66209" y="163324"/>
                    <a:pt x="79903" y="139172"/>
                    <a:pt x="90488" y="128587"/>
                  </a:cubicBezTo>
                  <a:cubicBezTo>
                    <a:pt x="94535" y="124540"/>
                    <a:pt x="100013" y="122237"/>
                    <a:pt x="104775" y="119062"/>
                  </a:cubicBezTo>
                  <a:cubicBezTo>
                    <a:pt x="109538" y="109537"/>
                    <a:pt x="111988" y="98446"/>
                    <a:pt x="119063" y="90487"/>
                  </a:cubicBezTo>
                  <a:cubicBezTo>
                    <a:pt x="125213" y="83569"/>
                    <a:pt x="135173" y="81335"/>
                    <a:pt x="142875" y="76200"/>
                  </a:cubicBezTo>
                  <a:cubicBezTo>
                    <a:pt x="149479" y="71797"/>
                    <a:pt x="155898" y="67078"/>
                    <a:pt x="161925" y="61912"/>
                  </a:cubicBezTo>
                  <a:cubicBezTo>
                    <a:pt x="167039" y="57529"/>
                    <a:pt x="170609" y="51361"/>
                    <a:pt x="176213" y="47625"/>
                  </a:cubicBezTo>
                  <a:cubicBezTo>
                    <a:pt x="180390" y="44840"/>
                    <a:pt x="185738" y="44450"/>
                    <a:pt x="190500" y="42862"/>
                  </a:cubicBezTo>
                  <a:cubicBezTo>
                    <a:pt x="193675" y="38100"/>
                    <a:pt x="195171" y="31608"/>
                    <a:pt x="200025" y="28575"/>
                  </a:cubicBezTo>
                  <a:cubicBezTo>
                    <a:pt x="212640" y="20691"/>
                    <a:pt x="233313" y="19066"/>
                    <a:pt x="247650" y="14287"/>
                  </a:cubicBezTo>
                  <a:cubicBezTo>
                    <a:pt x="293535" y="-1008"/>
                    <a:pt x="248226" y="8634"/>
                    <a:pt x="300038" y="0"/>
                  </a:cubicBezTo>
                  <a:cubicBezTo>
                    <a:pt x="333375" y="1587"/>
                    <a:pt x="366790" y="1990"/>
                    <a:pt x="400050" y="4762"/>
                  </a:cubicBezTo>
                  <a:cubicBezTo>
                    <a:pt x="419929" y="6419"/>
                    <a:pt x="411922" y="9456"/>
                    <a:pt x="419100" y="23812"/>
                  </a:cubicBezTo>
                  <a:cubicBezTo>
                    <a:pt x="430935" y="47482"/>
                    <a:pt x="431148" y="45385"/>
                    <a:pt x="447675" y="61912"/>
                  </a:cubicBezTo>
                  <a:cubicBezTo>
                    <a:pt x="446540" y="67589"/>
                    <a:pt x="438847" y="121083"/>
                    <a:pt x="428625" y="133350"/>
                  </a:cubicBezTo>
                  <a:cubicBezTo>
                    <a:pt x="425411" y="137206"/>
                    <a:pt x="419100" y="136525"/>
                    <a:pt x="414338" y="138112"/>
                  </a:cubicBezTo>
                  <a:cubicBezTo>
                    <a:pt x="405070" y="184449"/>
                    <a:pt x="419592" y="142383"/>
                    <a:pt x="385763" y="176212"/>
                  </a:cubicBezTo>
                  <a:cubicBezTo>
                    <a:pt x="360135" y="201840"/>
                    <a:pt x="415437" y="183613"/>
                    <a:pt x="357188" y="195262"/>
                  </a:cubicBezTo>
                  <a:cubicBezTo>
                    <a:pt x="343177" y="205770"/>
                    <a:pt x="334903" y="210574"/>
                    <a:pt x="323850" y="223837"/>
                  </a:cubicBezTo>
                  <a:cubicBezTo>
                    <a:pt x="320186" y="228234"/>
                    <a:pt x="318722" y="234461"/>
                    <a:pt x="314325" y="238125"/>
                  </a:cubicBezTo>
                  <a:cubicBezTo>
                    <a:pt x="308871" y="242670"/>
                    <a:pt x="301625" y="244475"/>
                    <a:pt x="295275" y="247650"/>
                  </a:cubicBezTo>
                  <a:cubicBezTo>
                    <a:pt x="292100" y="252412"/>
                    <a:pt x="290219" y="258361"/>
                    <a:pt x="285750" y="261937"/>
                  </a:cubicBezTo>
                  <a:cubicBezTo>
                    <a:pt x="281830" y="265073"/>
                    <a:pt x="276077" y="264722"/>
                    <a:pt x="271463" y="266700"/>
                  </a:cubicBezTo>
                  <a:cubicBezTo>
                    <a:pt x="230286" y="284348"/>
                    <a:pt x="271620" y="269824"/>
                    <a:pt x="238125" y="280987"/>
                  </a:cubicBezTo>
                  <a:cubicBezTo>
                    <a:pt x="234950" y="285750"/>
                    <a:pt x="233179" y="291841"/>
                    <a:pt x="228600" y="295275"/>
                  </a:cubicBezTo>
                  <a:cubicBezTo>
                    <a:pt x="220081" y="301665"/>
                    <a:pt x="207037" y="301548"/>
                    <a:pt x="200025" y="309562"/>
                  </a:cubicBezTo>
                  <a:cubicBezTo>
                    <a:pt x="194695" y="315654"/>
                    <a:pt x="198883" y="326135"/>
                    <a:pt x="195263" y="333375"/>
                  </a:cubicBezTo>
                  <a:cubicBezTo>
                    <a:pt x="192251" y="339399"/>
                    <a:pt x="185287" y="342488"/>
                    <a:pt x="180975" y="347662"/>
                  </a:cubicBezTo>
                  <a:cubicBezTo>
                    <a:pt x="177311" y="352059"/>
                    <a:pt x="174625" y="357187"/>
                    <a:pt x="171450" y="361950"/>
                  </a:cubicBezTo>
                  <a:cubicBezTo>
                    <a:pt x="160827" y="393820"/>
                    <a:pt x="164365" y="380534"/>
                    <a:pt x="157163" y="438150"/>
                  </a:cubicBezTo>
                  <a:cubicBezTo>
                    <a:pt x="154988" y="455549"/>
                    <a:pt x="155447" y="473269"/>
                    <a:pt x="152400" y="490537"/>
                  </a:cubicBezTo>
                  <a:cubicBezTo>
                    <a:pt x="150655" y="500424"/>
                    <a:pt x="146050" y="509587"/>
                    <a:pt x="142875" y="519112"/>
                  </a:cubicBezTo>
                  <a:cubicBezTo>
                    <a:pt x="130672" y="592341"/>
                    <a:pt x="147045" y="511369"/>
                    <a:pt x="128588" y="566737"/>
                  </a:cubicBezTo>
                  <a:cubicBezTo>
                    <a:pt x="114856" y="607931"/>
                    <a:pt x="133863" y="575493"/>
                    <a:pt x="114300" y="604837"/>
                  </a:cubicBezTo>
                  <a:cubicBezTo>
                    <a:pt x="112713" y="609600"/>
                    <a:pt x="111515" y="614511"/>
                    <a:pt x="109538" y="619125"/>
                  </a:cubicBezTo>
                  <a:cubicBezTo>
                    <a:pt x="106741" y="625651"/>
                    <a:pt x="101609" y="631257"/>
                    <a:pt x="100013" y="638175"/>
                  </a:cubicBezTo>
                  <a:cubicBezTo>
                    <a:pt x="96780" y="652182"/>
                    <a:pt x="98069" y="666941"/>
                    <a:pt x="95250" y="681037"/>
                  </a:cubicBezTo>
                  <a:cubicBezTo>
                    <a:pt x="93281" y="690882"/>
                    <a:pt x="88367" y="699926"/>
                    <a:pt x="85725" y="709612"/>
                  </a:cubicBezTo>
                  <a:cubicBezTo>
                    <a:pt x="76219" y="744470"/>
                    <a:pt x="88014" y="722848"/>
                    <a:pt x="71438" y="747712"/>
                  </a:cubicBezTo>
                  <a:cubicBezTo>
                    <a:pt x="65905" y="769842"/>
                    <a:pt x="79375" y="792956"/>
                    <a:pt x="76200" y="8001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手繪多邊形: 圖案 20">
              <a:extLst>
                <a:ext uri="{FF2B5EF4-FFF2-40B4-BE49-F238E27FC236}">
                  <a16:creationId xmlns:a16="http://schemas.microsoft.com/office/drawing/2014/main" id="{7300F916-5A5D-C7CC-9ED2-FC981BC6EF5D}"/>
                </a:ext>
              </a:extLst>
            </p:cNvPr>
            <p:cNvSpPr/>
            <p:nvPr/>
          </p:nvSpPr>
          <p:spPr>
            <a:xfrm>
              <a:off x="8620637" y="2947988"/>
              <a:ext cx="366201" cy="514350"/>
            </a:xfrm>
            <a:custGeom>
              <a:avLst/>
              <a:gdLst>
                <a:gd name="connsiteX0" fmla="*/ 9469 w 366657"/>
                <a:gd name="connsiteY0" fmla="*/ 466725 h 472507"/>
                <a:gd name="connsiteX1" fmla="*/ 171394 w 366657"/>
                <a:gd name="connsiteY1" fmla="*/ 461962 h 472507"/>
                <a:gd name="connsiteX2" fmla="*/ 199969 w 366657"/>
                <a:gd name="connsiteY2" fmla="*/ 457200 h 472507"/>
                <a:gd name="connsiteX3" fmla="*/ 228544 w 366657"/>
                <a:gd name="connsiteY3" fmla="*/ 447675 h 472507"/>
                <a:gd name="connsiteX4" fmla="*/ 271407 w 366657"/>
                <a:gd name="connsiteY4" fmla="*/ 404812 h 472507"/>
                <a:gd name="connsiteX5" fmla="*/ 323794 w 366657"/>
                <a:gd name="connsiteY5" fmla="*/ 361950 h 472507"/>
                <a:gd name="connsiteX6" fmla="*/ 352369 w 366657"/>
                <a:gd name="connsiteY6" fmla="*/ 304800 h 472507"/>
                <a:gd name="connsiteX7" fmla="*/ 366657 w 366657"/>
                <a:gd name="connsiteY7" fmla="*/ 261937 h 472507"/>
                <a:gd name="connsiteX8" fmla="*/ 361894 w 366657"/>
                <a:gd name="connsiteY8" fmla="*/ 114300 h 472507"/>
                <a:gd name="connsiteX9" fmla="*/ 352369 w 366657"/>
                <a:gd name="connsiteY9" fmla="*/ 61912 h 472507"/>
                <a:gd name="connsiteX10" fmla="*/ 323794 w 366657"/>
                <a:gd name="connsiteY10" fmla="*/ 33337 h 472507"/>
                <a:gd name="connsiteX11" fmla="*/ 295219 w 366657"/>
                <a:gd name="connsiteY11" fmla="*/ 14287 h 472507"/>
                <a:gd name="connsiteX12" fmla="*/ 266644 w 366657"/>
                <a:gd name="connsiteY12" fmla="*/ 0 h 472507"/>
                <a:gd name="connsiteX13" fmla="*/ 233307 w 366657"/>
                <a:gd name="connsiteY13" fmla="*/ 4762 h 472507"/>
                <a:gd name="connsiteX14" fmla="*/ 223782 w 366657"/>
                <a:gd name="connsiteY14" fmla="*/ 19050 h 472507"/>
                <a:gd name="connsiteX15" fmla="*/ 219019 w 366657"/>
                <a:gd name="connsiteY15" fmla="*/ 33337 h 472507"/>
                <a:gd name="connsiteX16" fmla="*/ 209494 w 366657"/>
                <a:gd name="connsiteY16" fmla="*/ 52387 h 472507"/>
                <a:gd name="connsiteX17" fmla="*/ 204732 w 366657"/>
                <a:gd name="connsiteY17" fmla="*/ 76200 h 472507"/>
                <a:gd name="connsiteX18" fmla="*/ 214257 w 366657"/>
                <a:gd name="connsiteY18" fmla="*/ 180975 h 472507"/>
                <a:gd name="connsiteX19" fmla="*/ 209494 w 366657"/>
                <a:gd name="connsiteY19" fmla="*/ 223837 h 472507"/>
                <a:gd name="connsiteX20" fmla="*/ 180919 w 366657"/>
                <a:gd name="connsiteY20" fmla="*/ 238125 h 472507"/>
                <a:gd name="connsiteX21" fmla="*/ 95194 w 366657"/>
                <a:gd name="connsiteY21" fmla="*/ 247650 h 472507"/>
                <a:gd name="connsiteX22" fmla="*/ 76144 w 366657"/>
                <a:gd name="connsiteY22" fmla="*/ 266700 h 472507"/>
                <a:gd name="connsiteX23" fmla="*/ 61857 w 366657"/>
                <a:gd name="connsiteY23" fmla="*/ 276225 h 472507"/>
                <a:gd name="connsiteX24" fmla="*/ 52332 w 366657"/>
                <a:gd name="connsiteY24" fmla="*/ 295275 h 472507"/>
                <a:gd name="connsiteX25" fmla="*/ 38044 w 366657"/>
                <a:gd name="connsiteY25" fmla="*/ 333375 h 472507"/>
                <a:gd name="connsiteX26" fmla="*/ 33282 w 366657"/>
                <a:gd name="connsiteY26" fmla="*/ 347662 h 472507"/>
                <a:gd name="connsiteX27" fmla="*/ 18994 w 366657"/>
                <a:gd name="connsiteY27" fmla="*/ 376237 h 472507"/>
                <a:gd name="connsiteX28" fmla="*/ 9469 w 366657"/>
                <a:gd name="connsiteY28" fmla="*/ 466725 h 472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6657" h="472507">
                  <a:moveTo>
                    <a:pt x="9469" y="466725"/>
                  </a:moveTo>
                  <a:cubicBezTo>
                    <a:pt x="34869" y="481012"/>
                    <a:pt x="117463" y="464659"/>
                    <a:pt x="171394" y="461962"/>
                  </a:cubicBezTo>
                  <a:cubicBezTo>
                    <a:pt x="181038" y="461480"/>
                    <a:pt x="190601" y="459542"/>
                    <a:pt x="199969" y="457200"/>
                  </a:cubicBezTo>
                  <a:cubicBezTo>
                    <a:pt x="209709" y="454765"/>
                    <a:pt x="219019" y="450850"/>
                    <a:pt x="228544" y="447675"/>
                  </a:cubicBezTo>
                  <a:cubicBezTo>
                    <a:pt x="320613" y="374021"/>
                    <a:pt x="185689" y="484816"/>
                    <a:pt x="271407" y="404812"/>
                  </a:cubicBezTo>
                  <a:cubicBezTo>
                    <a:pt x="287901" y="389417"/>
                    <a:pt x="323794" y="361950"/>
                    <a:pt x="323794" y="361950"/>
                  </a:cubicBezTo>
                  <a:cubicBezTo>
                    <a:pt x="333319" y="342900"/>
                    <a:pt x="347203" y="325462"/>
                    <a:pt x="352369" y="304800"/>
                  </a:cubicBezTo>
                  <a:cubicBezTo>
                    <a:pt x="359206" y="277456"/>
                    <a:pt x="354701" y="291827"/>
                    <a:pt x="366657" y="261937"/>
                  </a:cubicBezTo>
                  <a:cubicBezTo>
                    <a:pt x="365069" y="212725"/>
                    <a:pt x="365402" y="163413"/>
                    <a:pt x="361894" y="114300"/>
                  </a:cubicBezTo>
                  <a:cubicBezTo>
                    <a:pt x="360629" y="96596"/>
                    <a:pt x="359926" y="77972"/>
                    <a:pt x="352369" y="61912"/>
                  </a:cubicBezTo>
                  <a:cubicBezTo>
                    <a:pt x="346633" y="49724"/>
                    <a:pt x="333319" y="42862"/>
                    <a:pt x="323794" y="33337"/>
                  </a:cubicBezTo>
                  <a:cubicBezTo>
                    <a:pt x="296711" y="6254"/>
                    <a:pt x="322789" y="28072"/>
                    <a:pt x="295219" y="14287"/>
                  </a:cubicBezTo>
                  <a:cubicBezTo>
                    <a:pt x="258297" y="-4174"/>
                    <a:pt x="302551" y="11967"/>
                    <a:pt x="266644" y="0"/>
                  </a:cubicBezTo>
                  <a:cubicBezTo>
                    <a:pt x="255532" y="1587"/>
                    <a:pt x="243565" y="203"/>
                    <a:pt x="233307" y="4762"/>
                  </a:cubicBezTo>
                  <a:cubicBezTo>
                    <a:pt x="228076" y="7087"/>
                    <a:pt x="226342" y="13930"/>
                    <a:pt x="223782" y="19050"/>
                  </a:cubicBezTo>
                  <a:cubicBezTo>
                    <a:pt x="221537" y="23540"/>
                    <a:pt x="220997" y="28723"/>
                    <a:pt x="219019" y="33337"/>
                  </a:cubicBezTo>
                  <a:cubicBezTo>
                    <a:pt x="216222" y="39862"/>
                    <a:pt x="212669" y="46037"/>
                    <a:pt x="209494" y="52387"/>
                  </a:cubicBezTo>
                  <a:cubicBezTo>
                    <a:pt x="207907" y="60325"/>
                    <a:pt x="204732" y="68105"/>
                    <a:pt x="204732" y="76200"/>
                  </a:cubicBezTo>
                  <a:cubicBezTo>
                    <a:pt x="204732" y="147962"/>
                    <a:pt x="203724" y="138849"/>
                    <a:pt x="214257" y="180975"/>
                  </a:cubicBezTo>
                  <a:cubicBezTo>
                    <a:pt x="212669" y="195262"/>
                    <a:pt x="214407" y="210327"/>
                    <a:pt x="209494" y="223837"/>
                  </a:cubicBezTo>
                  <a:cubicBezTo>
                    <a:pt x="207427" y="229522"/>
                    <a:pt x="186255" y="237363"/>
                    <a:pt x="180919" y="238125"/>
                  </a:cubicBezTo>
                  <a:cubicBezTo>
                    <a:pt x="152457" y="242191"/>
                    <a:pt x="123769" y="244475"/>
                    <a:pt x="95194" y="247650"/>
                  </a:cubicBezTo>
                  <a:cubicBezTo>
                    <a:pt x="64024" y="258039"/>
                    <a:pt x="94616" y="243610"/>
                    <a:pt x="76144" y="266700"/>
                  </a:cubicBezTo>
                  <a:cubicBezTo>
                    <a:pt x="72568" y="271169"/>
                    <a:pt x="66619" y="273050"/>
                    <a:pt x="61857" y="276225"/>
                  </a:cubicBezTo>
                  <a:cubicBezTo>
                    <a:pt x="58682" y="282575"/>
                    <a:pt x="54577" y="288540"/>
                    <a:pt x="52332" y="295275"/>
                  </a:cubicBezTo>
                  <a:cubicBezTo>
                    <a:pt x="38600" y="336470"/>
                    <a:pt x="57608" y="304029"/>
                    <a:pt x="38044" y="333375"/>
                  </a:cubicBezTo>
                  <a:cubicBezTo>
                    <a:pt x="36457" y="338137"/>
                    <a:pt x="35527" y="343172"/>
                    <a:pt x="33282" y="347662"/>
                  </a:cubicBezTo>
                  <a:cubicBezTo>
                    <a:pt x="27665" y="358897"/>
                    <a:pt x="19698" y="362861"/>
                    <a:pt x="18994" y="376237"/>
                  </a:cubicBezTo>
                  <a:cubicBezTo>
                    <a:pt x="17659" y="401602"/>
                    <a:pt x="-15931" y="452438"/>
                    <a:pt x="9469" y="466725"/>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 name="文字方塊 3">
            <a:extLst>
              <a:ext uri="{FF2B5EF4-FFF2-40B4-BE49-F238E27FC236}">
                <a16:creationId xmlns:a16="http://schemas.microsoft.com/office/drawing/2014/main" id="{EEA3CA81-D8CD-0914-08BF-B72BDDD02CFD}"/>
              </a:ext>
            </a:extLst>
          </p:cNvPr>
          <p:cNvSpPr txBox="1"/>
          <p:nvPr/>
        </p:nvSpPr>
        <p:spPr>
          <a:xfrm>
            <a:off x="307697" y="1242324"/>
            <a:ext cx="2569140" cy="307777"/>
          </a:xfrm>
          <a:prstGeom prst="rect">
            <a:avLst/>
          </a:prstGeom>
          <a:noFill/>
        </p:spPr>
        <p:txBody>
          <a:bodyPr wrap="square">
            <a:spAutoFit/>
          </a:bodyPr>
          <a:lstStyle/>
          <a:p>
            <a:pPr algn="ctr"/>
            <a:r>
              <a:rPr lang="en-US" altLang="zh-TW" sz="1400" dirty="0"/>
              <a:t>Hybrid Expert  : Base on DUE</a:t>
            </a:r>
          </a:p>
        </p:txBody>
      </p:sp>
      <p:sp>
        <p:nvSpPr>
          <p:cNvPr id="6" name="矩形 5">
            <a:extLst>
              <a:ext uri="{FF2B5EF4-FFF2-40B4-BE49-F238E27FC236}">
                <a16:creationId xmlns:a16="http://schemas.microsoft.com/office/drawing/2014/main" id="{831955D8-140D-CB77-FFA2-D91550584510}"/>
              </a:ext>
            </a:extLst>
          </p:cNvPr>
          <p:cNvSpPr/>
          <p:nvPr/>
        </p:nvSpPr>
        <p:spPr bwMode="auto">
          <a:xfrm>
            <a:off x="168540" y="90085"/>
            <a:ext cx="473014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頁尾版面配置區 21">
            <a:extLst>
              <a:ext uri="{FF2B5EF4-FFF2-40B4-BE49-F238E27FC236}">
                <a16:creationId xmlns:a16="http://schemas.microsoft.com/office/drawing/2014/main" id="{CC3E9150-0799-5959-7D6F-9248BA3B9C6A}"/>
              </a:ext>
            </a:extLst>
          </p:cNvPr>
          <p:cNvSpPr>
            <a:spLocks noGrp="1"/>
          </p:cNvSpPr>
          <p:nvPr>
            <p:ph type="ftr" sz="quarter" idx="11"/>
          </p:nvPr>
        </p:nvSpPr>
        <p:spPr/>
        <p:txBody>
          <a:bodyPr/>
          <a:lstStyle/>
          <a:p>
            <a:r>
              <a:rPr lang="en-US" altLang="zh-TW"/>
              <a:t>/78</a:t>
            </a:r>
            <a:endParaRPr lang="zh-TW" altLang="en-US" dirty="0"/>
          </a:p>
        </p:txBody>
      </p:sp>
      <p:sp>
        <p:nvSpPr>
          <p:cNvPr id="23" name="投影片編號版面配置區 22">
            <a:extLst>
              <a:ext uri="{FF2B5EF4-FFF2-40B4-BE49-F238E27FC236}">
                <a16:creationId xmlns:a16="http://schemas.microsoft.com/office/drawing/2014/main" id="{74C109EB-3870-DD54-6DC4-FA6F44AF2667}"/>
              </a:ext>
            </a:extLst>
          </p:cNvPr>
          <p:cNvSpPr>
            <a:spLocks noGrp="1"/>
          </p:cNvSpPr>
          <p:nvPr>
            <p:ph type="sldNum" sz="quarter" idx="12"/>
          </p:nvPr>
        </p:nvSpPr>
        <p:spPr/>
        <p:txBody>
          <a:bodyPr/>
          <a:lstStyle/>
          <a:p>
            <a:fld id="{EE3F9CDB-1F21-4789-A81E-8FEA25CE194B}" type="slidenum">
              <a:rPr lang="zh-CN" altLang="en-US" smtClean="0"/>
              <a:pPr/>
              <a:t>129</a:t>
            </a:fld>
            <a:endParaRPr lang="zh-CN" altLang="en-US" dirty="0"/>
          </a:p>
        </p:txBody>
      </p:sp>
    </p:spTree>
    <p:extLst>
      <p:ext uri="{BB962C8B-B14F-4D97-AF65-F5344CB8AC3E}">
        <p14:creationId xmlns:p14="http://schemas.microsoft.com/office/powerpoint/2010/main" val="36685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62BFD08F-F516-53D7-82ED-9D44C5A2C0DC}"/>
              </a:ext>
            </a:extLst>
          </p:cNvPr>
          <p:cNvSpPr/>
          <p:nvPr/>
        </p:nvSpPr>
        <p:spPr bwMode="auto">
          <a:xfrm>
            <a:off x="168540" y="90085"/>
            <a:ext cx="6289410"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rediction Uncertainty to defect converter</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0" name="文字方塊 29">
            <a:extLst>
              <a:ext uri="{FF2B5EF4-FFF2-40B4-BE49-F238E27FC236}">
                <a16:creationId xmlns:a16="http://schemas.microsoft.com/office/drawing/2014/main" id="{2FDA131C-5F5C-27C7-418F-6A96248DAE1E}"/>
              </a:ext>
            </a:extLst>
          </p:cNvPr>
          <p:cNvSpPr txBox="1"/>
          <p:nvPr/>
        </p:nvSpPr>
        <p:spPr>
          <a:xfrm>
            <a:off x="765164" y="857594"/>
            <a:ext cx="1051511" cy="276999"/>
          </a:xfrm>
          <a:prstGeom prst="rect">
            <a:avLst/>
          </a:prstGeom>
          <a:noFill/>
        </p:spPr>
        <p:txBody>
          <a:bodyPr wrap="square">
            <a:spAutoFit/>
          </a:bodyPr>
          <a:lstStyle/>
          <a:p>
            <a:r>
              <a:rPr lang="en-US" altLang="zh-TW" sz="1200" dirty="0"/>
              <a:t>Hybrid Expert</a:t>
            </a:r>
            <a:endParaRPr lang="zh-TW" altLang="en-US" dirty="0"/>
          </a:p>
        </p:txBody>
      </p:sp>
      <p:grpSp>
        <p:nvGrpSpPr>
          <p:cNvPr id="36" name="群組 35">
            <a:extLst>
              <a:ext uri="{FF2B5EF4-FFF2-40B4-BE49-F238E27FC236}">
                <a16:creationId xmlns:a16="http://schemas.microsoft.com/office/drawing/2014/main" id="{6D6FD16C-34C4-C90C-7C91-D9BACF0D331B}"/>
              </a:ext>
            </a:extLst>
          </p:cNvPr>
          <p:cNvGrpSpPr/>
          <p:nvPr/>
        </p:nvGrpSpPr>
        <p:grpSpPr>
          <a:xfrm>
            <a:off x="1226230" y="857594"/>
            <a:ext cx="6003875" cy="2276218"/>
            <a:chOff x="1251630" y="1065876"/>
            <a:chExt cx="6003875" cy="2276218"/>
          </a:xfrm>
        </p:grpSpPr>
        <p:sp>
          <p:nvSpPr>
            <p:cNvPr id="28" name="矩形 27">
              <a:extLst>
                <a:ext uri="{FF2B5EF4-FFF2-40B4-BE49-F238E27FC236}">
                  <a16:creationId xmlns:a16="http://schemas.microsoft.com/office/drawing/2014/main" id="{A105F9FA-1124-EF35-02B0-3DD86AFAC425}"/>
                </a:ext>
              </a:extLst>
            </p:cNvPr>
            <p:cNvSpPr/>
            <p:nvPr/>
          </p:nvSpPr>
          <p:spPr>
            <a:xfrm>
              <a:off x="4910811" y="1731758"/>
              <a:ext cx="1019850" cy="130277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5" name="群組 34">
              <a:extLst>
                <a:ext uri="{FF2B5EF4-FFF2-40B4-BE49-F238E27FC236}">
                  <a16:creationId xmlns:a16="http://schemas.microsoft.com/office/drawing/2014/main" id="{09A791D7-4163-1B75-DEDE-D8ADFB991075}"/>
                </a:ext>
              </a:extLst>
            </p:cNvPr>
            <p:cNvGrpSpPr/>
            <p:nvPr/>
          </p:nvGrpSpPr>
          <p:grpSpPr>
            <a:xfrm>
              <a:off x="1251630" y="1065876"/>
              <a:ext cx="6003875" cy="1883959"/>
              <a:chOff x="1251630" y="1065876"/>
              <a:chExt cx="6003875" cy="1883959"/>
            </a:xfrm>
          </p:grpSpPr>
          <p:grpSp>
            <p:nvGrpSpPr>
              <p:cNvPr id="2" name="群組 1">
                <a:extLst>
                  <a:ext uri="{FF2B5EF4-FFF2-40B4-BE49-F238E27FC236}">
                    <a16:creationId xmlns:a16="http://schemas.microsoft.com/office/drawing/2014/main" id="{AB34E84B-A929-E092-A7DA-F34EA8AE171C}"/>
                  </a:ext>
                </a:extLst>
              </p:cNvPr>
              <p:cNvGrpSpPr/>
              <p:nvPr/>
            </p:nvGrpSpPr>
            <p:grpSpPr>
              <a:xfrm>
                <a:off x="1251630" y="1065876"/>
                <a:ext cx="6003875" cy="1883959"/>
                <a:chOff x="223490" y="2900992"/>
                <a:chExt cx="8822985" cy="1893787"/>
              </a:xfrm>
            </p:grpSpPr>
            <p:cxnSp>
              <p:nvCxnSpPr>
                <p:cNvPr id="4" name="直線單箭頭接點 3">
                  <a:extLst>
                    <a:ext uri="{FF2B5EF4-FFF2-40B4-BE49-F238E27FC236}">
                      <a16:creationId xmlns:a16="http://schemas.microsoft.com/office/drawing/2014/main" id="{B1FC0D4E-F651-DCA9-06CD-50D577F11AAE}"/>
                    </a:ext>
                  </a:extLst>
                </p:cNvPr>
                <p:cNvCxnSpPr>
                  <a:cxnSpLocks/>
                </p:cNvCxnSpPr>
                <p:nvPr/>
              </p:nvCxnSpPr>
              <p:spPr>
                <a:xfrm>
                  <a:off x="3986253" y="432339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E247A1E-1648-24AB-DE40-CF9040EFB8A8}"/>
                        </a:ext>
                      </a:extLst>
                    </p:cNvPr>
                    <p:cNvSpPr/>
                    <p:nvPr/>
                  </p:nvSpPr>
                  <p:spPr>
                    <a:xfrm>
                      <a:off x="4399143" y="3954447"/>
                      <a:ext cx="1101097"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399143" y="3954447"/>
                      <a:ext cx="1101097" cy="840332"/>
                    </a:xfrm>
                    <a:prstGeom prst="rect">
                      <a:avLst/>
                    </a:prstGeom>
                    <a:blipFill>
                      <a:blip r:embed="rId4"/>
                      <a:stretch>
                        <a:fillRect/>
                      </a:stretch>
                    </a:blipFill>
                  </p:spPr>
                  <p:txBody>
                    <a:bodyPr/>
                    <a:lstStyle/>
                    <a:p>
                      <a:r>
                        <a:rPr lang="zh-TW" altLang="en-US">
                          <a:noFill/>
                        </a:rPr>
                        <a:t> </a:t>
                      </a:r>
                    </a:p>
                  </p:txBody>
                </p:sp>
              </mc:Fallback>
            </mc:AlternateContent>
            <p:cxnSp>
              <p:nvCxnSpPr>
                <p:cNvPr id="6" name="直線單箭頭接點 5">
                  <a:extLst>
                    <a:ext uri="{FF2B5EF4-FFF2-40B4-BE49-F238E27FC236}">
                      <a16:creationId xmlns:a16="http://schemas.microsoft.com/office/drawing/2014/main" id="{12E44736-4C08-F7AF-C09D-F5BB5E688644}"/>
                    </a:ext>
                  </a:extLst>
                </p:cNvPr>
                <p:cNvCxnSpPr>
                  <a:cxnSpLocks/>
                  <a:stCxn id="5" idx="3"/>
                  <a:endCxn id="7" idx="1"/>
                </p:cNvCxnSpPr>
                <p:nvPr/>
              </p:nvCxnSpPr>
              <p:spPr>
                <a:xfrm flipV="1">
                  <a:off x="5500240" y="4372760"/>
                  <a:ext cx="279704" cy="18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623F24B-288F-5B9D-9209-E99A160A2626}"/>
                        </a:ext>
                      </a:extLst>
                    </p:cNvPr>
                    <p:cNvSpPr/>
                    <p:nvPr/>
                  </p:nvSpPr>
                  <p:spPr>
                    <a:xfrm>
                      <a:off x="5779943" y="3957124"/>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a:latin typeface="Cambria Math" panose="02040503050406030204" pitchFamily="18" charset="0"/>
                            </a:rPr>
                            <m:t>)</m:t>
                          </m:r>
                        </m:oMath>
                      </a14:m>
                      <a:endParaRPr lang="zh-TW" altLang="en-US" sz="800" i="1" dirty="0"/>
                    </a:p>
                  </p:txBody>
                </p:sp>
              </mc:Choice>
              <mc:Fallback xmlns="">
                <p:sp>
                  <p:nvSpPr>
                    <p:cNvPr id="7" name="矩形 6">
                      <a:extLst>
                        <a:ext uri="{FF2B5EF4-FFF2-40B4-BE49-F238E27FC236}">
                          <a16:creationId xmlns:a16="http://schemas.microsoft.com/office/drawing/2014/main" id="{3623F24B-288F-5B9D-9209-E99A160A2626}"/>
                        </a:ext>
                      </a:extLst>
                    </p:cNvPr>
                    <p:cNvSpPr>
                      <a:spLocks noRot="1" noChangeAspect="1" noMove="1" noResize="1" noEditPoints="1" noAdjustHandles="1" noChangeArrowheads="1" noChangeShapeType="1" noTextEdit="1"/>
                    </p:cNvSpPr>
                    <p:nvPr/>
                  </p:nvSpPr>
                  <p:spPr>
                    <a:xfrm>
                      <a:off x="5779943" y="3957124"/>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C3C9A0EF-7EA6-58FC-A68A-B3DD91C25C85}"/>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2F5520C7-DC66-1A82-12F5-57E3B8A41F1B}"/>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4005F4C-4770-9A8E-B793-78B39FC61257}"/>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11" name="直線單箭頭接點 10">
                  <a:extLst>
                    <a:ext uri="{FF2B5EF4-FFF2-40B4-BE49-F238E27FC236}">
                      <a16:creationId xmlns:a16="http://schemas.microsoft.com/office/drawing/2014/main" id="{D8F06C0B-BEE1-527B-0A61-7CDC950A5CD6}"/>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16E4A7B-0B8C-1AA7-5C24-E6A6D8EC515C}"/>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D95B0BDC-B248-F262-5D7F-E41C18FA9033}"/>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3B9255A-6FC8-6D42-CF21-7C7371D6C5F6}"/>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15" name="群組 14">
                  <a:extLst>
                    <a:ext uri="{FF2B5EF4-FFF2-40B4-BE49-F238E27FC236}">
                      <a16:creationId xmlns:a16="http://schemas.microsoft.com/office/drawing/2014/main" id="{BE7ED478-5044-5A7F-9780-5A8D9B293D49}"/>
                    </a:ext>
                  </a:extLst>
                </p:cNvPr>
                <p:cNvGrpSpPr/>
                <p:nvPr/>
              </p:nvGrpSpPr>
              <p:grpSpPr>
                <a:xfrm>
                  <a:off x="2018547" y="3412014"/>
                  <a:ext cx="828600" cy="940410"/>
                  <a:chOff x="4416532" y="2650366"/>
                  <a:chExt cx="900792" cy="1237808"/>
                </a:xfrm>
              </p:grpSpPr>
              <p:cxnSp>
                <p:nvCxnSpPr>
                  <p:cNvPr id="25" name="肘形接點 111">
                    <a:extLst>
                      <a:ext uri="{FF2B5EF4-FFF2-40B4-BE49-F238E27FC236}">
                        <a16:creationId xmlns:a16="http://schemas.microsoft.com/office/drawing/2014/main" id="{B3770B51-05D4-56E4-2163-2C3D0C3B691B}"/>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接點 3">
                    <a:extLst>
                      <a:ext uri="{FF2B5EF4-FFF2-40B4-BE49-F238E27FC236}">
                        <a16:creationId xmlns:a16="http://schemas.microsoft.com/office/drawing/2014/main" id="{22112D75-681E-0A32-308E-5A223A2819AD}"/>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6" name="矩形 80">
                      <a:extLst>
                        <a:ext uri="{FF2B5EF4-FFF2-40B4-BE49-F238E27FC236}">
                          <a16:creationId xmlns:a16="http://schemas.microsoft.com/office/drawing/2014/main" id="{19B6578F-13CB-6CA4-9F6B-8950434426E3}"/>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17" name="直線單箭頭接點 82">
                  <a:extLst>
                    <a:ext uri="{FF2B5EF4-FFF2-40B4-BE49-F238E27FC236}">
                      <a16:creationId xmlns:a16="http://schemas.microsoft.com/office/drawing/2014/main" id="{A14A245F-EAB1-5A57-0B5E-511C9DE7731C}"/>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94">
                  <a:extLst>
                    <a:ext uri="{FF2B5EF4-FFF2-40B4-BE49-F238E27FC236}">
                      <a16:creationId xmlns:a16="http://schemas.microsoft.com/office/drawing/2014/main" id="{1476D2A9-98E6-E752-04AE-F28052B50BFC}"/>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矩形 28">
                      <a:extLst>
                        <a:ext uri="{FF2B5EF4-FFF2-40B4-BE49-F238E27FC236}">
                          <a16:creationId xmlns:a16="http://schemas.microsoft.com/office/drawing/2014/main" id="{475E3611-7F89-151B-0EC4-B4C97FA3C537}"/>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6BD43073-50D5-0EA8-05EB-FB5A2D6AC69D}"/>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0541772-1810-6090-9C67-6E88A72379EC}"/>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22" name="肘形接點 3">
                  <a:extLst>
                    <a:ext uri="{FF2B5EF4-FFF2-40B4-BE49-F238E27FC236}">
                      <a16:creationId xmlns:a16="http://schemas.microsoft.com/office/drawing/2014/main" id="{4EDAA328-BA54-3762-2739-5F36D4476EFF}"/>
                    </a:ext>
                  </a:extLst>
                </p:cNvPr>
                <p:cNvCxnSpPr>
                  <a:cxnSpLocks/>
                  <a:stCxn id="23" idx="3"/>
                  <a:endCxn id="7" idx="0"/>
                </p:cNvCxnSpPr>
                <p:nvPr/>
              </p:nvCxnSpPr>
              <p:spPr>
                <a:xfrm>
                  <a:off x="6237668" y="3680531"/>
                  <a:ext cx="83198" cy="276592"/>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4">
                      <a:extLst>
                        <a:ext uri="{FF2B5EF4-FFF2-40B4-BE49-F238E27FC236}">
                          <a16:creationId xmlns:a16="http://schemas.microsoft.com/office/drawing/2014/main" id="{F5E91260-A8C3-02C4-0CFC-CBFDD263B3E6}"/>
                        </a:ext>
                      </a:extLst>
                    </p:cNvPr>
                    <p:cNvSpPr txBox="1"/>
                    <p:nvPr/>
                  </p:nvSpPr>
                  <p:spPr>
                    <a:xfrm>
                      <a:off x="5500240" y="3546145"/>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23" name="TextBox 24">
                      <a:extLst>
                        <a:ext uri="{FF2B5EF4-FFF2-40B4-BE49-F238E27FC236}">
                          <a16:creationId xmlns:a16="http://schemas.microsoft.com/office/drawing/2014/main" id="{F5E91260-A8C3-02C4-0CFC-CBFDD263B3E6}"/>
                        </a:ext>
                      </a:extLst>
                    </p:cNvPr>
                    <p:cNvSpPr txBox="1">
                      <a:spLocks noRot="1" noChangeAspect="1" noMove="1" noResize="1" noEditPoints="1" noAdjustHandles="1" noChangeArrowheads="1" noChangeShapeType="1" noTextEdit="1"/>
                    </p:cNvSpPr>
                    <p:nvPr/>
                  </p:nvSpPr>
                  <p:spPr>
                    <a:xfrm>
                      <a:off x="5500240" y="3546145"/>
                      <a:ext cx="737428" cy="268773"/>
                    </a:xfrm>
                    <a:prstGeom prst="rect">
                      <a:avLst/>
                    </a:prstGeom>
                    <a:blipFill>
                      <a:blip r:embed="rId29"/>
                      <a:stretch>
                        <a:fillRect/>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A2DE1C01-5DB0-60F5-99BC-DDEEB828783F}"/>
                      </a:ext>
                    </a:extLst>
                  </p:cNvPr>
                  <p:cNvSpPr/>
                  <p:nvPr/>
                </p:nvSpPr>
                <p:spPr>
                  <a:xfrm>
                    <a:off x="3018465" y="2051005"/>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1" name="矩形 30">
                    <a:extLst>
                      <a:ext uri="{FF2B5EF4-FFF2-40B4-BE49-F238E27FC236}">
                        <a16:creationId xmlns:a16="http://schemas.microsoft.com/office/drawing/2014/main" id="{A2DE1C01-5DB0-60F5-99BC-DDEEB828783F}"/>
                      </a:ext>
                    </a:extLst>
                  </p:cNvPr>
                  <p:cNvSpPr>
                    <a:spLocks noRot="1" noChangeAspect="1" noMove="1" noResize="1" noEditPoints="1" noAdjustHandles="1" noChangeArrowheads="1" noChangeShapeType="1" noTextEdit="1"/>
                  </p:cNvSpPr>
                  <p:nvPr/>
                </p:nvSpPr>
                <p:spPr>
                  <a:xfrm>
                    <a:off x="3018465" y="2051005"/>
                    <a:ext cx="807954" cy="859788"/>
                  </a:xfrm>
                  <a:prstGeom prst="rect">
                    <a:avLst/>
                  </a:prstGeom>
                  <a:blipFill>
                    <a:blip r:embed="rId31"/>
                    <a:stretch>
                      <a:fillRect/>
                    </a:stretch>
                  </a:blipFill>
                </p:spPr>
                <p:txBody>
                  <a:bodyPr/>
                  <a:lstStyle/>
                  <a:p>
                    <a:r>
                      <a:rPr lang="zh-TW" altLang="en-US">
                        <a:noFill/>
                      </a:rPr>
                      <a:t> </a:t>
                    </a:r>
                  </a:p>
                </p:txBody>
              </p:sp>
            </mc:Fallback>
          </mc:AlternateContent>
        </p:grpSp>
        <p:sp>
          <p:nvSpPr>
            <p:cNvPr id="32" name="箭號: 向下 31">
              <a:extLst>
                <a:ext uri="{FF2B5EF4-FFF2-40B4-BE49-F238E27FC236}">
                  <a16:creationId xmlns:a16="http://schemas.microsoft.com/office/drawing/2014/main" id="{9D8CD1DE-7324-79EC-1D63-5901CF53499E}"/>
                </a:ext>
              </a:extLst>
            </p:cNvPr>
            <p:cNvSpPr/>
            <p:nvPr/>
          </p:nvSpPr>
          <p:spPr>
            <a:xfrm>
              <a:off x="5374907" y="3043441"/>
              <a:ext cx="149872" cy="298653"/>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4B35B499-3462-9AD8-F92B-FB1BA9DFE27D}"/>
                  </a:ext>
                </a:extLst>
              </p:cNvPr>
              <p:cNvSpPr txBox="1"/>
              <p:nvPr/>
            </p:nvSpPr>
            <p:spPr>
              <a:xfrm>
                <a:off x="291403" y="3056880"/>
                <a:ext cx="8561193" cy="559192"/>
              </a:xfrm>
              <a:prstGeom prst="rect">
                <a:avLst/>
              </a:prstGeom>
              <a:noFill/>
            </p:spPr>
            <p:txBody>
              <a:bodyPr wrap="square">
                <a:spAutoFit/>
              </a:bodyPr>
              <a:lstStyle/>
              <a:p>
                <a:pPr marL="285750" indent="-285750">
                  <a:buFont typeface="Arial" panose="020B0604020202020204" pitchFamily="34" charset="0"/>
                  <a:buChar char="•"/>
                </a:pPr>
                <a:r>
                  <a:rPr lang="en-US" altLang="zh-TW" sz="1400" b="1" dirty="0"/>
                  <a:t>Through the implementation of two predefined thresholds : </a:t>
                </a:r>
                <a14:m>
                  <m:oMath xmlns:m="http://schemas.openxmlformats.org/officeDocument/2006/math">
                    <m:sSubSup>
                      <m:sSubSupPr>
                        <m:ctrlPr>
                          <a:rPr lang="en-US" altLang="zh-TW" sz="1400" i="1" smtClean="0">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b="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r>
                      <a:rPr lang="en-US" altLang="zh-TW" sz="1400" i="1">
                        <a:latin typeface="Cambria Math" panose="02040503050406030204" pitchFamily="18" charset="0"/>
                      </a:rPr>
                      <m:t> </m:t>
                    </m:r>
                  </m:oMath>
                </a14:m>
                <a:r>
                  <a:rPr lang="en-US" altLang="zh-TW" sz="1400" b="1" dirty="0"/>
                  <a:t>,we can transform the output of the component classifier into definitive classifications of good, bad, or unknown defect states.</a:t>
                </a:r>
                <a:endParaRPr lang="zh-TW" altLang="en-US" sz="1400" b="1" dirty="0"/>
              </a:p>
            </p:txBody>
          </p:sp>
        </mc:Choice>
        <mc:Fallback xmlns="">
          <p:sp>
            <p:nvSpPr>
              <p:cNvPr id="34" name="文字方塊 33">
                <a:extLst>
                  <a:ext uri="{FF2B5EF4-FFF2-40B4-BE49-F238E27FC236}">
                    <a16:creationId xmlns:a16="http://schemas.microsoft.com/office/drawing/2014/main" id="{4B35B499-3462-9AD8-F92B-FB1BA9DFE27D}"/>
                  </a:ext>
                </a:extLst>
              </p:cNvPr>
              <p:cNvSpPr txBox="1">
                <a:spLocks noRot="1" noChangeAspect="1" noMove="1" noResize="1" noEditPoints="1" noAdjustHandles="1" noChangeArrowheads="1" noChangeShapeType="1" noTextEdit="1"/>
              </p:cNvSpPr>
              <p:nvPr/>
            </p:nvSpPr>
            <p:spPr>
              <a:xfrm>
                <a:off x="291403" y="3056880"/>
                <a:ext cx="8561193" cy="559192"/>
              </a:xfrm>
              <a:prstGeom prst="rect">
                <a:avLst/>
              </a:prstGeom>
              <a:blipFill>
                <a:blip r:embed="rId32"/>
                <a:stretch>
                  <a:fillRect l="-142" r="-499" b="-10870"/>
                </a:stretch>
              </a:blipFill>
            </p:spPr>
            <p:txBody>
              <a:bodyPr/>
              <a:lstStyle/>
              <a:p>
                <a:r>
                  <a:rPr lang="zh-TW" altLang="en-US">
                    <a:noFill/>
                  </a:rPr>
                  <a:t> </a:t>
                </a:r>
              </a:p>
            </p:txBody>
          </p:sp>
        </mc:Fallback>
      </mc:AlternateContent>
      <p:sp>
        <p:nvSpPr>
          <p:cNvPr id="37" name="文字方塊 36">
            <a:extLst>
              <a:ext uri="{FF2B5EF4-FFF2-40B4-BE49-F238E27FC236}">
                <a16:creationId xmlns:a16="http://schemas.microsoft.com/office/drawing/2014/main" id="{45EED158-C6E6-D469-D4D9-B1BDCA7AABE7}"/>
              </a:ext>
            </a:extLst>
          </p:cNvPr>
          <p:cNvSpPr txBox="1"/>
          <p:nvPr/>
        </p:nvSpPr>
        <p:spPr>
          <a:xfrm>
            <a:off x="1428581" y="4103116"/>
            <a:ext cx="246751" cy="300082"/>
          </a:xfrm>
          <a:prstGeom prst="rect">
            <a:avLst/>
          </a:prstGeom>
          <a:noFill/>
        </p:spPr>
        <p:txBody>
          <a:bodyPr wrap="square" rtlCol="0">
            <a:spAutoFit/>
          </a:bodyPr>
          <a:lstStyle/>
          <a:p>
            <a:r>
              <a:rPr lang="en-US" altLang="zh-TW" dirty="0"/>
              <a:t>0</a:t>
            </a:r>
            <a:endParaRPr lang="zh-TW" altLang="en-US" dirty="0"/>
          </a:p>
        </p:txBody>
      </p:sp>
      <p:cxnSp>
        <p:nvCxnSpPr>
          <p:cNvPr id="38" name="直線接點 37">
            <a:extLst>
              <a:ext uri="{FF2B5EF4-FFF2-40B4-BE49-F238E27FC236}">
                <a16:creationId xmlns:a16="http://schemas.microsoft.com/office/drawing/2014/main" id="{DA661998-8C14-74CB-5C83-21C930FC437E}"/>
              </a:ext>
            </a:extLst>
          </p:cNvPr>
          <p:cNvCxnSpPr/>
          <p:nvPr/>
        </p:nvCxnSpPr>
        <p:spPr>
          <a:xfrm>
            <a:off x="3147868" y="3838048"/>
            <a:ext cx="0" cy="2937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D7BF4DFC-E5A1-0B6C-4E9A-AF5037EEE94A}"/>
                  </a:ext>
                </a:extLst>
              </p:cNvPr>
              <p:cNvSpPr txBox="1"/>
              <p:nvPr/>
            </p:nvSpPr>
            <p:spPr>
              <a:xfrm>
                <a:off x="2998648" y="4143796"/>
                <a:ext cx="387346" cy="3079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2</m:t>
                          </m:r>
                        </m:sup>
                      </m:sSubSup>
                    </m:oMath>
                  </m:oMathPara>
                </a14:m>
                <a:endParaRPr lang="zh-TW" altLang="en-US" dirty="0"/>
              </a:p>
            </p:txBody>
          </p:sp>
        </mc:Choice>
        <mc:Fallback xmlns="">
          <p:sp>
            <p:nvSpPr>
              <p:cNvPr id="39" name="文字方塊 38">
                <a:extLst>
                  <a:ext uri="{FF2B5EF4-FFF2-40B4-BE49-F238E27FC236}">
                    <a16:creationId xmlns:a16="http://schemas.microsoft.com/office/drawing/2014/main" id="{D7BF4DFC-E5A1-0B6C-4E9A-AF5037EEE94A}"/>
                  </a:ext>
                </a:extLst>
              </p:cNvPr>
              <p:cNvSpPr txBox="1">
                <a:spLocks noRot="1" noChangeAspect="1" noMove="1" noResize="1" noEditPoints="1" noAdjustHandles="1" noChangeArrowheads="1" noChangeShapeType="1" noTextEdit="1"/>
              </p:cNvSpPr>
              <p:nvPr/>
            </p:nvSpPr>
            <p:spPr>
              <a:xfrm>
                <a:off x="2998648" y="4143796"/>
                <a:ext cx="387346" cy="307969"/>
              </a:xfrm>
              <a:prstGeom prst="rect">
                <a:avLst/>
              </a:prstGeom>
              <a:blipFill>
                <a:blip r:embed="rId33"/>
                <a:stretch>
                  <a:fillRect b="-4000"/>
                </a:stretch>
              </a:blipFill>
            </p:spPr>
            <p:txBody>
              <a:bodyPr/>
              <a:lstStyle/>
              <a:p>
                <a:r>
                  <a:rPr lang="zh-TW" altLang="en-US">
                    <a:noFill/>
                  </a:rPr>
                  <a:t> </a:t>
                </a:r>
              </a:p>
            </p:txBody>
          </p:sp>
        </mc:Fallback>
      </mc:AlternateContent>
      <p:cxnSp>
        <p:nvCxnSpPr>
          <p:cNvPr id="40" name="直線接點 39">
            <a:extLst>
              <a:ext uri="{FF2B5EF4-FFF2-40B4-BE49-F238E27FC236}">
                <a16:creationId xmlns:a16="http://schemas.microsoft.com/office/drawing/2014/main" id="{67B062DB-7A16-7C89-17D6-6DD7D6F35A7E}"/>
              </a:ext>
            </a:extLst>
          </p:cNvPr>
          <p:cNvCxnSpPr/>
          <p:nvPr/>
        </p:nvCxnSpPr>
        <p:spPr>
          <a:xfrm>
            <a:off x="2318196" y="3831698"/>
            <a:ext cx="0" cy="2937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878E4E8A-AF0C-887B-A08B-4AB7A8D613DA}"/>
                  </a:ext>
                </a:extLst>
              </p:cNvPr>
              <p:cNvSpPr txBox="1"/>
              <p:nvPr/>
            </p:nvSpPr>
            <p:spPr>
              <a:xfrm>
                <a:off x="2149926" y="4117484"/>
                <a:ext cx="387346" cy="307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1</m:t>
                          </m:r>
                        </m:sup>
                      </m:sSubSup>
                    </m:oMath>
                  </m:oMathPara>
                </a14:m>
                <a:endParaRPr lang="zh-TW" altLang="en-US" dirty="0"/>
              </a:p>
            </p:txBody>
          </p:sp>
        </mc:Choice>
        <mc:Fallback xmlns="">
          <p:sp>
            <p:nvSpPr>
              <p:cNvPr id="41" name="文字方塊 40">
                <a:extLst>
                  <a:ext uri="{FF2B5EF4-FFF2-40B4-BE49-F238E27FC236}">
                    <a16:creationId xmlns:a16="http://schemas.microsoft.com/office/drawing/2014/main" id="{878E4E8A-AF0C-887B-A08B-4AB7A8D613DA}"/>
                  </a:ext>
                </a:extLst>
              </p:cNvPr>
              <p:cNvSpPr txBox="1">
                <a:spLocks noRot="1" noChangeAspect="1" noMove="1" noResize="1" noEditPoints="1" noAdjustHandles="1" noChangeArrowheads="1" noChangeShapeType="1" noTextEdit="1"/>
              </p:cNvSpPr>
              <p:nvPr/>
            </p:nvSpPr>
            <p:spPr>
              <a:xfrm>
                <a:off x="2149926" y="4117484"/>
                <a:ext cx="387346" cy="307585"/>
              </a:xfrm>
              <a:prstGeom prst="rect">
                <a:avLst/>
              </a:prstGeom>
              <a:blipFill>
                <a:blip r:embed="rId34"/>
                <a:stretch>
                  <a:fillRect b="-3922"/>
                </a:stretch>
              </a:blipFill>
            </p:spPr>
            <p:txBody>
              <a:bodyPr/>
              <a:lstStyle/>
              <a:p>
                <a:r>
                  <a:rPr lang="zh-TW" altLang="en-US">
                    <a:noFill/>
                  </a:rPr>
                  <a:t> </a:t>
                </a:r>
              </a:p>
            </p:txBody>
          </p:sp>
        </mc:Fallback>
      </mc:AlternateContent>
      <p:sp>
        <p:nvSpPr>
          <p:cNvPr id="42" name="文字方塊 41">
            <a:extLst>
              <a:ext uri="{FF2B5EF4-FFF2-40B4-BE49-F238E27FC236}">
                <a16:creationId xmlns:a16="http://schemas.microsoft.com/office/drawing/2014/main" id="{FEEDD74B-0379-8D2B-A665-58FB1BD20E5F}"/>
              </a:ext>
            </a:extLst>
          </p:cNvPr>
          <p:cNvSpPr txBox="1"/>
          <p:nvPr/>
        </p:nvSpPr>
        <p:spPr>
          <a:xfrm>
            <a:off x="1565175" y="3558648"/>
            <a:ext cx="584751" cy="300082"/>
          </a:xfrm>
          <a:prstGeom prst="rect">
            <a:avLst/>
          </a:prstGeom>
          <a:noFill/>
        </p:spPr>
        <p:txBody>
          <a:bodyPr wrap="square" rtlCol="0">
            <a:spAutoFit/>
          </a:bodyPr>
          <a:lstStyle/>
          <a:p>
            <a:r>
              <a:rPr lang="en-US" altLang="zh-TW" dirty="0"/>
              <a:t>good</a:t>
            </a:r>
            <a:endParaRPr lang="zh-TW" altLang="en-US" dirty="0"/>
          </a:p>
        </p:txBody>
      </p:sp>
      <p:sp>
        <p:nvSpPr>
          <p:cNvPr id="43" name="文字方塊 42">
            <a:extLst>
              <a:ext uri="{FF2B5EF4-FFF2-40B4-BE49-F238E27FC236}">
                <a16:creationId xmlns:a16="http://schemas.microsoft.com/office/drawing/2014/main" id="{5C635F32-A1C9-E898-49E8-E0AC4D8AC228}"/>
              </a:ext>
            </a:extLst>
          </p:cNvPr>
          <p:cNvSpPr txBox="1"/>
          <p:nvPr/>
        </p:nvSpPr>
        <p:spPr>
          <a:xfrm>
            <a:off x="2491683" y="3564182"/>
            <a:ext cx="584751" cy="300082"/>
          </a:xfrm>
          <a:prstGeom prst="rect">
            <a:avLst/>
          </a:prstGeom>
          <a:noFill/>
        </p:spPr>
        <p:txBody>
          <a:bodyPr wrap="square" rtlCol="0">
            <a:spAutoFit/>
          </a:bodyPr>
          <a:lstStyle/>
          <a:p>
            <a:r>
              <a:rPr lang="en-US" altLang="zh-TW" dirty="0"/>
              <a:t>bad</a:t>
            </a:r>
            <a:endParaRPr lang="zh-TW" altLang="en-US" dirty="0"/>
          </a:p>
        </p:txBody>
      </p:sp>
      <p:sp>
        <p:nvSpPr>
          <p:cNvPr id="44" name="文字方塊 43">
            <a:extLst>
              <a:ext uri="{FF2B5EF4-FFF2-40B4-BE49-F238E27FC236}">
                <a16:creationId xmlns:a16="http://schemas.microsoft.com/office/drawing/2014/main" id="{23F03C9C-FC3B-2BFB-4B02-6BC37D257675}"/>
              </a:ext>
            </a:extLst>
          </p:cNvPr>
          <p:cNvSpPr txBox="1"/>
          <p:nvPr/>
        </p:nvSpPr>
        <p:spPr>
          <a:xfrm>
            <a:off x="3198500" y="3584685"/>
            <a:ext cx="847360" cy="300082"/>
          </a:xfrm>
          <a:prstGeom prst="rect">
            <a:avLst/>
          </a:prstGeom>
          <a:noFill/>
        </p:spPr>
        <p:txBody>
          <a:bodyPr wrap="square" rtlCol="0">
            <a:spAutoFit/>
          </a:bodyPr>
          <a:lstStyle/>
          <a:p>
            <a:r>
              <a:rPr lang="en-US" altLang="zh-TW" dirty="0"/>
              <a:t>unknown</a:t>
            </a:r>
            <a:endParaRPr lang="zh-TW" altLang="en-US" dirty="0"/>
          </a:p>
        </p:txBody>
      </p:sp>
      <p:grpSp>
        <p:nvGrpSpPr>
          <p:cNvPr id="45" name="群組 44">
            <a:extLst>
              <a:ext uri="{FF2B5EF4-FFF2-40B4-BE49-F238E27FC236}">
                <a16:creationId xmlns:a16="http://schemas.microsoft.com/office/drawing/2014/main" id="{E8B29AAD-6C25-462E-93EB-960B906F36F6}"/>
              </a:ext>
            </a:extLst>
          </p:cNvPr>
          <p:cNvGrpSpPr/>
          <p:nvPr/>
        </p:nvGrpSpPr>
        <p:grpSpPr>
          <a:xfrm rot="16200000">
            <a:off x="2688168" y="2794224"/>
            <a:ext cx="164652" cy="2410636"/>
            <a:chOff x="8136913" y="1275640"/>
            <a:chExt cx="150844" cy="1161246"/>
          </a:xfrm>
        </p:grpSpPr>
        <p:sp>
          <p:nvSpPr>
            <p:cNvPr id="46" name="矩形 45">
              <a:extLst>
                <a:ext uri="{FF2B5EF4-FFF2-40B4-BE49-F238E27FC236}">
                  <a16:creationId xmlns:a16="http://schemas.microsoft.com/office/drawing/2014/main" id="{D1965B94-B597-B594-915E-2C4934151BC9}"/>
                </a:ext>
              </a:extLst>
            </p:cNvPr>
            <p:cNvSpPr/>
            <p:nvPr/>
          </p:nvSpPr>
          <p:spPr>
            <a:xfrm>
              <a:off x="8136915" y="1275640"/>
              <a:ext cx="150746" cy="3641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矩形 46">
              <a:extLst>
                <a:ext uri="{FF2B5EF4-FFF2-40B4-BE49-F238E27FC236}">
                  <a16:creationId xmlns:a16="http://schemas.microsoft.com/office/drawing/2014/main" id="{23DEB8F9-61F8-B97C-D0FD-B6CB4EBC48B6}"/>
                </a:ext>
              </a:extLst>
            </p:cNvPr>
            <p:cNvSpPr/>
            <p:nvPr/>
          </p:nvSpPr>
          <p:spPr>
            <a:xfrm>
              <a:off x="8137011" y="1639808"/>
              <a:ext cx="150746" cy="3979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矩形 47">
              <a:extLst>
                <a:ext uri="{FF2B5EF4-FFF2-40B4-BE49-F238E27FC236}">
                  <a16:creationId xmlns:a16="http://schemas.microsoft.com/office/drawing/2014/main" id="{147394DF-458F-9AA1-516A-D9D64177E632}"/>
                </a:ext>
              </a:extLst>
            </p:cNvPr>
            <p:cNvSpPr/>
            <p:nvPr/>
          </p:nvSpPr>
          <p:spPr>
            <a:xfrm>
              <a:off x="8136913" y="2041110"/>
              <a:ext cx="150746" cy="3957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0" name="文字方塊 49">
            <a:extLst>
              <a:ext uri="{FF2B5EF4-FFF2-40B4-BE49-F238E27FC236}">
                <a16:creationId xmlns:a16="http://schemas.microsoft.com/office/drawing/2014/main" id="{A12866A2-F8C1-FA9E-A169-0D8729719D4D}"/>
              </a:ext>
            </a:extLst>
          </p:cNvPr>
          <p:cNvSpPr txBox="1"/>
          <p:nvPr/>
        </p:nvSpPr>
        <p:spPr>
          <a:xfrm>
            <a:off x="3847370" y="4114423"/>
            <a:ext cx="237501" cy="300082"/>
          </a:xfrm>
          <a:prstGeom prst="rect">
            <a:avLst/>
          </a:prstGeom>
          <a:noFill/>
        </p:spPr>
        <p:txBody>
          <a:bodyPr wrap="square" rtlCol="0">
            <a:spAutoFit/>
          </a:bodyPr>
          <a:lstStyle/>
          <a:p>
            <a:r>
              <a:rPr lang="en-US" altLang="zh-TW" dirty="0"/>
              <a:t>1</a:t>
            </a:r>
            <a:endParaRPr lang="zh-TW" altLang="en-US" dirty="0"/>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DDD512E-D66E-002F-BD95-20F3BC77E4E4}"/>
                  </a:ext>
                </a:extLst>
              </p:cNvPr>
              <p:cNvSpPr txBox="1"/>
              <p:nvPr/>
            </p:nvSpPr>
            <p:spPr>
              <a:xfrm>
                <a:off x="4214735" y="4114423"/>
                <a:ext cx="3778906" cy="7002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400" b="1" i="1" smtClean="0">
                          <a:latin typeface="Cambria Math" panose="02040503050406030204" pitchFamily="18" charset="0"/>
                        </a:rPr>
                        <m:t>U</m:t>
                      </m:r>
                      <m:r>
                        <a:rPr lang="en-US" altLang="zh-TW" sz="1400" b="1" i="1" smtClean="0">
                          <a:latin typeface="Cambria Math" panose="02040503050406030204" pitchFamily="18" charset="0"/>
                        </a:rPr>
                        <m:t>=</m:t>
                      </m:r>
                      <m:f>
                        <m:fPr>
                          <m:ctrlPr>
                            <a:rPr lang="en-US" altLang="zh-TW" b="1" i="1">
                              <a:latin typeface="Cambria Math" panose="02040503050406030204" pitchFamily="18" charset="0"/>
                            </a:rPr>
                          </m:ctrlPr>
                        </m:fPr>
                        <m:num>
                          <m:r>
                            <a:rPr lang="en-US" altLang="zh-TW" b="1" i="1">
                              <a:latin typeface="Cambria Math" panose="02040503050406030204" pitchFamily="18" charset="0"/>
                            </a:rPr>
                            <m:t>𝟏</m:t>
                          </m:r>
                        </m:num>
                        <m:den>
                          <m:r>
                            <a:rPr lang="en-US" altLang="zh-TW" b="1" i="1">
                              <a:latin typeface="Cambria Math" panose="02040503050406030204" pitchFamily="18" charset="0"/>
                            </a:rPr>
                            <m:t>𝒍𝒐𝒈</m:t>
                          </m:r>
                          <m:r>
                            <a:rPr lang="en-US" altLang="zh-TW" b="1" i="1">
                              <a:latin typeface="Cambria Math" panose="02040503050406030204" pitchFamily="18" charset="0"/>
                            </a:rPr>
                            <m:t>(</m:t>
                          </m:r>
                          <m:r>
                            <a:rPr lang="en-US" altLang="zh-TW" b="1" i="1" smtClean="0">
                              <a:latin typeface="Cambria Math" panose="02040503050406030204" pitchFamily="18" charset="0"/>
                            </a:rPr>
                            <m:t>𝑲</m:t>
                          </m:r>
                          <m:r>
                            <a:rPr lang="en-US" altLang="zh-TW" b="1" i="1">
                              <a:latin typeface="Cambria Math" panose="02040503050406030204" pitchFamily="18" charset="0"/>
                            </a:rPr>
                            <m:t>)</m:t>
                          </m:r>
                        </m:den>
                      </m:f>
                      <m:r>
                        <a:rPr lang="en-US" altLang="zh-TW" b="1" i="1">
                          <a:latin typeface="Cambria Math" panose="02040503050406030204" pitchFamily="18" charset="0"/>
                        </a:rPr>
                        <m:t> ∗(</m:t>
                      </m:r>
                      <m:r>
                        <a:rPr lang="en-US" altLang="zh-TW" sz="1400" b="1" i="1">
                          <a:latin typeface="Cambria Math" panose="02040503050406030204" pitchFamily="18" charset="0"/>
                        </a:rPr>
                        <m:t>− </m:t>
                      </m:r>
                      <m:nary>
                        <m:naryPr>
                          <m:chr m:val="∑"/>
                          <m:ctrlPr>
                            <a:rPr lang="en-US" altLang="zh-TW" sz="1400" b="1" i="1">
                              <a:latin typeface="Cambria Math" panose="02040503050406030204" pitchFamily="18" charset="0"/>
                            </a:rPr>
                          </m:ctrlPr>
                        </m:naryPr>
                        <m:sub>
                          <m:r>
                            <m:rPr>
                              <m:brk m:alnAt="23"/>
                            </m:rPr>
                            <a:rPr lang="en-US" altLang="zh-TW" sz="1400" b="1" i="1">
                              <a:latin typeface="Cambria Math" panose="02040503050406030204" pitchFamily="18" charset="0"/>
                            </a:rPr>
                            <m:t>𝒊</m:t>
                          </m:r>
                          <m:r>
                            <a:rPr lang="en-US" altLang="zh-TW" sz="1400" b="1" i="1">
                              <a:latin typeface="Cambria Math" panose="02040503050406030204" pitchFamily="18" charset="0"/>
                            </a:rPr>
                            <m:t>=</m:t>
                          </m:r>
                          <m:r>
                            <a:rPr lang="en-US" altLang="zh-TW" sz="1400" b="1" i="1">
                              <a:latin typeface="Cambria Math" panose="02040503050406030204" pitchFamily="18" charset="0"/>
                            </a:rPr>
                            <m:t>𝟏</m:t>
                          </m:r>
                        </m:sub>
                        <m:sup>
                          <m:r>
                            <a:rPr lang="en-US" altLang="zh-TW" sz="1400" b="1" i="1" smtClean="0">
                              <a:latin typeface="Cambria Math" panose="02040503050406030204" pitchFamily="18" charset="0"/>
                            </a:rPr>
                            <m:t>𝑲</m:t>
                          </m:r>
                        </m:sup>
                        <m:e>
                          <m:r>
                            <a:rPr lang="en-US" altLang="zh-TW" sz="1400" b="1" i="1">
                              <a:latin typeface="Cambria Math" panose="02040503050406030204" pitchFamily="18" charset="0"/>
                            </a:rPr>
                            <m:t> </m:t>
                          </m:r>
                        </m:e>
                      </m:nary>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 </m:t>
                          </m:r>
                          <m:r>
                            <a:rPr lang="en-US" altLang="zh-TW" sz="1400" b="1" i="1">
                              <a:latin typeface="Cambria Math" panose="02040503050406030204" pitchFamily="18" charset="0"/>
                            </a:rPr>
                            <m:t>𝒑</m:t>
                          </m:r>
                        </m:e>
                        <m:sub>
                          <m:r>
                            <a:rPr lang="en-US" altLang="zh-TW" sz="1400" b="1" i="1">
                              <a:latin typeface="Cambria Math" panose="02040503050406030204" pitchFamily="18" charset="0"/>
                            </a:rPr>
                            <m:t>𝒊</m:t>
                          </m:r>
                        </m:sub>
                      </m:sSub>
                      <m:r>
                        <a:rPr lang="en-US" altLang="zh-TW" sz="1400" b="1" i="1">
                          <a:latin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𝒍𝒐𝒈</m:t>
                      </m:r>
                      <m:r>
                        <a:rPr lang="en-US" altLang="zh-TW" sz="1400" b="1" i="1">
                          <a:latin typeface="Cambria Math" panose="02040503050406030204" pitchFamily="18" charset="0"/>
                          <a:ea typeface="Cambria Math" panose="02040503050406030204" pitchFamily="18" charset="0"/>
                        </a:rPr>
                        <m:t>⁡( </m:t>
                      </m:r>
                      <m:sSub>
                        <m:sSubPr>
                          <m:ctrlPr>
                            <a:rPr lang="en-US" altLang="zh-TW" sz="1400" b="1" i="1">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Cambria Math" panose="02040503050406030204" pitchFamily="18" charset="0"/>
                            </a:rPr>
                            <m:t>𝒑</m:t>
                          </m:r>
                        </m:e>
                        <m:sub>
                          <m:r>
                            <a:rPr lang="en-US" altLang="zh-TW" sz="1400" b="1" i="1">
                              <a:latin typeface="Cambria Math" panose="02040503050406030204" pitchFamily="18" charset="0"/>
                              <a:ea typeface="Cambria Math" panose="02040503050406030204" pitchFamily="18" charset="0"/>
                            </a:rPr>
                            <m:t>𝒊</m:t>
                          </m:r>
                        </m:sub>
                      </m:sSub>
                      <m:r>
                        <a:rPr lang="en-US" altLang="zh-TW" sz="1400" b="1" i="1">
                          <a:latin typeface="Cambria Math" panose="02040503050406030204" pitchFamily="18" charset="0"/>
                          <a:ea typeface="Cambria Math" panose="02040503050406030204" pitchFamily="18" charset="0"/>
                        </a:rPr>
                        <m:t> )</m:t>
                      </m:r>
                      <m:r>
                        <a:rPr lang="zh-TW" altLang="en-US" b="1" i="1">
                          <a:latin typeface="Cambria Math" panose="02040503050406030204" pitchFamily="18" charset="0"/>
                          <a:ea typeface="Cambria Math" panose="02040503050406030204" pitchFamily="18" charset="0"/>
                        </a:rPr>
                        <m:t> </m:t>
                      </m:r>
                      <m:r>
                        <a:rPr lang="en-US" altLang="zh-TW" b="1" i="1">
                          <a:latin typeface="Cambria Math" panose="02040503050406030204" pitchFamily="18" charset="0"/>
                          <a:ea typeface="Cambria Math" panose="02040503050406030204" pitchFamily="18" charset="0"/>
                        </a:rPr>
                        <m:t>)</m:t>
                      </m:r>
                    </m:oMath>
                  </m:oMathPara>
                </a14:m>
                <a:endParaRPr lang="zh-TW" altLang="en-US" b="1" dirty="0"/>
              </a:p>
            </p:txBody>
          </p:sp>
        </mc:Choice>
        <mc:Fallback xmlns="">
          <p:sp>
            <p:nvSpPr>
              <p:cNvPr id="3" name="文字方塊 2">
                <a:extLst>
                  <a:ext uri="{FF2B5EF4-FFF2-40B4-BE49-F238E27FC236}">
                    <a16:creationId xmlns:a16="http://schemas.microsoft.com/office/drawing/2014/main" id="{ADDD512E-D66E-002F-BD95-20F3BC77E4E4}"/>
                  </a:ext>
                </a:extLst>
              </p:cNvPr>
              <p:cNvSpPr txBox="1">
                <a:spLocks noRot="1" noChangeAspect="1" noMove="1" noResize="1" noEditPoints="1" noAdjustHandles="1" noChangeArrowheads="1" noChangeShapeType="1" noTextEdit="1"/>
              </p:cNvSpPr>
              <p:nvPr/>
            </p:nvSpPr>
            <p:spPr>
              <a:xfrm>
                <a:off x="4214735" y="4114423"/>
                <a:ext cx="3778906" cy="700256"/>
              </a:xfrm>
              <a:prstGeom prst="rect">
                <a:avLst/>
              </a:prstGeom>
              <a:blipFill>
                <a:blip r:embed="rId35"/>
                <a:stretch>
                  <a:fillRect/>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15E4FDE4-C623-90C8-025C-33E2464D586B}"/>
              </a:ext>
            </a:extLst>
          </p:cNvPr>
          <p:cNvSpPr txBox="1"/>
          <p:nvPr/>
        </p:nvSpPr>
        <p:spPr>
          <a:xfrm>
            <a:off x="1579288" y="4459444"/>
            <a:ext cx="2409539" cy="300082"/>
          </a:xfrm>
          <a:prstGeom prst="rect">
            <a:avLst/>
          </a:prstGeom>
          <a:noFill/>
        </p:spPr>
        <p:txBody>
          <a:bodyPr wrap="square" rtlCol="0">
            <a:spAutoFit/>
          </a:bodyPr>
          <a:lstStyle/>
          <a:p>
            <a:pPr algn="ctr"/>
            <a:r>
              <a:rPr lang="en-US" altLang="zh-TW" b="1" dirty="0">
                <a:latin typeface="+mj-lt"/>
              </a:rPr>
              <a:t>N</a:t>
            </a:r>
            <a:r>
              <a:rPr lang="zh-TW" altLang="en-US" b="1" dirty="0">
                <a:latin typeface="+mj-lt"/>
              </a:rPr>
              <a:t>ormalized </a:t>
            </a:r>
            <a:r>
              <a:rPr lang="en-US" altLang="zh-TW" b="1" dirty="0">
                <a:latin typeface="+mj-lt"/>
              </a:rPr>
              <a:t>Uncertainty</a:t>
            </a:r>
            <a:r>
              <a:rPr lang="zh-TW" altLang="en-US" b="1" dirty="0">
                <a:latin typeface="+mj-lt"/>
              </a:rPr>
              <a:t> </a:t>
            </a:r>
            <a:r>
              <a:rPr lang="en-US" altLang="zh-TW" b="1" dirty="0">
                <a:latin typeface="+mj-lt"/>
              </a:rPr>
              <a:t>(U)</a:t>
            </a:r>
            <a:endParaRPr lang="zh-TW" altLang="en-US" b="1" dirty="0">
              <a:latin typeface="+mj-lt"/>
            </a:endParaRPr>
          </a:p>
        </p:txBody>
      </p:sp>
      <mc:AlternateContent xmlns:mc="http://schemas.openxmlformats.org/markup-compatibility/2006" xmlns:a14="http://schemas.microsoft.com/office/drawing/2010/main">
        <mc:Choice Requires="a14">
          <p:sp>
            <p:nvSpPr>
              <p:cNvPr id="33" name="文字方塊 32">
                <a:extLst>
                  <a:ext uri="{FF2B5EF4-FFF2-40B4-BE49-F238E27FC236}">
                    <a16:creationId xmlns:a16="http://schemas.microsoft.com/office/drawing/2014/main" id="{2EF40082-B586-9F8A-071D-D42B4597657E}"/>
                  </a:ext>
                </a:extLst>
              </p:cNvPr>
              <p:cNvSpPr txBox="1"/>
              <p:nvPr/>
            </p:nvSpPr>
            <p:spPr>
              <a:xfrm>
                <a:off x="3708778" y="2367134"/>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33" name="文字方塊 32">
                <a:extLst>
                  <a:ext uri="{FF2B5EF4-FFF2-40B4-BE49-F238E27FC236}">
                    <a16:creationId xmlns:a16="http://schemas.microsoft.com/office/drawing/2014/main" id="{2EF40082-B586-9F8A-071D-D42B4597657E}"/>
                  </a:ext>
                </a:extLst>
              </p:cNvPr>
              <p:cNvSpPr txBox="1">
                <a:spLocks noRot="1" noChangeAspect="1" noMove="1" noResize="1" noEditPoints="1" noAdjustHandles="1" noChangeArrowheads="1" noChangeShapeType="1" noTextEdit="1"/>
              </p:cNvSpPr>
              <p:nvPr/>
            </p:nvSpPr>
            <p:spPr>
              <a:xfrm>
                <a:off x="3708778" y="2367134"/>
                <a:ext cx="467025" cy="215444"/>
              </a:xfrm>
              <a:prstGeom prst="rect">
                <a:avLst/>
              </a:prstGeom>
              <a:blipFill>
                <a:blip r:embed="rId36"/>
                <a:stretch>
                  <a:fillRect/>
                </a:stretch>
              </a:blipFill>
            </p:spPr>
            <p:txBody>
              <a:bodyPr/>
              <a:lstStyle/>
              <a:p>
                <a:r>
                  <a:rPr lang="zh-TW" altLang="en-US">
                    <a:noFill/>
                  </a:rPr>
                  <a:t> </a:t>
                </a:r>
              </a:p>
            </p:txBody>
          </p:sp>
        </mc:Fallback>
      </mc:AlternateContent>
      <p:sp>
        <p:nvSpPr>
          <p:cNvPr id="57" name="頁尾版面配置區 56">
            <a:extLst>
              <a:ext uri="{FF2B5EF4-FFF2-40B4-BE49-F238E27FC236}">
                <a16:creationId xmlns:a16="http://schemas.microsoft.com/office/drawing/2014/main" id="{D3BCCE96-BCFF-406C-994E-3CD4F133A73D}"/>
              </a:ext>
            </a:extLst>
          </p:cNvPr>
          <p:cNvSpPr>
            <a:spLocks noGrp="1"/>
          </p:cNvSpPr>
          <p:nvPr>
            <p:ph type="ftr" sz="quarter" idx="11"/>
          </p:nvPr>
        </p:nvSpPr>
        <p:spPr/>
        <p:txBody>
          <a:bodyPr/>
          <a:lstStyle/>
          <a:p>
            <a:r>
              <a:rPr lang="en-US" altLang="zh-TW"/>
              <a:t>/78</a:t>
            </a:r>
            <a:endParaRPr lang="zh-TW" altLang="en-US" dirty="0"/>
          </a:p>
        </p:txBody>
      </p:sp>
      <p:sp>
        <p:nvSpPr>
          <p:cNvPr id="58" name="投影片編號版面配置區 57">
            <a:extLst>
              <a:ext uri="{FF2B5EF4-FFF2-40B4-BE49-F238E27FC236}">
                <a16:creationId xmlns:a16="http://schemas.microsoft.com/office/drawing/2014/main" id="{FC0EA551-BE86-D90C-9F34-124CE8583538}"/>
              </a:ext>
            </a:extLst>
          </p:cNvPr>
          <p:cNvSpPr>
            <a:spLocks noGrp="1"/>
          </p:cNvSpPr>
          <p:nvPr>
            <p:ph type="sldNum" sz="quarter" idx="12"/>
          </p:nvPr>
        </p:nvSpPr>
        <p:spPr/>
        <p:txBody>
          <a:bodyPr/>
          <a:lstStyle/>
          <a:p>
            <a:fld id="{EE3F9CDB-1F21-4789-A81E-8FEA25CE194B}" type="slidenum">
              <a:rPr lang="zh-CN" altLang="en-US" smtClean="0"/>
              <a:pPr/>
              <a:t>13</a:t>
            </a:fld>
            <a:endParaRPr lang="zh-CN" altLang="en-US" dirty="0"/>
          </a:p>
        </p:txBody>
      </p:sp>
    </p:spTree>
    <p:extLst>
      <p:ext uri="{BB962C8B-B14F-4D97-AF65-F5344CB8AC3E}">
        <p14:creationId xmlns:p14="http://schemas.microsoft.com/office/powerpoint/2010/main" val="85367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矩形 11"/>
              <p:cNvSpPr/>
              <p:nvPr/>
            </p:nvSpPr>
            <p:spPr>
              <a:xfrm>
                <a:off x="6605447" y="4288767"/>
                <a:ext cx="613245" cy="248209"/>
              </a:xfrm>
              <a:prstGeom prst="rect">
                <a:avLst/>
              </a:prstGeom>
            </p:spPr>
            <p:txBody>
              <a:bodyPr wrap="none">
                <a:spAutoFit/>
              </a:bodyPr>
              <a:lstStyle/>
              <a:p>
                <a:pPr algn="just"/>
                <a:r>
                  <a:rPr lang="en-US" altLang="zh-TW" sz="1013" dirty="0"/>
                  <a:t>(b) </a:t>
                </a:r>
                <a14:m>
                  <m:oMath xmlns:m="http://schemas.openxmlformats.org/officeDocument/2006/math">
                    <m:sSubSup>
                      <m:sSubSupPr>
                        <m:ctrlPr>
                          <a:rPr lang="en-US" altLang="zh-TW" sz="1000" b="0" i="1" dirty="0" smtClean="0">
                            <a:latin typeface="Cambria Math" panose="02040503050406030204" pitchFamily="18" charset="0"/>
                          </a:rPr>
                        </m:ctrlPr>
                      </m:sSubSupPr>
                      <m:e>
                        <m:r>
                          <a:rPr lang="en-US" altLang="zh-TW" sz="1000" b="0" i="1" dirty="0" smtClean="0">
                            <a:latin typeface="Cambria Math" panose="02040503050406030204" pitchFamily="18" charset="0"/>
                          </a:rPr>
                          <m:t>𝑧</m:t>
                        </m:r>
                      </m:e>
                      <m:sub>
                        <m:r>
                          <a:rPr lang="en-US" altLang="zh-TW" sz="1000" i="1" dirty="0">
                            <a:latin typeface="Cambria Math" panose="02040503050406030204" pitchFamily="18" charset="0"/>
                          </a:rPr>
                          <m:t>𝑐𝑜𝑚</m:t>
                        </m:r>
                      </m:sub>
                      <m:sup>
                        <m:r>
                          <a:rPr lang="en-US" altLang="zh-TW" sz="1000" b="0" i="1" dirty="0" smtClean="0">
                            <a:latin typeface="Cambria Math" panose="02040503050406030204" pitchFamily="18" charset="0"/>
                          </a:rPr>
                          <m:t>′</m:t>
                        </m:r>
                      </m:sup>
                    </m:sSubSup>
                  </m:oMath>
                </a14:m>
                <a:endParaRPr lang="en-US" altLang="zh-TW" sz="1013" dirty="0"/>
              </a:p>
            </p:txBody>
          </p:sp>
        </mc:Choice>
        <mc:Fallback xmlns="">
          <p:sp>
            <p:nvSpPr>
              <p:cNvPr id="12" name="矩形 11"/>
              <p:cNvSpPr>
                <a:spLocks noRot="1" noChangeAspect="1" noMove="1" noResize="1" noEditPoints="1" noAdjustHandles="1" noChangeArrowheads="1" noChangeShapeType="1" noTextEdit="1"/>
              </p:cNvSpPr>
              <p:nvPr/>
            </p:nvSpPr>
            <p:spPr>
              <a:xfrm>
                <a:off x="6605447" y="4288767"/>
                <a:ext cx="613245" cy="248209"/>
              </a:xfrm>
              <a:prstGeom prst="rect">
                <a:avLst/>
              </a:prstGeom>
              <a:blipFill>
                <a:blip r:embed="rId3"/>
                <a:stretch>
                  <a:fillRect b="-15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800436" y="4362822"/>
                <a:ext cx="619850" cy="253916"/>
              </a:xfrm>
              <a:prstGeom prst="rect">
                <a:avLst/>
              </a:prstGeom>
            </p:spPr>
            <p:txBody>
              <a:bodyPr wrap="none">
                <a:spAutoFit/>
              </a:bodyPr>
              <a:lstStyle/>
              <a:p>
                <a:pPr algn="just"/>
                <a:r>
                  <a:rPr lang="en-US" altLang="zh-TW" sz="1013" dirty="0"/>
                  <a:t>(a) </a:t>
                </a:r>
                <a14:m>
                  <m:oMath xmlns:m="http://schemas.openxmlformats.org/officeDocument/2006/math">
                    <m:sSub>
                      <m:sSubPr>
                        <m:ctrlPr>
                          <a:rPr lang="en-US" altLang="zh-TW" sz="1000" i="1" dirty="0">
                            <a:latin typeface="Cambria Math" panose="02040503050406030204" pitchFamily="18" charset="0"/>
                          </a:rPr>
                        </m:ctrlPr>
                      </m:sSubPr>
                      <m:e>
                        <m:r>
                          <a:rPr lang="en-US" altLang="zh-TW" sz="1000" i="1" dirty="0">
                            <a:latin typeface="Cambria Math" panose="02040503050406030204" pitchFamily="18" charset="0"/>
                          </a:rPr>
                          <m:t>𝑧</m:t>
                        </m:r>
                      </m:e>
                      <m:sub>
                        <m:r>
                          <a:rPr lang="en-US" altLang="zh-TW" sz="1000" i="1" dirty="0">
                            <a:latin typeface="Cambria Math" panose="02040503050406030204" pitchFamily="18" charset="0"/>
                          </a:rPr>
                          <m:t>𝑐𝑜𝑚</m:t>
                        </m:r>
                      </m:sub>
                    </m:sSub>
                  </m:oMath>
                </a14:m>
                <a:endParaRPr lang="en-US" altLang="zh-TW" sz="1013" dirty="0"/>
              </a:p>
            </p:txBody>
          </p:sp>
        </mc:Choice>
        <mc:Fallback xmlns="">
          <p:sp>
            <p:nvSpPr>
              <p:cNvPr id="9" name="矩形 8"/>
              <p:cNvSpPr>
                <a:spLocks noRot="1" noChangeAspect="1" noMove="1" noResize="1" noEditPoints="1" noAdjustHandles="1" noChangeArrowheads="1" noChangeShapeType="1" noTextEdit="1"/>
              </p:cNvSpPr>
              <p:nvPr/>
            </p:nvSpPr>
            <p:spPr>
              <a:xfrm>
                <a:off x="1800436" y="4362822"/>
                <a:ext cx="619850" cy="253916"/>
              </a:xfrm>
              <a:prstGeom prst="rect">
                <a:avLst/>
              </a:prstGeom>
              <a:blipFill>
                <a:blip r:embed="rId4"/>
                <a:stretch>
                  <a:fillRect b="-12195"/>
                </a:stretch>
              </a:blipFill>
            </p:spPr>
            <p:txBody>
              <a:bodyPr/>
              <a:lstStyle/>
              <a:p>
                <a:r>
                  <a:rPr lang="zh-TW" altLang="en-US">
                    <a:noFill/>
                  </a:rPr>
                  <a:t> </a:t>
                </a:r>
              </a:p>
            </p:txBody>
          </p:sp>
        </mc:Fallback>
      </mc:AlternateContent>
      <p:cxnSp>
        <p:nvCxnSpPr>
          <p:cNvPr id="18" name="直線接點 17">
            <a:extLst>
              <a:ext uri="{FF2B5EF4-FFF2-40B4-BE49-F238E27FC236}">
                <a16:creationId xmlns:a16="http://schemas.microsoft.com/office/drawing/2014/main" id="{A106C393-ED6A-4343-A8E1-B84741560877}"/>
              </a:ext>
            </a:extLst>
          </p:cNvPr>
          <p:cNvCxnSpPr>
            <a:cxnSpLocks/>
          </p:cNvCxnSpPr>
          <p:nvPr/>
        </p:nvCxnSpPr>
        <p:spPr>
          <a:xfrm>
            <a:off x="4409709" y="1231900"/>
            <a:ext cx="0" cy="31685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53143" y="4567960"/>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2649244" y="806663"/>
            <a:ext cx="3896073"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3" name="圖片 2">
            <a:extLst>
              <a:ext uri="{FF2B5EF4-FFF2-40B4-BE49-F238E27FC236}">
                <a16:creationId xmlns:a16="http://schemas.microsoft.com/office/drawing/2014/main" id="{C4C71996-31A6-4C02-892E-EBD97BE51F06}"/>
              </a:ext>
            </a:extLst>
          </p:cNvPr>
          <p:cNvPicPr>
            <a:picLocks noChangeAspect="1"/>
          </p:cNvPicPr>
          <p:nvPr/>
        </p:nvPicPr>
        <p:blipFill>
          <a:blip r:embed="rId5"/>
          <a:stretch>
            <a:fillRect/>
          </a:stretch>
        </p:blipFill>
        <p:spPr>
          <a:xfrm>
            <a:off x="5230774" y="1284525"/>
            <a:ext cx="3221289" cy="3078297"/>
          </a:xfrm>
          <a:prstGeom prst="rect">
            <a:avLst/>
          </a:prstGeom>
        </p:spPr>
      </p:pic>
      <p:pic>
        <p:nvPicPr>
          <p:cNvPr id="4" name="圖片 3">
            <a:extLst>
              <a:ext uri="{FF2B5EF4-FFF2-40B4-BE49-F238E27FC236}">
                <a16:creationId xmlns:a16="http://schemas.microsoft.com/office/drawing/2014/main" id="{F4F15F1B-8FED-4FFB-A4C4-527ADCAC85E8}"/>
              </a:ext>
            </a:extLst>
          </p:cNvPr>
          <p:cNvPicPr>
            <a:picLocks noChangeAspect="1"/>
          </p:cNvPicPr>
          <p:nvPr/>
        </p:nvPicPr>
        <p:blipFill>
          <a:blip r:embed="rId6"/>
          <a:stretch>
            <a:fillRect/>
          </a:stretch>
        </p:blipFill>
        <p:spPr>
          <a:xfrm>
            <a:off x="496081" y="1353173"/>
            <a:ext cx="3226292" cy="3061245"/>
          </a:xfrm>
          <a:prstGeom prst="rect">
            <a:avLst/>
          </a:prstGeom>
        </p:spPr>
      </p:pic>
      <p:sp>
        <p:nvSpPr>
          <p:cNvPr id="2" name="矩形 1">
            <a:extLst>
              <a:ext uri="{FF2B5EF4-FFF2-40B4-BE49-F238E27FC236}">
                <a16:creationId xmlns:a16="http://schemas.microsoft.com/office/drawing/2014/main" id="{10004FCE-7E02-55B1-1EF2-FF59C112491B}"/>
              </a:ext>
            </a:extLst>
          </p:cNvPr>
          <p:cNvSpPr/>
          <p:nvPr/>
        </p:nvSpPr>
        <p:spPr bwMode="auto">
          <a:xfrm>
            <a:off x="168540" y="90085"/>
            <a:ext cx="8797658"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for previously proposed Hybrid Expert - </a:t>
            </a:r>
            <a:r>
              <a:rPr lang="en-US" altLang="zh-CN"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TW"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VtexAD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9510813B-D049-71A8-9CE0-1AA9305F9E58}"/>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638F1A93-18D7-4197-B5E1-299C4AB0D02D}"/>
              </a:ext>
            </a:extLst>
          </p:cNvPr>
          <p:cNvSpPr>
            <a:spLocks noGrp="1"/>
          </p:cNvSpPr>
          <p:nvPr>
            <p:ph type="sldNum" sz="quarter" idx="12"/>
          </p:nvPr>
        </p:nvSpPr>
        <p:spPr/>
        <p:txBody>
          <a:bodyPr/>
          <a:lstStyle/>
          <a:p>
            <a:fld id="{EE3F9CDB-1F21-4789-A81E-8FEA25CE194B}" type="slidenum">
              <a:rPr lang="zh-CN" altLang="en-US" smtClean="0"/>
              <a:pPr/>
              <a:t>130</a:t>
            </a:fld>
            <a:endParaRPr lang="zh-CN" altLang="en-US" dirty="0"/>
          </a:p>
        </p:txBody>
      </p:sp>
    </p:spTree>
    <p:extLst>
      <p:ext uri="{BB962C8B-B14F-4D97-AF65-F5344CB8AC3E}">
        <p14:creationId xmlns:p14="http://schemas.microsoft.com/office/powerpoint/2010/main" val="97114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961484" y="4233011"/>
            <a:ext cx="1035861" cy="253916"/>
          </a:xfrm>
          <a:prstGeom prst="rect">
            <a:avLst/>
          </a:prstGeom>
        </p:spPr>
        <p:txBody>
          <a:bodyPr wrap="none">
            <a:spAutoFit/>
          </a:bodyPr>
          <a:lstStyle/>
          <a:p>
            <a:pPr algn="just"/>
            <a:r>
              <a:rPr lang="en-US" altLang="zh-TW" sz="1013" dirty="0"/>
              <a:t>(c) </a:t>
            </a:r>
            <a:r>
              <a:rPr lang="en-US" altLang="zh-TW" sz="1050" dirty="0" err="1">
                <a:solidFill>
                  <a:prstClr val="black"/>
                </a:solidFill>
              </a:rPr>
              <a:t>ArcFace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p:txBody>
      </p:sp>
      <p:sp>
        <p:nvSpPr>
          <p:cNvPr id="12" name="矩形 11"/>
          <p:cNvSpPr/>
          <p:nvPr/>
        </p:nvSpPr>
        <p:spPr>
          <a:xfrm>
            <a:off x="4065724" y="4246373"/>
            <a:ext cx="1063112" cy="409792"/>
          </a:xfrm>
          <a:prstGeom prst="rect">
            <a:avLst/>
          </a:prstGeom>
        </p:spPr>
        <p:txBody>
          <a:bodyPr wrap="none">
            <a:spAutoFit/>
          </a:bodyPr>
          <a:lstStyle/>
          <a:p>
            <a:pPr algn="just"/>
            <a:r>
              <a:rPr lang="en-US" altLang="zh-TW" sz="1013" dirty="0"/>
              <a:t>(b) </a:t>
            </a:r>
            <a:r>
              <a:rPr lang="en-US" altLang="zh-TW" sz="1050" dirty="0" err="1">
                <a:solidFill>
                  <a:prstClr val="black"/>
                </a:solidFill>
              </a:rPr>
              <a:t>CosFace</a:t>
            </a:r>
            <a:r>
              <a:rPr lang="zh-TW" altLang="en-US" sz="1050" dirty="0">
                <a:solidFill>
                  <a:prstClr val="black"/>
                </a:solidFill>
              </a:rPr>
              <a:t> </a:t>
            </a:r>
            <a:r>
              <a:rPr lang="en-US" altLang="zh-TW" sz="1050" dirty="0">
                <a:solidFill>
                  <a:prstClr val="black"/>
                </a:solidFill>
              </a:rPr>
              <a:t>Loss</a:t>
            </a:r>
            <a:endParaRPr lang="zh-TW" altLang="en-US" sz="1050" dirty="0">
              <a:solidFill>
                <a:prstClr val="black"/>
              </a:solidFill>
            </a:endParaRPr>
          </a:p>
          <a:p>
            <a:pPr algn="just"/>
            <a:endParaRPr lang="en-US" altLang="zh-TW" sz="1013" dirty="0"/>
          </a:p>
        </p:txBody>
      </p:sp>
      <p:sp>
        <p:nvSpPr>
          <p:cNvPr id="9" name="矩形 8"/>
          <p:cNvSpPr/>
          <p:nvPr/>
        </p:nvSpPr>
        <p:spPr>
          <a:xfrm>
            <a:off x="1045932" y="4233011"/>
            <a:ext cx="966931" cy="253916"/>
          </a:xfrm>
          <a:prstGeom prst="rect">
            <a:avLst/>
          </a:prstGeom>
        </p:spPr>
        <p:txBody>
          <a:bodyPr wrap="none">
            <a:spAutoFit/>
          </a:bodyPr>
          <a:lstStyle/>
          <a:p>
            <a:pPr algn="just"/>
            <a:r>
              <a:rPr lang="en-US" altLang="zh-TW" sz="1013" dirty="0"/>
              <a:t>(a) </a:t>
            </a:r>
            <a:r>
              <a:rPr lang="en-US" altLang="zh-TW" sz="1050" dirty="0">
                <a:solidFill>
                  <a:prstClr val="black"/>
                </a:solidFill>
              </a:rPr>
              <a:t>Triplet Loss</a:t>
            </a:r>
            <a:endParaRPr lang="zh-TW" altLang="en-US" sz="1050" dirty="0">
              <a:solidFill>
                <a:prstClr val="black"/>
              </a:solidFill>
            </a:endParaRPr>
          </a:p>
        </p:txBody>
      </p:sp>
      <p:cxnSp>
        <p:nvCxnSpPr>
          <p:cNvPr id="18" name="直線接點 17">
            <a:extLst>
              <a:ext uri="{FF2B5EF4-FFF2-40B4-BE49-F238E27FC236}">
                <a16:creationId xmlns:a16="http://schemas.microsoft.com/office/drawing/2014/main" id="{A106C393-ED6A-4343-A8E1-B84741560877}"/>
              </a:ext>
            </a:extLst>
          </p:cNvPr>
          <p:cNvCxnSpPr/>
          <p:nvPr/>
        </p:nvCxnSpPr>
        <p:spPr>
          <a:xfrm>
            <a:off x="2936509" y="1046667"/>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E992A1BC-CCF2-4B16-BA2C-ED177ABDFB1B}"/>
              </a:ext>
            </a:extLst>
          </p:cNvPr>
          <p:cNvCxnSpPr/>
          <p:nvPr/>
        </p:nvCxnSpPr>
        <p:spPr>
          <a:xfrm>
            <a:off x="6149911" y="1079719"/>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文字方塊 91">
            <a:extLst>
              <a:ext uri="{FF2B5EF4-FFF2-40B4-BE49-F238E27FC236}">
                <a16:creationId xmlns:a16="http://schemas.microsoft.com/office/drawing/2014/main" id="{FD1F88D1-6000-4243-9B66-18C330C6E484}"/>
              </a:ext>
            </a:extLst>
          </p:cNvPr>
          <p:cNvSpPr txBox="1"/>
          <p:nvPr/>
        </p:nvSpPr>
        <p:spPr>
          <a:xfrm>
            <a:off x="2327862" y="4551033"/>
            <a:ext cx="4488276" cy="261610"/>
          </a:xfrm>
          <a:prstGeom prst="rect">
            <a:avLst/>
          </a:prstGeom>
          <a:noFill/>
          <a:ln w="6350">
            <a:solidFill>
              <a:schemeClr val="tx1"/>
            </a:solidFill>
          </a:ln>
        </p:spPr>
        <p:txBody>
          <a:bodyPr wrap="square" rtlCol="0">
            <a:spAutoFit/>
          </a:bodyPr>
          <a:lstStyle/>
          <a:p>
            <a:r>
              <a:rPr lang="en-US" altLang="zh-TW" sz="1050" dirty="0"/>
              <a:t>Note that only good samples of the training set are shown in the background.</a:t>
            </a:r>
          </a:p>
        </p:txBody>
      </p:sp>
      <p:sp>
        <p:nvSpPr>
          <p:cNvPr id="93" name="文字方塊 92">
            <a:extLst>
              <a:ext uri="{FF2B5EF4-FFF2-40B4-BE49-F238E27FC236}">
                <a16:creationId xmlns:a16="http://schemas.microsoft.com/office/drawing/2014/main" id="{77D554A3-0F18-4183-B08B-70A3F895BEFE}"/>
              </a:ext>
            </a:extLst>
          </p:cNvPr>
          <p:cNvSpPr txBox="1"/>
          <p:nvPr/>
        </p:nvSpPr>
        <p:spPr>
          <a:xfrm>
            <a:off x="6737350" y="114895"/>
            <a:ext cx="2238109"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2" name="圖片 1">
            <a:extLst>
              <a:ext uri="{FF2B5EF4-FFF2-40B4-BE49-F238E27FC236}">
                <a16:creationId xmlns:a16="http://schemas.microsoft.com/office/drawing/2014/main" id="{D9FCDCD0-6E0C-4142-BEF6-6C90C53BB8AD}"/>
              </a:ext>
            </a:extLst>
          </p:cNvPr>
          <p:cNvPicPr>
            <a:picLocks noChangeAspect="1"/>
          </p:cNvPicPr>
          <p:nvPr/>
        </p:nvPicPr>
        <p:blipFill>
          <a:blip r:embed="rId3"/>
          <a:stretch>
            <a:fillRect/>
          </a:stretch>
        </p:blipFill>
        <p:spPr>
          <a:xfrm>
            <a:off x="87712" y="1289050"/>
            <a:ext cx="2801434" cy="2957323"/>
          </a:xfrm>
          <a:prstGeom prst="rect">
            <a:avLst/>
          </a:prstGeom>
        </p:spPr>
      </p:pic>
      <p:pic>
        <p:nvPicPr>
          <p:cNvPr id="3" name="圖片 2">
            <a:extLst>
              <a:ext uri="{FF2B5EF4-FFF2-40B4-BE49-F238E27FC236}">
                <a16:creationId xmlns:a16="http://schemas.microsoft.com/office/drawing/2014/main" id="{0CE7E730-1EE3-4718-B41C-B3364478B0B3}"/>
              </a:ext>
            </a:extLst>
          </p:cNvPr>
          <p:cNvPicPr>
            <a:picLocks noChangeAspect="1"/>
          </p:cNvPicPr>
          <p:nvPr/>
        </p:nvPicPr>
        <p:blipFill>
          <a:blip r:embed="rId4"/>
          <a:stretch>
            <a:fillRect/>
          </a:stretch>
        </p:blipFill>
        <p:spPr>
          <a:xfrm>
            <a:off x="2987704" y="1227316"/>
            <a:ext cx="3114839" cy="3019057"/>
          </a:xfrm>
          <a:prstGeom prst="rect">
            <a:avLst/>
          </a:prstGeom>
        </p:spPr>
      </p:pic>
      <p:pic>
        <p:nvPicPr>
          <p:cNvPr id="4" name="圖片 3">
            <a:extLst>
              <a:ext uri="{FF2B5EF4-FFF2-40B4-BE49-F238E27FC236}">
                <a16:creationId xmlns:a16="http://schemas.microsoft.com/office/drawing/2014/main" id="{9A485F8D-D2F6-4BE6-B4FD-F0A30D552035}"/>
              </a:ext>
            </a:extLst>
          </p:cNvPr>
          <p:cNvPicPr>
            <a:picLocks noChangeAspect="1"/>
          </p:cNvPicPr>
          <p:nvPr/>
        </p:nvPicPr>
        <p:blipFill>
          <a:blip r:embed="rId5"/>
          <a:stretch>
            <a:fillRect/>
          </a:stretch>
        </p:blipFill>
        <p:spPr>
          <a:xfrm>
            <a:off x="6197280" y="1381304"/>
            <a:ext cx="2842318" cy="2786449"/>
          </a:xfrm>
          <a:prstGeom prst="rect">
            <a:avLst/>
          </a:prstGeom>
        </p:spPr>
      </p:pic>
      <p:sp>
        <p:nvSpPr>
          <p:cNvPr id="5" name="矩形 4">
            <a:extLst>
              <a:ext uri="{FF2B5EF4-FFF2-40B4-BE49-F238E27FC236}">
                <a16:creationId xmlns:a16="http://schemas.microsoft.com/office/drawing/2014/main" id="{53985F0F-E6F4-8F57-9BB5-34F87D7B92ED}"/>
              </a:ext>
            </a:extLst>
          </p:cNvPr>
          <p:cNvSpPr/>
          <p:nvPr/>
        </p:nvSpPr>
        <p:spPr bwMode="auto">
          <a:xfrm>
            <a:off x="168541" y="90086"/>
            <a:ext cx="648998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t-SNE visualization of on other loss function - </a:t>
            </a:r>
            <a:r>
              <a:rPr lang="en-US" altLang="zh-CN"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a:t>
            </a:r>
            <a:r>
              <a:rPr lang="en-US" altLang="zh-TW" sz="18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VtexAD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頁尾版面配置區 16">
            <a:extLst>
              <a:ext uri="{FF2B5EF4-FFF2-40B4-BE49-F238E27FC236}">
                <a16:creationId xmlns:a16="http://schemas.microsoft.com/office/drawing/2014/main" id="{4A9AE420-EFDA-E9AE-83F0-F7A04E425FEC}"/>
              </a:ext>
            </a:extLst>
          </p:cNvPr>
          <p:cNvSpPr>
            <a:spLocks noGrp="1"/>
          </p:cNvSpPr>
          <p:nvPr>
            <p:ph type="ftr" sz="quarter" idx="11"/>
          </p:nvPr>
        </p:nvSpPr>
        <p:spPr/>
        <p:txBody>
          <a:bodyPr/>
          <a:lstStyle/>
          <a:p>
            <a:r>
              <a:rPr lang="en-US" altLang="zh-TW"/>
              <a:t>/78</a:t>
            </a:r>
            <a:endParaRPr lang="zh-TW" altLang="en-US" dirty="0"/>
          </a:p>
        </p:txBody>
      </p:sp>
      <p:sp>
        <p:nvSpPr>
          <p:cNvPr id="19" name="投影片編號版面配置區 18">
            <a:extLst>
              <a:ext uri="{FF2B5EF4-FFF2-40B4-BE49-F238E27FC236}">
                <a16:creationId xmlns:a16="http://schemas.microsoft.com/office/drawing/2014/main" id="{99FE4252-48DA-D7C3-79F3-140FFF044376}"/>
              </a:ext>
            </a:extLst>
          </p:cNvPr>
          <p:cNvSpPr>
            <a:spLocks noGrp="1"/>
          </p:cNvSpPr>
          <p:nvPr>
            <p:ph type="sldNum" sz="quarter" idx="12"/>
          </p:nvPr>
        </p:nvSpPr>
        <p:spPr/>
        <p:txBody>
          <a:bodyPr/>
          <a:lstStyle/>
          <a:p>
            <a:fld id="{EE3F9CDB-1F21-4789-A81E-8FEA25CE194B}" type="slidenum">
              <a:rPr lang="zh-CN" altLang="en-US" smtClean="0"/>
              <a:pPr/>
              <a:t>131</a:t>
            </a:fld>
            <a:endParaRPr lang="zh-CN" altLang="en-US" dirty="0"/>
          </a:p>
        </p:txBody>
      </p:sp>
    </p:spTree>
    <p:extLst>
      <p:ext uri="{BB962C8B-B14F-4D97-AF65-F5344CB8AC3E}">
        <p14:creationId xmlns:p14="http://schemas.microsoft.com/office/powerpoint/2010/main" val="213982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9BAFC206-877E-C102-95E3-7AEDB18FA91A}"/>
              </a:ext>
            </a:extLst>
          </p:cNvPr>
          <p:cNvGraphicFramePr>
            <a:graphicFrameLocks noGrp="1"/>
          </p:cNvGraphicFramePr>
          <p:nvPr>
            <p:extLst>
              <p:ext uri="{D42A27DB-BD31-4B8C-83A1-F6EECF244321}">
                <p14:modId xmlns:p14="http://schemas.microsoft.com/office/powerpoint/2010/main" val="844289382"/>
              </p:ext>
            </p:extLst>
          </p:nvPr>
        </p:nvGraphicFramePr>
        <p:xfrm>
          <a:off x="58870" y="2119595"/>
          <a:ext cx="8950141" cy="2743200"/>
        </p:xfrm>
        <a:graphic>
          <a:graphicData uri="http://schemas.openxmlformats.org/drawingml/2006/table">
            <a:tbl>
              <a:tblPr firstRow="1" bandRow="1">
                <a:tableStyleId>{7DF18680-E054-41AD-8BC1-D1AEF772440D}</a:tableStyleId>
              </a:tblPr>
              <a:tblGrid>
                <a:gridCol w="1706430">
                  <a:extLst>
                    <a:ext uri="{9D8B030D-6E8A-4147-A177-3AD203B41FA5}">
                      <a16:colId xmlns:a16="http://schemas.microsoft.com/office/drawing/2014/main" val="4150500866"/>
                    </a:ext>
                  </a:extLst>
                </a:gridCol>
                <a:gridCol w="1395008">
                  <a:extLst>
                    <a:ext uri="{9D8B030D-6E8A-4147-A177-3AD203B41FA5}">
                      <a16:colId xmlns:a16="http://schemas.microsoft.com/office/drawing/2014/main" val="2679257573"/>
                    </a:ext>
                  </a:extLst>
                </a:gridCol>
                <a:gridCol w="1580344">
                  <a:extLst>
                    <a:ext uri="{9D8B030D-6E8A-4147-A177-3AD203B41FA5}">
                      <a16:colId xmlns:a16="http://schemas.microsoft.com/office/drawing/2014/main" val="1833495153"/>
                    </a:ext>
                  </a:extLst>
                </a:gridCol>
                <a:gridCol w="1465668">
                  <a:extLst>
                    <a:ext uri="{9D8B030D-6E8A-4147-A177-3AD203B41FA5}">
                      <a16:colId xmlns:a16="http://schemas.microsoft.com/office/drawing/2014/main" val="364127034"/>
                    </a:ext>
                  </a:extLst>
                </a:gridCol>
                <a:gridCol w="1541654">
                  <a:extLst>
                    <a:ext uri="{9D8B030D-6E8A-4147-A177-3AD203B41FA5}">
                      <a16:colId xmlns:a16="http://schemas.microsoft.com/office/drawing/2014/main" val="1699609000"/>
                    </a:ext>
                  </a:extLst>
                </a:gridCol>
                <a:gridCol w="126103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3.27% ± 2.94%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15.085% ± 5.076%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39.56% ± 9.531%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18.36% ± 2.471%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0.8337</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18.987% ± 1.379%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55.06% ± 9.886%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18.99% ± 1.379%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0.80122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0.844% ± 1.462%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16.245% ± 4.389%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17.09% ± 3.019%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0.8091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5" name="矩形 4">
            <a:extLst>
              <a:ext uri="{FF2B5EF4-FFF2-40B4-BE49-F238E27FC236}">
                <a16:creationId xmlns:a16="http://schemas.microsoft.com/office/drawing/2014/main" id="{1096C131-5006-A07C-D960-62D70335704A}"/>
              </a:ext>
            </a:extLst>
          </p:cNvPr>
          <p:cNvSpPr/>
          <p:nvPr/>
        </p:nvSpPr>
        <p:spPr bwMode="auto">
          <a:xfrm>
            <a:off x="168541" y="90086"/>
            <a:ext cx="895014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using GMM (b) using GP, in stage 2 and (c) without stage 2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F61F5DA9-0E54-ED22-1703-CE6A2B5C79E8}"/>
              </a:ext>
            </a:extLst>
          </p:cNvPr>
          <p:cNvSpPr txBox="1"/>
          <p:nvPr/>
        </p:nvSpPr>
        <p:spPr>
          <a:xfrm>
            <a:off x="291455" y="796416"/>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3" name="文字方塊 2">
            <a:extLst>
              <a:ext uri="{FF2B5EF4-FFF2-40B4-BE49-F238E27FC236}">
                <a16:creationId xmlns:a16="http://schemas.microsoft.com/office/drawing/2014/main" id="{F6093560-FE3B-6822-6DCC-33D17FBE1AAB}"/>
              </a:ext>
            </a:extLst>
          </p:cNvPr>
          <p:cNvSpPr txBox="1"/>
          <p:nvPr/>
        </p:nvSpPr>
        <p:spPr>
          <a:xfrm>
            <a:off x="291455" y="1104193"/>
            <a:ext cx="871755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the experiments above, Stage 1 used Gaussian process classifier for fair comparison.</a:t>
            </a:r>
          </a:p>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will investigate the effects of employing different methods in Stage 2 of our approach.</a:t>
            </a:r>
          </a:p>
        </p:txBody>
      </p:sp>
      <p:sp>
        <p:nvSpPr>
          <p:cNvPr id="8" name="文字方塊 7">
            <a:extLst>
              <a:ext uri="{FF2B5EF4-FFF2-40B4-BE49-F238E27FC236}">
                <a16:creationId xmlns:a16="http://schemas.microsoft.com/office/drawing/2014/main" id="{57CE8690-64B5-0A19-F4EE-0673206AFDFA}"/>
              </a:ext>
            </a:extLst>
          </p:cNvPr>
          <p:cNvSpPr txBox="1"/>
          <p:nvPr/>
        </p:nvSpPr>
        <p:spPr>
          <a:xfrm>
            <a:off x="291455" y="1551764"/>
            <a:ext cx="7540245"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124.</a:t>
            </a:r>
            <a:endParaRPr lang="zh-TW" altLang="en-US" dirty="0"/>
          </a:p>
        </p:txBody>
      </p:sp>
      <p:sp>
        <p:nvSpPr>
          <p:cNvPr id="15" name="頁尾版面配置區 14">
            <a:extLst>
              <a:ext uri="{FF2B5EF4-FFF2-40B4-BE49-F238E27FC236}">
                <a16:creationId xmlns:a16="http://schemas.microsoft.com/office/drawing/2014/main" id="{ADDAD959-234B-2632-CB24-DC0B32EA478F}"/>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527163B2-F473-2354-B665-5A545490D42B}"/>
              </a:ext>
            </a:extLst>
          </p:cNvPr>
          <p:cNvSpPr>
            <a:spLocks noGrp="1"/>
          </p:cNvSpPr>
          <p:nvPr>
            <p:ph type="sldNum" sz="quarter" idx="12"/>
          </p:nvPr>
        </p:nvSpPr>
        <p:spPr/>
        <p:txBody>
          <a:bodyPr/>
          <a:lstStyle/>
          <a:p>
            <a:fld id="{EE3F9CDB-1F21-4789-A81E-8FEA25CE194B}" type="slidenum">
              <a:rPr lang="zh-CN" altLang="en-US" smtClean="0"/>
              <a:pPr/>
              <a:t>132</a:t>
            </a:fld>
            <a:endParaRPr lang="zh-CN" altLang="en-US" dirty="0"/>
          </a:p>
        </p:txBody>
      </p:sp>
    </p:spTree>
    <p:extLst>
      <p:ext uri="{BB962C8B-B14F-4D97-AF65-F5344CB8AC3E}">
        <p14:creationId xmlns:p14="http://schemas.microsoft.com/office/powerpoint/2010/main" val="307715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58313E02-B56F-5BBC-BA4D-57D69F173D94}"/>
              </a:ext>
            </a:extLst>
          </p:cNvPr>
          <p:cNvGraphicFramePr>
            <a:graphicFrameLocks noGrp="1"/>
          </p:cNvGraphicFramePr>
          <p:nvPr>
            <p:extLst>
              <p:ext uri="{D42A27DB-BD31-4B8C-83A1-F6EECF244321}">
                <p14:modId xmlns:p14="http://schemas.microsoft.com/office/powerpoint/2010/main" val="3009931628"/>
              </p:ext>
            </p:extLst>
          </p:nvPr>
        </p:nvGraphicFramePr>
        <p:xfrm>
          <a:off x="116020" y="1993900"/>
          <a:ext cx="8894629" cy="2926080"/>
        </p:xfrm>
        <a:graphic>
          <a:graphicData uri="http://schemas.openxmlformats.org/drawingml/2006/table">
            <a:tbl>
              <a:tblPr firstRow="1" bandRow="1">
                <a:tableStyleId>{7DF18680-E054-41AD-8BC1-D1AEF772440D}</a:tableStyleId>
              </a:tblPr>
              <a:tblGrid>
                <a:gridCol w="1708467">
                  <a:extLst>
                    <a:ext uri="{9D8B030D-6E8A-4147-A177-3AD203B41FA5}">
                      <a16:colId xmlns:a16="http://schemas.microsoft.com/office/drawing/2014/main" val="4150500866"/>
                    </a:ext>
                  </a:extLst>
                </a:gridCol>
                <a:gridCol w="1373735">
                  <a:extLst>
                    <a:ext uri="{9D8B030D-6E8A-4147-A177-3AD203B41FA5}">
                      <a16:colId xmlns:a16="http://schemas.microsoft.com/office/drawing/2014/main" val="2679257573"/>
                    </a:ext>
                  </a:extLst>
                </a:gridCol>
                <a:gridCol w="1570542">
                  <a:extLst>
                    <a:ext uri="{9D8B030D-6E8A-4147-A177-3AD203B41FA5}">
                      <a16:colId xmlns:a16="http://schemas.microsoft.com/office/drawing/2014/main" val="1833495153"/>
                    </a:ext>
                  </a:extLst>
                </a:gridCol>
                <a:gridCol w="1456577">
                  <a:extLst>
                    <a:ext uri="{9D8B030D-6E8A-4147-A177-3AD203B41FA5}">
                      <a16:colId xmlns:a16="http://schemas.microsoft.com/office/drawing/2014/main" val="364127034"/>
                    </a:ext>
                  </a:extLst>
                </a:gridCol>
                <a:gridCol w="1532092">
                  <a:extLst>
                    <a:ext uri="{9D8B030D-6E8A-4147-A177-3AD203B41FA5}">
                      <a16:colId xmlns:a16="http://schemas.microsoft.com/office/drawing/2014/main" val="1699609000"/>
                    </a:ext>
                  </a:extLst>
                </a:gridCol>
                <a:gridCol w="1253216">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4.953% ± 4.376%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26.3% ± 12.86%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39.56% ± 9.531%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31.26% ± 8.646%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0.7979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43.34% ± 7.442%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55.06% ± 9.886%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43.34% ± 7.442%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0.74162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1.587% ± 2.75%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37.568% ± 15.12%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38.65% ± 12.94%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0.75333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5" name="矩形 4">
            <a:extLst>
              <a:ext uri="{FF2B5EF4-FFF2-40B4-BE49-F238E27FC236}">
                <a16:creationId xmlns:a16="http://schemas.microsoft.com/office/drawing/2014/main" id="{6D7E0D02-1E8D-D07A-500E-9FFBDA8FBC2D}"/>
              </a:ext>
            </a:extLst>
          </p:cNvPr>
          <p:cNvSpPr/>
          <p:nvPr/>
        </p:nvSpPr>
        <p:spPr bwMode="auto">
          <a:xfrm>
            <a:off x="168541" y="90086"/>
            <a:ext cx="895014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using GMM (b) using GP, in stage 2 and (c) without stage 2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BB2F6FCE-3641-160D-A3E6-3FFBC36AF61A}"/>
              </a:ext>
            </a:extLst>
          </p:cNvPr>
          <p:cNvSpPr txBox="1"/>
          <p:nvPr/>
        </p:nvSpPr>
        <p:spPr>
          <a:xfrm>
            <a:off x="291455" y="795127"/>
            <a:ext cx="7282373"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4" name="文字方塊 3">
            <a:extLst>
              <a:ext uri="{FF2B5EF4-FFF2-40B4-BE49-F238E27FC236}">
                <a16:creationId xmlns:a16="http://schemas.microsoft.com/office/drawing/2014/main" id="{8866DE7A-D95D-C3B9-E627-B55115CBA15D}"/>
              </a:ext>
            </a:extLst>
          </p:cNvPr>
          <p:cNvSpPr txBox="1"/>
          <p:nvPr/>
        </p:nvSpPr>
        <p:spPr>
          <a:xfrm>
            <a:off x="293093" y="1101432"/>
            <a:ext cx="871755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the experiments above, Stage 1 used Gaussian process classifier for fair comparison.</a:t>
            </a:r>
          </a:p>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will investigate the effects of employing different methods in Stage 2 of our approach.</a:t>
            </a:r>
          </a:p>
        </p:txBody>
      </p:sp>
      <p:sp>
        <p:nvSpPr>
          <p:cNvPr id="8" name="文字方塊 7">
            <a:extLst>
              <a:ext uri="{FF2B5EF4-FFF2-40B4-BE49-F238E27FC236}">
                <a16:creationId xmlns:a16="http://schemas.microsoft.com/office/drawing/2014/main" id="{ED5F6F8A-78AB-512E-AD44-AE4A73427E1E}"/>
              </a:ext>
            </a:extLst>
          </p:cNvPr>
          <p:cNvSpPr txBox="1"/>
          <p:nvPr/>
        </p:nvSpPr>
        <p:spPr>
          <a:xfrm>
            <a:off x="291455" y="1529048"/>
            <a:ext cx="7540245"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124.</a:t>
            </a:r>
            <a:endParaRPr lang="zh-TW" altLang="en-US" dirty="0"/>
          </a:p>
        </p:txBody>
      </p:sp>
      <p:sp>
        <p:nvSpPr>
          <p:cNvPr id="15" name="頁尾版面配置區 14">
            <a:extLst>
              <a:ext uri="{FF2B5EF4-FFF2-40B4-BE49-F238E27FC236}">
                <a16:creationId xmlns:a16="http://schemas.microsoft.com/office/drawing/2014/main" id="{35D95734-05C3-D0ED-4B8F-10FCD55D69CB}"/>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00C689A2-4C72-3293-4C54-157081FD5851}"/>
              </a:ext>
            </a:extLst>
          </p:cNvPr>
          <p:cNvSpPr>
            <a:spLocks noGrp="1"/>
          </p:cNvSpPr>
          <p:nvPr>
            <p:ph type="sldNum" sz="quarter" idx="12"/>
          </p:nvPr>
        </p:nvSpPr>
        <p:spPr/>
        <p:txBody>
          <a:bodyPr/>
          <a:lstStyle/>
          <a:p>
            <a:fld id="{EE3F9CDB-1F21-4789-A81E-8FEA25CE194B}" type="slidenum">
              <a:rPr lang="zh-CN" altLang="en-US" smtClean="0"/>
              <a:pPr/>
              <a:t>133</a:t>
            </a:fld>
            <a:endParaRPr lang="zh-CN" altLang="en-US" dirty="0"/>
          </a:p>
        </p:txBody>
      </p:sp>
    </p:spTree>
    <p:extLst>
      <p:ext uri="{BB962C8B-B14F-4D97-AF65-F5344CB8AC3E}">
        <p14:creationId xmlns:p14="http://schemas.microsoft.com/office/powerpoint/2010/main" val="234805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3972309047"/>
              </p:ext>
            </p:extLst>
          </p:nvPr>
        </p:nvGraphicFramePr>
        <p:xfrm>
          <a:off x="310423" y="2392592"/>
          <a:ext cx="8523154" cy="209834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13.61% ± 3.731%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57.6% ± 8.222%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13.61% ± 3.731%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0.81165</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28.17% ± 4.138%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50.95% ± 8.246%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28.17% ± 4.138%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0.78511</a:t>
                      </a: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6.284%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58.02% ± 11.33%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6.284%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0.78423</a:t>
                      </a: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9.81% ± 2.759%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55.17% ± 8.387%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9.81% ± 2.759%</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0.82751</a:t>
                      </a:r>
                      <a:endParaRPr kumimoji="0" lang="zh-TW" altLang="en-US" sz="12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3319329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0.844% ± 1.462%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16.245% ± 4.389%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17.09% ± 3.019%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0.8091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95190415"/>
                  </a:ext>
                </a:extLst>
              </a:tr>
            </a:tbl>
          </a:graphicData>
        </a:graphic>
      </p:graphicFrame>
      <p:sp>
        <p:nvSpPr>
          <p:cNvPr id="4" name="文字方塊 3">
            <a:extLst>
              <a:ext uri="{FF2B5EF4-FFF2-40B4-BE49-F238E27FC236}">
                <a16:creationId xmlns:a16="http://schemas.microsoft.com/office/drawing/2014/main" id="{5809DA57-4919-EAE6-D72F-C1CDF57B3AF5}"/>
              </a:ext>
            </a:extLst>
          </p:cNvPr>
          <p:cNvSpPr txBox="1"/>
          <p:nvPr/>
        </p:nvSpPr>
        <p:spPr>
          <a:xfrm>
            <a:off x="310423" y="901320"/>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2" name="矩形 1">
            <a:extLst>
              <a:ext uri="{FF2B5EF4-FFF2-40B4-BE49-F238E27FC236}">
                <a16:creationId xmlns:a16="http://schemas.microsoft.com/office/drawing/2014/main" id="{683F7D23-DCEC-BA6C-4577-95E9EC59342B}"/>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 name="文字方塊 4">
            <a:extLst>
              <a:ext uri="{FF2B5EF4-FFF2-40B4-BE49-F238E27FC236}">
                <a16:creationId xmlns:a16="http://schemas.microsoft.com/office/drawing/2014/main" id="{7C039CEF-30EF-0D21-E198-763D84ED86E4}"/>
              </a:ext>
            </a:extLst>
          </p:cNvPr>
          <p:cNvSpPr txBox="1"/>
          <p:nvPr/>
        </p:nvSpPr>
        <p:spPr>
          <a:xfrm>
            <a:off x="355599" y="1701736"/>
            <a:ext cx="8279182"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124.</a:t>
            </a:r>
            <a:endParaRPr lang="zh-TW" altLang="en-US" dirty="0"/>
          </a:p>
        </p:txBody>
      </p:sp>
      <p:sp>
        <p:nvSpPr>
          <p:cNvPr id="6" name="文字方塊 5">
            <a:extLst>
              <a:ext uri="{FF2B5EF4-FFF2-40B4-BE49-F238E27FC236}">
                <a16:creationId xmlns:a16="http://schemas.microsoft.com/office/drawing/2014/main" id="{0643BD4C-A6CB-F5A3-C84F-A971D416A5EF}"/>
              </a:ext>
            </a:extLst>
          </p:cNvPr>
          <p:cNvSpPr txBox="1"/>
          <p:nvPr/>
        </p:nvSpPr>
        <p:spPr>
          <a:xfrm>
            <a:off x="355599" y="1178516"/>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15" name="頁尾版面配置區 14">
            <a:extLst>
              <a:ext uri="{FF2B5EF4-FFF2-40B4-BE49-F238E27FC236}">
                <a16:creationId xmlns:a16="http://schemas.microsoft.com/office/drawing/2014/main" id="{4D7EB80B-1C61-A1BC-5C95-11A508BBAB8A}"/>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332E9C72-10AB-2821-076E-1935E750A898}"/>
              </a:ext>
            </a:extLst>
          </p:cNvPr>
          <p:cNvSpPr>
            <a:spLocks noGrp="1"/>
          </p:cNvSpPr>
          <p:nvPr>
            <p:ph type="sldNum" sz="quarter" idx="12"/>
          </p:nvPr>
        </p:nvSpPr>
        <p:spPr/>
        <p:txBody>
          <a:bodyPr/>
          <a:lstStyle/>
          <a:p>
            <a:fld id="{EE3F9CDB-1F21-4789-A81E-8FEA25CE194B}" type="slidenum">
              <a:rPr lang="zh-CN" altLang="en-US" smtClean="0"/>
              <a:pPr/>
              <a:t>134</a:t>
            </a:fld>
            <a:endParaRPr lang="zh-CN" altLang="en-US" dirty="0"/>
          </a:p>
        </p:txBody>
      </p:sp>
    </p:spTree>
    <p:extLst>
      <p:ext uri="{BB962C8B-B14F-4D97-AF65-F5344CB8AC3E}">
        <p14:creationId xmlns:p14="http://schemas.microsoft.com/office/powerpoint/2010/main" val="57393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1616776635"/>
              </p:ext>
            </p:extLst>
          </p:nvPr>
        </p:nvGraphicFramePr>
        <p:xfrm>
          <a:off x="310423" y="2301152"/>
          <a:ext cx="8523154" cy="228122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32.06% ± 6.26%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57.6% ± 8.222%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32.06% ± 6.26%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0.76263</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57.59% ± 2.086%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50.95% ± 8.246%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57.59% ± 2.086%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0.721</a:t>
                      </a: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55.26% ± 0.372%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58.02% ± 11.33%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55.26% ± 0.372%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0.71175</a:t>
                      </a: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21.72% ± 2.695%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55.17% ± 8.387%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21.72% ± 2.695%</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0.79358</a:t>
                      </a:r>
                      <a:endParaRPr kumimoji="0" lang="zh-TW" altLang="en-US" sz="1200" b="1"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82653293"/>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1.587% ± 2.75%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37.568% ± 15.12%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38.65% ± 12.94%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0.75333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69956587"/>
                  </a:ext>
                </a:extLst>
              </a:tr>
            </a:tbl>
          </a:graphicData>
        </a:graphic>
      </p:graphicFrame>
      <p:sp>
        <p:nvSpPr>
          <p:cNvPr id="5" name="文字方塊 4">
            <a:extLst>
              <a:ext uri="{FF2B5EF4-FFF2-40B4-BE49-F238E27FC236}">
                <a16:creationId xmlns:a16="http://schemas.microsoft.com/office/drawing/2014/main" id="{A59BAAFF-8A07-86A4-8CE5-761B97A652CE}"/>
              </a:ext>
            </a:extLst>
          </p:cNvPr>
          <p:cNvSpPr txBox="1"/>
          <p:nvPr/>
        </p:nvSpPr>
        <p:spPr>
          <a:xfrm>
            <a:off x="310423" y="978460"/>
            <a:ext cx="725877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3" name="矩形 2">
            <a:extLst>
              <a:ext uri="{FF2B5EF4-FFF2-40B4-BE49-F238E27FC236}">
                <a16:creationId xmlns:a16="http://schemas.microsoft.com/office/drawing/2014/main" id="{28FE84F1-96FA-82F0-BE82-024E5C19E362}"/>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548720BD-51F2-56FA-E7F2-A1FD697EF119}"/>
              </a:ext>
            </a:extLst>
          </p:cNvPr>
          <p:cNvSpPr txBox="1"/>
          <p:nvPr/>
        </p:nvSpPr>
        <p:spPr>
          <a:xfrm>
            <a:off x="355599" y="1701736"/>
            <a:ext cx="8279182"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124.</a:t>
            </a:r>
            <a:endParaRPr lang="zh-TW" altLang="en-US" dirty="0"/>
          </a:p>
        </p:txBody>
      </p:sp>
      <p:sp>
        <p:nvSpPr>
          <p:cNvPr id="7" name="文字方塊 6">
            <a:extLst>
              <a:ext uri="{FF2B5EF4-FFF2-40B4-BE49-F238E27FC236}">
                <a16:creationId xmlns:a16="http://schemas.microsoft.com/office/drawing/2014/main" id="{B0B52057-2D30-F713-EBE4-FE0AA97B60C4}"/>
              </a:ext>
            </a:extLst>
          </p:cNvPr>
          <p:cNvSpPr txBox="1"/>
          <p:nvPr/>
        </p:nvSpPr>
        <p:spPr>
          <a:xfrm>
            <a:off x="355599" y="1178516"/>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15" name="頁尾版面配置區 14">
            <a:extLst>
              <a:ext uri="{FF2B5EF4-FFF2-40B4-BE49-F238E27FC236}">
                <a16:creationId xmlns:a16="http://schemas.microsoft.com/office/drawing/2014/main" id="{11BF2E9E-9ED4-316C-64E2-6CE6B2BDF7E0}"/>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353904E5-8BB1-0A1B-6FE1-A36C53D1332A}"/>
              </a:ext>
            </a:extLst>
          </p:cNvPr>
          <p:cNvSpPr>
            <a:spLocks noGrp="1"/>
          </p:cNvSpPr>
          <p:nvPr>
            <p:ph type="sldNum" sz="quarter" idx="12"/>
          </p:nvPr>
        </p:nvSpPr>
        <p:spPr/>
        <p:txBody>
          <a:bodyPr/>
          <a:lstStyle/>
          <a:p>
            <a:fld id="{EE3F9CDB-1F21-4789-A81E-8FEA25CE194B}" type="slidenum">
              <a:rPr lang="zh-CN" altLang="en-US" smtClean="0"/>
              <a:pPr/>
              <a:t>135</a:t>
            </a:fld>
            <a:endParaRPr lang="zh-CN" altLang="en-US" dirty="0"/>
          </a:p>
        </p:txBody>
      </p:sp>
    </p:spTree>
    <p:extLst>
      <p:ext uri="{BB962C8B-B14F-4D97-AF65-F5344CB8AC3E}">
        <p14:creationId xmlns:p14="http://schemas.microsoft.com/office/powerpoint/2010/main" val="1601733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5CA4EBB4-2DC0-46A5-AEB3-004B6F74E4F5}"/>
              </a:ext>
            </a:extLst>
          </p:cNvPr>
          <p:cNvGraphicFramePr>
            <a:graphicFrameLocks noGrp="1"/>
          </p:cNvGraphicFramePr>
          <p:nvPr>
            <p:extLst>
              <p:ext uri="{D42A27DB-BD31-4B8C-83A1-F6EECF244321}">
                <p14:modId xmlns:p14="http://schemas.microsoft.com/office/powerpoint/2010/main" val="141756820"/>
              </p:ext>
            </p:extLst>
          </p:nvPr>
        </p:nvGraphicFramePr>
        <p:xfrm>
          <a:off x="358774" y="2586108"/>
          <a:ext cx="8426451" cy="1497717"/>
        </p:xfrm>
        <a:graphic>
          <a:graphicData uri="http://schemas.openxmlformats.org/drawingml/2006/table">
            <a:tbl>
              <a:tblPr firstRow="1" bandRow="1">
                <a:tableStyleId>{7DF18680-E054-41AD-8BC1-D1AEF772440D}</a:tableStyleId>
              </a:tblPr>
              <a:tblGrid>
                <a:gridCol w="1923917">
                  <a:extLst>
                    <a:ext uri="{9D8B030D-6E8A-4147-A177-3AD203B41FA5}">
                      <a16:colId xmlns:a16="http://schemas.microsoft.com/office/drawing/2014/main" val="4150500866"/>
                    </a:ext>
                  </a:extLst>
                </a:gridCol>
                <a:gridCol w="1700204">
                  <a:extLst>
                    <a:ext uri="{9D8B030D-6E8A-4147-A177-3AD203B41FA5}">
                      <a16:colId xmlns:a16="http://schemas.microsoft.com/office/drawing/2014/main" val="2679257573"/>
                    </a:ext>
                  </a:extLst>
                </a:gridCol>
                <a:gridCol w="1715118">
                  <a:extLst>
                    <a:ext uri="{9D8B030D-6E8A-4147-A177-3AD203B41FA5}">
                      <a16:colId xmlns:a16="http://schemas.microsoft.com/office/drawing/2014/main" val="1833495153"/>
                    </a:ext>
                  </a:extLst>
                </a:gridCol>
                <a:gridCol w="1543606">
                  <a:extLst>
                    <a:ext uri="{9D8B030D-6E8A-4147-A177-3AD203B41FA5}">
                      <a16:colId xmlns:a16="http://schemas.microsoft.com/office/drawing/2014/main" val="364127034"/>
                    </a:ext>
                  </a:extLst>
                </a:gridCol>
                <a:gridCol w="1543606">
                  <a:extLst>
                    <a:ext uri="{9D8B030D-6E8A-4147-A177-3AD203B41FA5}">
                      <a16:colId xmlns:a16="http://schemas.microsoft.com/office/drawing/2014/main" val="1830841142"/>
                    </a:ext>
                  </a:extLst>
                </a:gridCol>
              </a:tblGrid>
              <a:tr h="34683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extLst>
                  <a:ext uri="{0D108BD9-81ED-4DB2-BD59-A6C34878D82A}">
                    <a16:rowId xmlns:a16="http://schemas.microsoft.com/office/drawing/2014/main" val="692078106"/>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17.3% ± 3.17%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26.06% ± 2.154%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43.35% ± 4.114%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650543892"/>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1.16%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56.22% ± 2.154%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57.38% ± 0.483%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548266225"/>
                  </a:ext>
                </a:extLst>
              </a:tr>
              <a:tr h="34683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0.844% ± 1.462%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16.245% ± 4.389%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17.09% ± 3.019%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bl>
          </a:graphicData>
        </a:graphic>
      </p:graphicFrame>
      <p:sp>
        <p:nvSpPr>
          <p:cNvPr id="6" name="文字方塊 5">
            <a:extLst>
              <a:ext uri="{FF2B5EF4-FFF2-40B4-BE49-F238E27FC236}">
                <a16:creationId xmlns:a16="http://schemas.microsoft.com/office/drawing/2014/main" id="{02C3E06F-9225-2FA1-F505-6AC229DCED1C}"/>
              </a:ext>
            </a:extLst>
          </p:cNvPr>
          <p:cNvSpPr txBox="1"/>
          <p:nvPr/>
        </p:nvSpPr>
        <p:spPr>
          <a:xfrm>
            <a:off x="450123" y="106541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8" name="矩形 7">
            <a:extLst>
              <a:ext uri="{FF2B5EF4-FFF2-40B4-BE49-F238E27FC236}">
                <a16:creationId xmlns:a16="http://schemas.microsoft.com/office/drawing/2014/main" id="{B86291EB-1CC8-C7FA-50A0-B1A596A3B4FE}"/>
              </a:ext>
            </a:extLst>
          </p:cNvPr>
          <p:cNvSpPr/>
          <p:nvPr/>
        </p:nvSpPr>
        <p:spPr bwMode="auto">
          <a:xfrm>
            <a:off x="218905" y="131989"/>
            <a:ext cx="8829845"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2" name="文字方塊 1">
            <a:extLst>
              <a:ext uri="{FF2B5EF4-FFF2-40B4-BE49-F238E27FC236}">
                <a16:creationId xmlns:a16="http://schemas.microsoft.com/office/drawing/2014/main" id="{563524F2-4CF1-3402-7B8E-52FE346898F0}"/>
              </a:ext>
            </a:extLst>
          </p:cNvPr>
          <p:cNvSpPr txBox="1"/>
          <p:nvPr/>
        </p:nvSpPr>
        <p:spPr>
          <a:xfrm>
            <a:off x="358774" y="1420604"/>
            <a:ext cx="811847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separately evaluate the performance of Expert 1 and Expert 2, comparing them to our hybrid expert approach to understand the limitations of using only one of them.</a:t>
            </a:r>
            <a:endPar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字方塊 4">
            <a:extLst>
              <a:ext uri="{FF2B5EF4-FFF2-40B4-BE49-F238E27FC236}">
                <a16:creationId xmlns:a16="http://schemas.microsoft.com/office/drawing/2014/main" id="{4FA52B44-D74C-BB18-C641-2063FB687BC9}"/>
              </a:ext>
            </a:extLst>
          </p:cNvPr>
          <p:cNvSpPr txBox="1"/>
          <p:nvPr/>
        </p:nvSpPr>
        <p:spPr>
          <a:xfrm>
            <a:off x="358774" y="1943824"/>
            <a:ext cx="8279182"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124.</a:t>
            </a:r>
            <a:endParaRPr lang="zh-TW" altLang="en-US" dirty="0"/>
          </a:p>
        </p:txBody>
      </p:sp>
      <p:sp>
        <p:nvSpPr>
          <p:cNvPr id="15" name="頁尾版面配置區 14">
            <a:extLst>
              <a:ext uri="{FF2B5EF4-FFF2-40B4-BE49-F238E27FC236}">
                <a16:creationId xmlns:a16="http://schemas.microsoft.com/office/drawing/2014/main" id="{BDF87883-B18F-F84D-0308-775E4BB19961}"/>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52DA697A-9282-9478-2FE6-98A045A02A7F}"/>
              </a:ext>
            </a:extLst>
          </p:cNvPr>
          <p:cNvSpPr>
            <a:spLocks noGrp="1"/>
          </p:cNvSpPr>
          <p:nvPr>
            <p:ph type="sldNum" sz="quarter" idx="12"/>
          </p:nvPr>
        </p:nvSpPr>
        <p:spPr/>
        <p:txBody>
          <a:bodyPr/>
          <a:lstStyle/>
          <a:p>
            <a:fld id="{EE3F9CDB-1F21-4789-A81E-8FEA25CE194B}" type="slidenum">
              <a:rPr lang="zh-CN" altLang="en-US" smtClean="0"/>
              <a:pPr/>
              <a:t>136</a:t>
            </a:fld>
            <a:endParaRPr lang="zh-CN" altLang="en-US" dirty="0"/>
          </a:p>
        </p:txBody>
      </p:sp>
    </p:spTree>
    <p:extLst>
      <p:ext uri="{BB962C8B-B14F-4D97-AF65-F5344CB8AC3E}">
        <p14:creationId xmlns:p14="http://schemas.microsoft.com/office/powerpoint/2010/main" val="414288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EDB1BC3B-AC33-4E2F-A49E-319F8AD2A737}"/>
              </a:ext>
            </a:extLst>
          </p:cNvPr>
          <p:cNvGraphicFramePr>
            <a:graphicFrameLocks noGrp="1"/>
          </p:cNvGraphicFramePr>
          <p:nvPr>
            <p:extLst>
              <p:ext uri="{D42A27DB-BD31-4B8C-83A1-F6EECF244321}">
                <p14:modId xmlns:p14="http://schemas.microsoft.com/office/powerpoint/2010/main" val="1467448398"/>
              </p:ext>
            </p:extLst>
          </p:nvPr>
        </p:nvGraphicFramePr>
        <p:xfrm>
          <a:off x="381675" y="2467044"/>
          <a:ext cx="8380649" cy="1624767"/>
        </p:xfrm>
        <a:graphic>
          <a:graphicData uri="http://schemas.openxmlformats.org/drawingml/2006/table">
            <a:tbl>
              <a:tblPr firstRow="1" bandRow="1">
                <a:tableStyleId>{7DF18680-E054-41AD-8BC1-D1AEF772440D}</a:tableStyleId>
              </a:tblPr>
              <a:tblGrid>
                <a:gridCol w="1967434">
                  <a:extLst>
                    <a:ext uri="{9D8B030D-6E8A-4147-A177-3AD203B41FA5}">
                      <a16:colId xmlns:a16="http://schemas.microsoft.com/office/drawing/2014/main" val="4150500866"/>
                    </a:ext>
                  </a:extLst>
                </a:gridCol>
                <a:gridCol w="1654778">
                  <a:extLst>
                    <a:ext uri="{9D8B030D-6E8A-4147-A177-3AD203B41FA5}">
                      <a16:colId xmlns:a16="http://schemas.microsoft.com/office/drawing/2014/main" val="3434082251"/>
                    </a:ext>
                  </a:extLst>
                </a:gridCol>
                <a:gridCol w="1601397">
                  <a:extLst>
                    <a:ext uri="{9D8B030D-6E8A-4147-A177-3AD203B41FA5}">
                      <a16:colId xmlns:a16="http://schemas.microsoft.com/office/drawing/2014/main" val="1261723161"/>
                    </a:ext>
                  </a:extLst>
                </a:gridCol>
                <a:gridCol w="1578520">
                  <a:extLst>
                    <a:ext uri="{9D8B030D-6E8A-4147-A177-3AD203B41FA5}">
                      <a16:colId xmlns:a16="http://schemas.microsoft.com/office/drawing/2014/main" val="364127034"/>
                    </a:ext>
                  </a:extLst>
                </a:gridCol>
                <a:gridCol w="1578520">
                  <a:extLst>
                    <a:ext uri="{9D8B030D-6E8A-4147-A177-3AD203B41FA5}">
                      <a16:colId xmlns:a16="http://schemas.microsoft.com/office/drawing/2014/main" val="2431735795"/>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17.3% ± 3.17%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26.06% ± 2.154%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43.35% ± 4.114%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650543892"/>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1.16%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56.22% ± 2.154%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57.38% ± 0.483%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548266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1.587% ± 2.75%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37.568% ± 15.12%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54.33% ± 10.35%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38.65% ± 12.94%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bl>
          </a:graphicData>
        </a:graphic>
      </p:graphicFrame>
      <p:sp>
        <p:nvSpPr>
          <p:cNvPr id="2" name="文字方塊 1">
            <a:extLst>
              <a:ext uri="{FF2B5EF4-FFF2-40B4-BE49-F238E27FC236}">
                <a16:creationId xmlns:a16="http://schemas.microsoft.com/office/drawing/2014/main" id="{AB496A5B-CAA7-D190-DD18-1F91FE500005}"/>
              </a:ext>
            </a:extLst>
          </p:cNvPr>
          <p:cNvSpPr txBox="1"/>
          <p:nvPr/>
        </p:nvSpPr>
        <p:spPr>
          <a:xfrm>
            <a:off x="381675" y="1097487"/>
            <a:ext cx="780487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other datasets -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MVtexAD</a:t>
            </a:r>
            <a:endParaRPr lang="zh-TW" altLang="en-US" sz="1400" b="1" dirty="0"/>
          </a:p>
        </p:txBody>
      </p:sp>
      <p:sp>
        <p:nvSpPr>
          <p:cNvPr id="6" name="矩形 5">
            <a:extLst>
              <a:ext uri="{FF2B5EF4-FFF2-40B4-BE49-F238E27FC236}">
                <a16:creationId xmlns:a16="http://schemas.microsoft.com/office/drawing/2014/main" id="{81455B1B-6CA9-298F-CDEB-86D902D186A0}"/>
              </a:ext>
            </a:extLst>
          </p:cNvPr>
          <p:cNvSpPr/>
          <p:nvPr/>
        </p:nvSpPr>
        <p:spPr bwMode="auto">
          <a:xfrm>
            <a:off x="218905" y="131989"/>
            <a:ext cx="8829845"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3" name="文字方塊 2">
            <a:extLst>
              <a:ext uri="{FF2B5EF4-FFF2-40B4-BE49-F238E27FC236}">
                <a16:creationId xmlns:a16="http://schemas.microsoft.com/office/drawing/2014/main" id="{AEAE9731-60E3-BB99-867D-4597AD2729EA}"/>
              </a:ext>
            </a:extLst>
          </p:cNvPr>
          <p:cNvSpPr txBox="1"/>
          <p:nvPr/>
        </p:nvSpPr>
        <p:spPr>
          <a:xfrm>
            <a:off x="358774" y="1420604"/>
            <a:ext cx="811847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separately evaluate the performance of Expert 1 and Expert 2, comparing them to our hybrid expert approach to understand the limitations of using only one of them.</a:t>
            </a:r>
            <a:endPar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字方塊 3">
            <a:extLst>
              <a:ext uri="{FF2B5EF4-FFF2-40B4-BE49-F238E27FC236}">
                <a16:creationId xmlns:a16="http://schemas.microsoft.com/office/drawing/2014/main" id="{B75A383E-6477-E1E1-6E0A-27BDD5479BDD}"/>
              </a:ext>
            </a:extLst>
          </p:cNvPr>
          <p:cNvSpPr txBox="1"/>
          <p:nvPr/>
        </p:nvSpPr>
        <p:spPr>
          <a:xfrm>
            <a:off x="358774" y="1943824"/>
            <a:ext cx="8279182" cy="507831"/>
          </a:xfrm>
          <a:prstGeom prst="rect">
            <a:avLst/>
          </a:prstGeom>
          <a:noFill/>
        </p:spPr>
        <p:txBody>
          <a:bodyPr wrap="square">
            <a:spAutoFit/>
          </a:bodyPr>
          <a:lstStyle/>
          <a:p>
            <a:r>
              <a:rPr lang="en-US" altLang="zh-TW" dirty="0"/>
              <a:t>The experimental results, averaged over three different dataset splits, utilized all object (old + new object).</a:t>
            </a:r>
          </a:p>
          <a:p>
            <a:r>
              <a:rPr lang="en-US" altLang="zh-TW" dirty="0"/>
              <a:t>The introduction of the dataset can be found on page 124.</a:t>
            </a:r>
            <a:endParaRPr lang="zh-TW" altLang="en-US" dirty="0"/>
          </a:p>
        </p:txBody>
      </p:sp>
      <p:sp>
        <p:nvSpPr>
          <p:cNvPr id="15" name="頁尾版面配置區 14">
            <a:extLst>
              <a:ext uri="{FF2B5EF4-FFF2-40B4-BE49-F238E27FC236}">
                <a16:creationId xmlns:a16="http://schemas.microsoft.com/office/drawing/2014/main" id="{4FBD39EF-ADF8-C001-651A-A225CDF67F3D}"/>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2534932D-0D00-88B5-E460-E20EE0E22743}"/>
              </a:ext>
            </a:extLst>
          </p:cNvPr>
          <p:cNvSpPr>
            <a:spLocks noGrp="1"/>
          </p:cNvSpPr>
          <p:nvPr>
            <p:ph type="sldNum" sz="quarter" idx="12"/>
          </p:nvPr>
        </p:nvSpPr>
        <p:spPr/>
        <p:txBody>
          <a:bodyPr/>
          <a:lstStyle/>
          <a:p>
            <a:fld id="{EE3F9CDB-1F21-4789-A81E-8FEA25CE194B}" type="slidenum">
              <a:rPr lang="zh-CN" altLang="en-US" smtClean="0"/>
              <a:pPr/>
              <a:t>137</a:t>
            </a:fld>
            <a:endParaRPr lang="zh-CN" altLang="en-US" dirty="0"/>
          </a:p>
        </p:txBody>
      </p:sp>
    </p:spTree>
    <p:extLst>
      <p:ext uri="{BB962C8B-B14F-4D97-AF65-F5344CB8AC3E}">
        <p14:creationId xmlns:p14="http://schemas.microsoft.com/office/powerpoint/2010/main" val="211956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E1CBB0-83B6-4ECA-9146-210C937F7ECB}"/>
              </a:ext>
            </a:extLst>
          </p:cNvPr>
          <p:cNvSpPr/>
          <p:nvPr/>
        </p:nvSpPr>
        <p:spPr bwMode="auto">
          <a:xfrm>
            <a:off x="168541" y="90086"/>
            <a:ext cx="6354496"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Validate the effectiveness of GP on classification tasks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字方塊 5">
            <a:extLst>
              <a:ext uri="{FF2B5EF4-FFF2-40B4-BE49-F238E27FC236}">
                <a16:creationId xmlns:a16="http://schemas.microsoft.com/office/drawing/2014/main" id="{243A0688-8BEC-E46A-C9DA-97436D559D01}"/>
              </a:ext>
            </a:extLst>
          </p:cNvPr>
          <p:cNvSpPr txBox="1"/>
          <p:nvPr/>
        </p:nvSpPr>
        <p:spPr>
          <a:xfrm>
            <a:off x="602148" y="1093019"/>
            <a:ext cx="1653203" cy="369332"/>
          </a:xfrm>
          <a:prstGeom prst="rect">
            <a:avLst/>
          </a:prstGeom>
          <a:noFill/>
        </p:spPr>
        <p:txBody>
          <a:bodyPr wrap="square">
            <a:spAutoFit/>
          </a:bodyPr>
          <a:lstStyle/>
          <a:p>
            <a:r>
              <a:rPr lang="en-US" altLang="zh-TW" sz="1800" dirty="0"/>
              <a:t>CUB-200-2011 </a:t>
            </a:r>
            <a:endParaRPr lang="zh-TW" altLang="en-US" sz="1013" dirty="0"/>
          </a:p>
        </p:txBody>
      </p:sp>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1388368641"/>
              </p:ext>
            </p:extLst>
          </p:nvPr>
        </p:nvGraphicFramePr>
        <p:xfrm>
          <a:off x="1428749" y="1462351"/>
          <a:ext cx="6127750" cy="3146970"/>
        </p:xfrm>
        <a:graphic>
          <a:graphicData uri="http://schemas.openxmlformats.org/drawingml/2006/table">
            <a:tbl>
              <a:tblPr firstRow="1" bandRow="1">
                <a:tableStyleId>{7DF18680-E054-41AD-8BC1-D1AEF772440D}</a:tableStyleId>
              </a:tblPr>
              <a:tblGrid>
                <a:gridCol w="3063875">
                  <a:extLst>
                    <a:ext uri="{9D8B030D-6E8A-4147-A177-3AD203B41FA5}">
                      <a16:colId xmlns:a16="http://schemas.microsoft.com/office/drawing/2014/main" val="4150500866"/>
                    </a:ext>
                  </a:extLst>
                </a:gridCol>
                <a:gridCol w="3063875">
                  <a:extLst>
                    <a:ext uri="{9D8B030D-6E8A-4147-A177-3AD203B41FA5}">
                      <a16:colId xmlns:a16="http://schemas.microsoft.com/office/drawing/2014/main" val="3271076510"/>
                    </a:ext>
                  </a:extLst>
                </a:gridCol>
              </a:tblGrid>
              <a:tr h="592932">
                <a:tc>
                  <a:txBody>
                    <a:bodyPr/>
                    <a:lstStyle/>
                    <a:p>
                      <a:pPr algn="ctr"/>
                      <a:r>
                        <a:rPr lang="en-US" altLang="zh-TW" sz="1200" dirty="0"/>
                        <a:t>Method</a:t>
                      </a:r>
                    </a:p>
                    <a:p>
                      <a:pPr algn="ctr"/>
                      <a:r>
                        <a:rPr lang="en-US" altLang="zh-TW" sz="1200" dirty="0"/>
                        <a:t>(Backbone : Resnet50 )</a:t>
                      </a:r>
                      <a:endParaRPr lang="zh-TW" altLang="en-US" sz="1200" dirty="0"/>
                    </a:p>
                  </a:txBody>
                  <a:tcPr anchor="ctr"/>
                </a:tc>
                <a:tc>
                  <a:txBody>
                    <a:bodyPr/>
                    <a:lstStyle/>
                    <a:p>
                      <a:pPr algn="ctr"/>
                      <a:r>
                        <a:rPr lang="en-US" altLang="zh-TW" sz="1200" dirty="0"/>
                        <a:t>classification</a:t>
                      </a:r>
                    </a:p>
                    <a:p>
                      <a:pPr algn="ctr"/>
                      <a:r>
                        <a:rPr lang="en-US" altLang="zh-TW" sz="1200" dirty="0"/>
                        <a:t>Accuracy (%)</a:t>
                      </a:r>
                      <a:endParaRPr lang="zh-TW" altLang="en-US" sz="1200" dirty="0"/>
                    </a:p>
                  </a:txBody>
                  <a:tcPr anchor="ctr"/>
                </a:tc>
                <a:extLst>
                  <a:ext uri="{0D108BD9-81ED-4DB2-BD59-A6C34878D82A}">
                    <a16:rowId xmlns:a16="http://schemas.microsoft.com/office/drawing/2014/main" val="692078106"/>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67.156</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0.757</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181025225"/>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CosFace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75.997</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0.344</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843437367"/>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ArcFace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75.318</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0.123%</a:t>
                      </a:r>
                      <a:endParaRPr lang="zh-TW" altLang="en-US" sz="1200" dirty="0"/>
                    </a:p>
                  </a:txBody>
                  <a:tcPr anchor="ctr"/>
                </a:tc>
                <a:extLst>
                  <a:ext uri="{0D108BD9-81ED-4DB2-BD59-A6C34878D82A}">
                    <a16:rowId xmlns:a16="http://schemas.microsoft.com/office/drawing/2014/main" val="3722116872"/>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69.183</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0.374</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3916289409"/>
                  </a:ext>
                </a:extLst>
              </a:tr>
              <a:tr h="425673">
                <a:tc>
                  <a:txBody>
                    <a:bodyPr/>
                    <a:lstStyle/>
                    <a:p>
                      <a:pPr algn="ctr"/>
                      <a:r>
                        <a:rPr lang="en-US" altLang="zh-TW" sz="1200" dirty="0"/>
                        <a:t>GP is used Stage 1</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75.412</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0.582</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4069956587"/>
                  </a:ext>
                </a:extLst>
              </a:tr>
              <a:tr h="425673">
                <a:tc>
                  <a:txBody>
                    <a:bodyPr/>
                    <a:lstStyle/>
                    <a:p>
                      <a:pPr algn="ctr"/>
                      <a:r>
                        <a:rPr lang="en-US" altLang="zh-TW" sz="1200" dirty="0"/>
                        <a:t>GP is used Stage 1 and Stage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76.28</a:t>
                      </a:r>
                      <a:r>
                        <a:rPr kumimoji="0" lang="zh-TW" altLang="en-US"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 0.516</a:t>
                      </a:r>
                      <a:r>
                        <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lang="zh-TW" altLang="en-US" sz="1200" dirty="0">
                        <a:solidFill>
                          <a:srgbClr val="FF0000"/>
                        </a:solidFill>
                      </a:endParaRPr>
                    </a:p>
                  </a:txBody>
                  <a:tcPr anchor="ctr"/>
                </a:tc>
                <a:extLst>
                  <a:ext uri="{0D108BD9-81ED-4DB2-BD59-A6C34878D82A}">
                    <a16:rowId xmlns:a16="http://schemas.microsoft.com/office/drawing/2014/main" val="2750636936"/>
                  </a:ext>
                </a:extLst>
              </a:tr>
            </a:tbl>
          </a:graphicData>
        </a:graphic>
      </p:graphicFrame>
      <p:sp>
        <p:nvSpPr>
          <p:cNvPr id="13" name="頁尾版面配置區 12">
            <a:extLst>
              <a:ext uri="{FF2B5EF4-FFF2-40B4-BE49-F238E27FC236}">
                <a16:creationId xmlns:a16="http://schemas.microsoft.com/office/drawing/2014/main" id="{F6BDFA4F-876E-2AFF-30E9-28315E2AC5BE}"/>
              </a:ext>
            </a:extLst>
          </p:cNvPr>
          <p:cNvSpPr>
            <a:spLocks noGrp="1"/>
          </p:cNvSpPr>
          <p:nvPr>
            <p:ph type="ftr" sz="quarter" idx="11"/>
          </p:nvPr>
        </p:nvSpPr>
        <p:spPr/>
        <p:txBody>
          <a:bodyPr/>
          <a:lstStyle/>
          <a:p>
            <a:r>
              <a:rPr lang="en-US" altLang="zh-TW"/>
              <a:t>/78</a:t>
            </a:r>
            <a:endParaRPr lang="zh-TW" altLang="en-US" dirty="0"/>
          </a:p>
        </p:txBody>
      </p:sp>
      <p:sp>
        <p:nvSpPr>
          <p:cNvPr id="14" name="投影片編號版面配置區 13">
            <a:extLst>
              <a:ext uri="{FF2B5EF4-FFF2-40B4-BE49-F238E27FC236}">
                <a16:creationId xmlns:a16="http://schemas.microsoft.com/office/drawing/2014/main" id="{27694E50-6218-E6F3-FCB4-3A5F632B6C18}"/>
              </a:ext>
            </a:extLst>
          </p:cNvPr>
          <p:cNvSpPr>
            <a:spLocks noGrp="1"/>
          </p:cNvSpPr>
          <p:nvPr>
            <p:ph type="sldNum" sz="quarter" idx="12"/>
          </p:nvPr>
        </p:nvSpPr>
        <p:spPr/>
        <p:txBody>
          <a:bodyPr/>
          <a:lstStyle/>
          <a:p>
            <a:fld id="{EE3F9CDB-1F21-4789-A81E-8FEA25CE194B}" type="slidenum">
              <a:rPr lang="zh-CN" altLang="en-US" smtClean="0"/>
              <a:pPr/>
              <a:t>138</a:t>
            </a:fld>
            <a:endParaRPr lang="zh-CN" altLang="en-US" dirty="0"/>
          </a:p>
        </p:txBody>
      </p:sp>
    </p:spTree>
    <p:extLst>
      <p:ext uri="{BB962C8B-B14F-4D97-AF65-F5344CB8AC3E}">
        <p14:creationId xmlns:p14="http://schemas.microsoft.com/office/powerpoint/2010/main" val="259110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43A0688-8BEC-E46A-C9DA-97436D559D01}"/>
              </a:ext>
            </a:extLst>
          </p:cNvPr>
          <p:cNvSpPr txBox="1"/>
          <p:nvPr/>
        </p:nvSpPr>
        <p:spPr>
          <a:xfrm>
            <a:off x="602148" y="1093019"/>
            <a:ext cx="1653203" cy="369332"/>
          </a:xfrm>
          <a:prstGeom prst="rect">
            <a:avLst/>
          </a:prstGeom>
          <a:noFill/>
        </p:spPr>
        <p:txBody>
          <a:bodyPr wrap="square">
            <a:spAutoFit/>
          </a:bodyPr>
          <a:lstStyle/>
          <a:p>
            <a:r>
              <a:rPr lang="en-US" altLang="zh-TW" sz="1800" dirty="0"/>
              <a:t>Cifar-10</a:t>
            </a:r>
            <a:endParaRPr lang="zh-TW" altLang="en-US" sz="1013" dirty="0"/>
          </a:p>
        </p:txBody>
      </p:sp>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4102859397"/>
              </p:ext>
            </p:extLst>
          </p:nvPr>
        </p:nvGraphicFramePr>
        <p:xfrm>
          <a:off x="1428749" y="1462351"/>
          <a:ext cx="6127750" cy="3146970"/>
        </p:xfrm>
        <a:graphic>
          <a:graphicData uri="http://schemas.openxmlformats.org/drawingml/2006/table">
            <a:tbl>
              <a:tblPr firstRow="1" bandRow="1">
                <a:tableStyleId>{7DF18680-E054-41AD-8BC1-D1AEF772440D}</a:tableStyleId>
              </a:tblPr>
              <a:tblGrid>
                <a:gridCol w="3063875">
                  <a:extLst>
                    <a:ext uri="{9D8B030D-6E8A-4147-A177-3AD203B41FA5}">
                      <a16:colId xmlns:a16="http://schemas.microsoft.com/office/drawing/2014/main" val="4150500866"/>
                    </a:ext>
                  </a:extLst>
                </a:gridCol>
                <a:gridCol w="3063875">
                  <a:extLst>
                    <a:ext uri="{9D8B030D-6E8A-4147-A177-3AD203B41FA5}">
                      <a16:colId xmlns:a16="http://schemas.microsoft.com/office/drawing/2014/main" val="3271076510"/>
                    </a:ext>
                  </a:extLst>
                </a:gridCol>
              </a:tblGrid>
              <a:tr h="592932">
                <a:tc>
                  <a:txBody>
                    <a:bodyPr/>
                    <a:lstStyle/>
                    <a:p>
                      <a:pPr algn="ctr"/>
                      <a:r>
                        <a:rPr lang="en-US" altLang="zh-TW" sz="1200" dirty="0"/>
                        <a:t>Method</a:t>
                      </a:r>
                    </a:p>
                    <a:p>
                      <a:pPr algn="ctr"/>
                      <a:r>
                        <a:rPr lang="en-US" altLang="zh-TW" sz="1200" dirty="0"/>
                        <a:t>(Backbone : Resnet50 )</a:t>
                      </a:r>
                      <a:endParaRPr lang="zh-TW" altLang="en-US" sz="1200" dirty="0"/>
                    </a:p>
                  </a:txBody>
                  <a:tcPr anchor="ctr"/>
                </a:tc>
                <a:tc>
                  <a:txBody>
                    <a:bodyPr/>
                    <a:lstStyle/>
                    <a:p>
                      <a:pPr algn="ctr"/>
                      <a:r>
                        <a:rPr lang="en-US" altLang="zh-TW" sz="1200" dirty="0"/>
                        <a:t>classification</a:t>
                      </a:r>
                    </a:p>
                    <a:p>
                      <a:pPr algn="ctr"/>
                      <a:r>
                        <a:rPr lang="en-US" altLang="zh-TW" sz="1200" dirty="0"/>
                        <a:t>Accuracy (%)</a:t>
                      </a:r>
                      <a:endParaRPr lang="zh-TW" altLang="en-US" sz="1200" dirty="0"/>
                    </a:p>
                  </a:txBody>
                  <a:tcPr anchor="ctr"/>
                </a:tc>
                <a:extLst>
                  <a:ext uri="{0D108BD9-81ED-4DB2-BD59-A6C34878D82A}">
                    <a16:rowId xmlns:a16="http://schemas.microsoft.com/office/drawing/2014/main" val="692078106"/>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84.01</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0.332</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181025225"/>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CosFace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81.6</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0.255</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843437367"/>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ArcFace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80.22</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0.516%</a:t>
                      </a:r>
                      <a:endParaRPr lang="zh-TW" altLang="en-US" sz="1200" dirty="0"/>
                    </a:p>
                  </a:txBody>
                  <a:tcPr anchor="ctr"/>
                </a:tc>
                <a:extLst>
                  <a:ext uri="{0D108BD9-81ED-4DB2-BD59-A6C34878D82A}">
                    <a16:rowId xmlns:a16="http://schemas.microsoft.com/office/drawing/2014/main" val="3722116872"/>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83.91</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0.326</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3916289409"/>
                  </a:ext>
                </a:extLst>
              </a:tr>
              <a:tr h="425673">
                <a:tc>
                  <a:txBody>
                    <a:bodyPr/>
                    <a:lstStyle/>
                    <a:p>
                      <a:pPr algn="ctr"/>
                      <a:r>
                        <a:rPr lang="en-US" altLang="zh-TW" sz="1200" dirty="0"/>
                        <a:t>GP is used Stage 1</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88.67</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0.029</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4069956587"/>
                  </a:ext>
                </a:extLst>
              </a:tr>
              <a:tr h="425673">
                <a:tc>
                  <a:txBody>
                    <a:bodyPr/>
                    <a:lstStyle/>
                    <a:p>
                      <a:pPr algn="ctr"/>
                      <a:r>
                        <a:rPr lang="en-US" altLang="zh-TW" sz="1200" dirty="0"/>
                        <a:t>GP is used Stage 1 and Stage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88.75</a:t>
                      </a:r>
                      <a:r>
                        <a:rPr kumimoji="0" lang="zh-TW" altLang="en-US" sz="1200" b="0" i="0" u="none" strike="noStrike" kern="1200" cap="none" spc="0" normalizeH="0" baseline="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 0.045</a:t>
                      </a:r>
                      <a:r>
                        <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lang="zh-TW" altLang="en-US" sz="1200" dirty="0">
                        <a:solidFill>
                          <a:srgbClr val="FF0000"/>
                        </a:solidFill>
                      </a:endParaRPr>
                    </a:p>
                  </a:txBody>
                  <a:tcPr anchor="ctr"/>
                </a:tc>
                <a:extLst>
                  <a:ext uri="{0D108BD9-81ED-4DB2-BD59-A6C34878D82A}">
                    <a16:rowId xmlns:a16="http://schemas.microsoft.com/office/drawing/2014/main" val="2750636936"/>
                  </a:ext>
                </a:extLst>
              </a:tr>
            </a:tbl>
          </a:graphicData>
        </a:graphic>
      </p:graphicFrame>
      <p:sp>
        <p:nvSpPr>
          <p:cNvPr id="4" name="矩形 3">
            <a:extLst>
              <a:ext uri="{FF2B5EF4-FFF2-40B4-BE49-F238E27FC236}">
                <a16:creationId xmlns:a16="http://schemas.microsoft.com/office/drawing/2014/main" id="{53FF2959-9513-25E2-06A2-5108CA32448D}"/>
              </a:ext>
            </a:extLst>
          </p:cNvPr>
          <p:cNvSpPr/>
          <p:nvPr/>
        </p:nvSpPr>
        <p:spPr bwMode="auto">
          <a:xfrm>
            <a:off x="168541" y="90086"/>
            <a:ext cx="6354496"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Validate the effectiveness of GP on classification tasks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頁尾版面配置區 12">
            <a:extLst>
              <a:ext uri="{FF2B5EF4-FFF2-40B4-BE49-F238E27FC236}">
                <a16:creationId xmlns:a16="http://schemas.microsoft.com/office/drawing/2014/main" id="{ACC060F5-85E7-6B7E-E46C-BD94B1C8A8FB}"/>
              </a:ext>
            </a:extLst>
          </p:cNvPr>
          <p:cNvSpPr>
            <a:spLocks noGrp="1"/>
          </p:cNvSpPr>
          <p:nvPr>
            <p:ph type="ftr" sz="quarter" idx="11"/>
          </p:nvPr>
        </p:nvSpPr>
        <p:spPr/>
        <p:txBody>
          <a:bodyPr/>
          <a:lstStyle/>
          <a:p>
            <a:r>
              <a:rPr lang="en-US" altLang="zh-TW"/>
              <a:t>/78</a:t>
            </a:r>
            <a:endParaRPr lang="zh-TW" altLang="en-US" dirty="0"/>
          </a:p>
        </p:txBody>
      </p:sp>
      <p:sp>
        <p:nvSpPr>
          <p:cNvPr id="14" name="投影片編號版面配置區 13">
            <a:extLst>
              <a:ext uri="{FF2B5EF4-FFF2-40B4-BE49-F238E27FC236}">
                <a16:creationId xmlns:a16="http://schemas.microsoft.com/office/drawing/2014/main" id="{78D47905-3E73-7583-7221-21A7C175689B}"/>
              </a:ext>
            </a:extLst>
          </p:cNvPr>
          <p:cNvSpPr>
            <a:spLocks noGrp="1"/>
          </p:cNvSpPr>
          <p:nvPr>
            <p:ph type="sldNum" sz="quarter" idx="12"/>
          </p:nvPr>
        </p:nvSpPr>
        <p:spPr/>
        <p:txBody>
          <a:bodyPr/>
          <a:lstStyle/>
          <a:p>
            <a:fld id="{EE3F9CDB-1F21-4789-A81E-8FEA25CE194B}" type="slidenum">
              <a:rPr lang="zh-CN" altLang="en-US" smtClean="0"/>
              <a:pPr/>
              <a:t>139</a:t>
            </a:fld>
            <a:endParaRPr lang="zh-CN" altLang="en-US" dirty="0"/>
          </a:p>
        </p:txBody>
      </p:sp>
    </p:spTree>
    <p:extLst>
      <p:ext uri="{BB962C8B-B14F-4D97-AF65-F5344CB8AC3E}">
        <p14:creationId xmlns:p14="http://schemas.microsoft.com/office/powerpoint/2010/main" val="116921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FE0AB5A-4102-B67E-E75D-0D028FE6667B}"/>
              </a:ext>
            </a:extLst>
          </p:cNvPr>
          <p:cNvSpPr/>
          <p:nvPr/>
        </p:nvSpPr>
        <p:spPr bwMode="auto">
          <a:xfrm>
            <a:off x="168540" y="90085"/>
            <a:ext cx="8823060"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Algorithm for Prediction Uncertainty to defect converter</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EF45D01-62BA-42F1-B98D-D0AC8208FF20}"/>
                  </a:ext>
                </a:extLst>
              </p:cNvPr>
              <p:cNvSpPr/>
              <p:nvPr/>
            </p:nvSpPr>
            <p:spPr>
              <a:xfrm>
                <a:off x="807521" y="2694829"/>
                <a:ext cx="3876965" cy="523220"/>
              </a:xfrm>
              <a:prstGeom prst="rect">
                <a:avLst/>
              </a:prstGeom>
            </p:spPr>
            <p:txBody>
              <a:bodyPr wrap="square">
                <a:spAutoFit/>
              </a:bodyPr>
              <a:lstStyle/>
              <a:p>
                <a:r>
                  <a:rPr lang="en-US" altLang="zh-TW" sz="1400" b="1" dirty="0"/>
                  <a:t>K : </a:t>
                </a:r>
                <a:r>
                  <a:rPr lang="en-US" altLang="zh-TW" sz="1400" dirty="0"/>
                  <a:t>number of component types </a:t>
                </a:r>
              </a:p>
              <a:p>
                <a14:m>
                  <m:oMath xmlns:m="http://schemas.openxmlformats.org/officeDocument/2006/math">
                    <m:r>
                      <a:rPr lang="en-US" altLang="zh-TW" sz="1400" b="0" i="1" dirty="0" smtClean="0">
                        <a:latin typeface="Cambria Math" panose="02040503050406030204" pitchFamily="18" charset="0"/>
                      </a:rPr>
                      <m:t>𝑗</m:t>
                    </m:r>
                    <m:r>
                      <a:rPr lang="en-US" altLang="zh-TW" sz="1400" i="1" dirty="0">
                        <a:latin typeface="Cambria Math" panose="02040503050406030204" pitchFamily="18" charset="0"/>
                      </a:rPr>
                      <m:t>∈</m:t>
                    </m:r>
                  </m:oMath>
                </a14:m>
                <a:r>
                  <a:rPr lang="en-US" altLang="zh-TW" sz="1400" dirty="0"/>
                  <a:t> {1, 2, 3, </a:t>
                </a:r>
                <a14:m>
                  <m:oMath xmlns:m="http://schemas.openxmlformats.org/officeDocument/2006/math">
                    <m:r>
                      <a:rPr lang="en-US" altLang="zh-TW" sz="1400" i="1">
                        <a:latin typeface="Cambria Math" panose="02040503050406030204" pitchFamily="18" charset="0"/>
                      </a:rPr>
                      <m:t>…</m:t>
                    </m:r>
                  </m:oMath>
                </a14:m>
                <a:r>
                  <a:rPr lang="en-US" altLang="zh-TW" sz="1400" dirty="0"/>
                  <a:t>,K} is the name of training component</a:t>
                </a:r>
              </a:p>
            </p:txBody>
          </p:sp>
        </mc:Choice>
        <mc:Fallback xmlns="">
          <p:sp>
            <p:nvSpPr>
              <p:cNvPr id="6" name="矩形 5">
                <a:extLst>
                  <a:ext uri="{FF2B5EF4-FFF2-40B4-BE49-F238E27FC236}">
                    <a16:creationId xmlns:a16="http://schemas.microsoft.com/office/drawing/2014/main" id="{DEF45D01-62BA-42F1-B98D-D0AC8208FF20}"/>
                  </a:ext>
                </a:extLst>
              </p:cNvPr>
              <p:cNvSpPr>
                <a:spLocks noRot="1" noChangeAspect="1" noMove="1" noResize="1" noEditPoints="1" noAdjustHandles="1" noChangeArrowheads="1" noChangeShapeType="1" noTextEdit="1"/>
              </p:cNvSpPr>
              <p:nvPr/>
            </p:nvSpPr>
            <p:spPr>
              <a:xfrm>
                <a:off x="807521" y="2694829"/>
                <a:ext cx="3876965" cy="523220"/>
              </a:xfrm>
              <a:prstGeom prst="rect">
                <a:avLst/>
              </a:prstGeom>
              <a:blipFill>
                <a:blip r:embed="rId2"/>
                <a:stretch>
                  <a:fillRect l="-472" t="-2326" b="-116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87D09E3-4D9E-45F8-9133-5B286A6579DD}"/>
                  </a:ext>
                </a:extLst>
              </p:cNvPr>
              <p:cNvSpPr/>
              <p:nvPr/>
            </p:nvSpPr>
            <p:spPr>
              <a:xfrm>
                <a:off x="5899487" y="2657457"/>
                <a:ext cx="2239472" cy="2027991"/>
              </a:xfrm>
              <a:prstGeom prst="rect">
                <a:avLst/>
              </a:prstGeom>
            </p:spPr>
            <p:txBody>
              <a:bodyPr wrap="square">
                <a:spAutoFit/>
              </a:bodyPr>
              <a:lstStyle/>
              <a:p>
                <a:r>
                  <a:rPr lang="en-US" altLang="zh-TW" sz="1400" b="1" dirty="0"/>
                  <a:t>Prediction Uncertainty to defect converter:</a:t>
                </a:r>
                <a:endParaRPr lang="zh-TW" altLang="en-US" sz="1400" dirty="0"/>
              </a:p>
              <a:p>
                <a:pPr lvl="1"/>
                <a:r>
                  <a:rPr lang="en-US" altLang="zh-TW" sz="1400" dirty="0">
                    <a:latin typeface="Cambria Math" panose="02040503050406030204" pitchFamily="18" charset="0"/>
                  </a:rPr>
                  <a:t>If ( U &gt;</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smtClean="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Unknown</a:t>
                </a:r>
              </a:p>
              <a:p>
                <a:pPr lvl="1"/>
                <a:r>
                  <a:rPr lang="en-US" altLang="zh-TW" sz="1400" dirty="0">
                    <a:latin typeface="Cambria Math" panose="02040503050406030204" pitchFamily="18" charset="0"/>
                  </a:rPr>
                  <a:t>If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a:latin typeface="Cambria Math" panose="02040503050406030204" pitchFamily="18" charset="0"/>
                      </a:rPr>
                      <m:t>&lt;</m:t>
                    </m:r>
                    <m:r>
                      <m:rPr>
                        <m:sty m:val="p"/>
                      </m:rPr>
                      <a:rPr lang="en-US" altLang="zh-TW" sz="1400" i="1">
                        <a:latin typeface="Cambria Math" panose="02040503050406030204" pitchFamily="18" charset="0"/>
                      </a:rPr>
                      <m:t>U</m:t>
                    </m:r>
                  </m:oMath>
                </a14:m>
                <a:r>
                  <a:rPr lang="en-US" altLang="zh-TW" sz="1400" dirty="0">
                    <a:latin typeface="Cambria Math" panose="02040503050406030204" pitchFamily="18" charset="0"/>
                  </a:rPr>
                  <a:t> </a:t>
                </a:r>
                <a14:m>
                  <m:oMath xmlns:m="http://schemas.openxmlformats.org/officeDocument/2006/math">
                    <m:r>
                      <a:rPr lang="en-US" altLang="zh-TW" sz="1400" i="1" dirty="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Bad</a:t>
                </a:r>
              </a:p>
              <a:p>
                <a:pPr lvl="1"/>
                <a:r>
                  <a:rPr lang="en-US" altLang="zh-TW" sz="1400" dirty="0">
                    <a:latin typeface="Cambria Math" panose="02040503050406030204" pitchFamily="18" charset="0"/>
                  </a:rPr>
                  <a:t>If  (</a:t>
                </a:r>
                <a14:m>
                  <m:oMath xmlns:m="http://schemas.openxmlformats.org/officeDocument/2006/math">
                    <m:r>
                      <m:rPr>
                        <m:sty m:val="p"/>
                      </m:rPr>
                      <a:rPr lang="en-US" altLang="zh-TW" sz="1400" i="1" dirty="0">
                        <a:latin typeface="Cambria Math" panose="02040503050406030204" pitchFamily="18" charset="0"/>
                      </a:rPr>
                      <m:t>U</m:t>
                    </m:r>
                  </m:oMath>
                </a14:m>
                <a:r>
                  <a:rPr lang="en-US" altLang="zh-TW" sz="1400" dirty="0">
                    <a:latin typeface="Cambria Math" panose="02040503050406030204" pitchFamily="18" charset="0"/>
                  </a:rPr>
                  <a:t> </a:t>
                </a:r>
                <a14:m>
                  <m:oMath xmlns:m="http://schemas.openxmlformats.org/officeDocument/2006/math">
                    <m:r>
                      <a:rPr lang="en-US" altLang="zh-TW" sz="1400" i="1" dirty="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Good</a:t>
                </a:r>
              </a:p>
            </p:txBody>
          </p:sp>
        </mc:Choice>
        <mc:Fallback xmlns="">
          <p:sp>
            <p:nvSpPr>
              <p:cNvPr id="8" name="矩形 7">
                <a:extLst>
                  <a:ext uri="{FF2B5EF4-FFF2-40B4-BE49-F238E27FC236}">
                    <a16:creationId xmlns:a16="http://schemas.microsoft.com/office/drawing/2014/main" id="{087D09E3-4D9E-45F8-9133-5B286A6579DD}"/>
                  </a:ext>
                </a:extLst>
              </p:cNvPr>
              <p:cNvSpPr>
                <a:spLocks noRot="1" noChangeAspect="1" noMove="1" noResize="1" noEditPoints="1" noAdjustHandles="1" noChangeArrowheads="1" noChangeShapeType="1" noTextEdit="1"/>
              </p:cNvSpPr>
              <p:nvPr/>
            </p:nvSpPr>
            <p:spPr>
              <a:xfrm>
                <a:off x="5899487" y="2657457"/>
                <a:ext cx="2239472" cy="2027991"/>
              </a:xfrm>
              <a:prstGeom prst="rect">
                <a:avLst/>
              </a:prstGeom>
              <a:blipFill>
                <a:blip r:embed="rId3"/>
                <a:stretch>
                  <a:fillRect l="-817" t="-601" b="-901"/>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1113BE03-801A-4D24-8A4C-57765640E81B}"/>
              </a:ext>
            </a:extLst>
          </p:cNvPr>
          <p:cNvSpPr txBox="1"/>
          <p:nvPr/>
        </p:nvSpPr>
        <p:spPr>
          <a:xfrm>
            <a:off x="1548754" y="3928780"/>
            <a:ext cx="2306593" cy="300082"/>
          </a:xfrm>
          <a:prstGeom prst="rect">
            <a:avLst/>
          </a:prstGeom>
          <a:noFill/>
        </p:spPr>
        <p:txBody>
          <a:bodyPr wrap="square" rtlCol="0">
            <a:spAutoFit/>
          </a:bodyPr>
          <a:lstStyle/>
          <a:p>
            <a:pPr algn="ctr"/>
            <a:r>
              <a:rPr lang="en-US" altLang="zh-TW" b="1" dirty="0">
                <a:latin typeface="+mj-lt"/>
              </a:rPr>
              <a:t>N</a:t>
            </a:r>
            <a:r>
              <a:rPr lang="zh-TW" altLang="en-US" b="1" dirty="0">
                <a:latin typeface="+mj-lt"/>
              </a:rPr>
              <a:t>ormalized </a:t>
            </a:r>
            <a:r>
              <a:rPr lang="en-US" altLang="zh-TW" b="1" dirty="0">
                <a:latin typeface="+mj-lt"/>
              </a:rPr>
              <a:t>Uncertainty</a:t>
            </a:r>
            <a:endParaRPr lang="zh-TW" altLang="en-US" b="1" dirty="0">
              <a:latin typeface="+mj-lt"/>
            </a:endParaRPr>
          </a:p>
        </p:txBody>
      </p:sp>
      <p:grpSp>
        <p:nvGrpSpPr>
          <p:cNvPr id="7" name="群組 6">
            <a:extLst>
              <a:ext uri="{FF2B5EF4-FFF2-40B4-BE49-F238E27FC236}">
                <a16:creationId xmlns:a16="http://schemas.microsoft.com/office/drawing/2014/main" id="{21D10C6C-521F-DDD2-220E-510D6D0992AA}"/>
              </a:ext>
            </a:extLst>
          </p:cNvPr>
          <p:cNvGrpSpPr/>
          <p:nvPr/>
        </p:nvGrpSpPr>
        <p:grpSpPr>
          <a:xfrm>
            <a:off x="1403432" y="3156881"/>
            <a:ext cx="2921908" cy="825884"/>
            <a:chOff x="1333290" y="2898023"/>
            <a:chExt cx="2921908" cy="825884"/>
          </a:xfrm>
        </p:grpSpPr>
        <p:sp>
          <p:nvSpPr>
            <p:cNvPr id="5" name="文字方塊 4">
              <a:extLst>
                <a:ext uri="{FF2B5EF4-FFF2-40B4-BE49-F238E27FC236}">
                  <a16:creationId xmlns:a16="http://schemas.microsoft.com/office/drawing/2014/main" id="{0FEE57DB-73F3-447D-BFD0-BBABBE3248AF}"/>
                </a:ext>
              </a:extLst>
            </p:cNvPr>
            <p:cNvSpPr txBox="1"/>
            <p:nvPr/>
          </p:nvSpPr>
          <p:spPr>
            <a:xfrm>
              <a:off x="1333290" y="3377400"/>
              <a:ext cx="246751" cy="300082"/>
            </a:xfrm>
            <a:prstGeom prst="rect">
              <a:avLst/>
            </a:prstGeom>
            <a:noFill/>
          </p:spPr>
          <p:txBody>
            <a:bodyPr wrap="square" rtlCol="0">
              <a:spAutoFit/>
            </a:bodyPr>
            <a:lstStyle/>
            <a:p>
              <a:r>
                <a:rPr lang="en-US" altLang="zh-TW" dirty="0"/>
                <a:t>0</a:t>
              </a:r>
              <a:endParaRPr lang="zh-TW" altLang="en-US"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BCBF8C8C-FE60-427D-8B08-79D04163FF7E}"/>
                    </a:ext>
                  </a:extLst>
                </p:cNvPr>
                <p:cNvSpPr txBox="1"/>
                <p:nvPr/>
              </p:nvSpPr>
              <p:spPr>
                <a:xfrm>
                  <a:off x="2843977" y="3415938"/>
                  <a:ext cx="387346" cy="3079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2</m:t>
                            </m:r>
                          </m:sup>
                        </m:sSubSup>
                      </m:oMath>
                    </m:oMathPara>
                  </a14:m>
                  <a:endParaRPr lang="zh-TW" altLang="en-US" dirty="0"/>
                </a:p>
              </p:txBody>
            </p:sp>
          </mc:Choice>
          <mc:Fallback xmlns="">
            <p:sp>
              <p:nvSpPr>
                <p:cNvPr id="13" name="文字方塊 12">
                  <a:extLst>
                    <a:ext uri="{FF2B5EF4-FFF2-40B4-BE49-F238E27FC236}">
                      <a16:creationId xmlns:a16="http://schemas.microsoft.com/office/drawing/2014/main" id="{BCBF8C8C-FE60-427D-8B08-79D04163FF7E}"/>
                    </a:ext>
                  </a:extLst>
                </p:cNvPr>
                <p:cNvSpPr txBox="1">
                  <a:spLocks noRot="1" noChangeAspect="1" noMove="1" noResize="1" noEditPoints="1" noAdjustHandles="1" noChangeArrowheads="1" noChangeShapeType="1" noTextEdit="1"/>
                </p:cNvSpPr>
                <p:nvPr/>
              </p:nvSpPr>
              <p:spPr>
                <a:xfrm>
                  <a:off x="2843977" y="3415938"/>
                  <a:ext cx="387346" cy="307969"/>
                </a:xfrm>
                <a:prstGeom prst="rect">
                  <a:avLst/>
                </a:prstGeom>
                <a:blipFill>
                  <a:blip r:embed="rId4"/>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18EC1FD-D8EC-4F1C-A58E-9D39898CE287}"/>
                    </a:ext>
                  </a:extLst>
                </p:cNvPr>
                <p:cNvSpPr txBox="1"/>
                <p:nvPr/>
              </p:nvSpPr>
              <p:spPr>
                <a:xfrm>
                  <a:off x="2054635" y="3391768"/>
                  <a:ext cx="387346" cy="307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1</m:t>
                            </m:r>
                          </m:sup>
                        </m:sSubSup>
                      </m:oMath>
                    </m:oMathPara>
                  </a14:m>
                  <a:endParaRPr lang="zh-TW" altLang="en-US" dirty="0"/>
                </a:p>
              </p:txBody>
            </p:sp>
          </mc:Choice>
          <mc:Fallback xmlns="">
            <p:sp>
              <p:nvSpPr>
                <p:cNvPr id="15" name="文字方塊 14">
                  <a:extLst>
                    <a:ext uri="{FF2B5EF4-FFF2-40B4-BE49-F238E27FC236}">
                      <a16:creationId xmlns:a16="http://schemas.microsoft.com/office/drawing/2014/main" id="{B18EC1FD-D8EC-4F1C-A58E-9D39898CE287}"/>
                    </a:ext>
                  </a:extLst>
                </p:cNvPr>
                <p:cNvSpPr txBox="1">
                  <a:spLocks noRot="1" noChangeAspect="1" noMove="1" noResize="1" noEditPoints="1" noAdjustHandles="1" noChangeArrowheads="1" noChangeShapeType="1" noTextEdit="1"/>
                </p:cNvSpPr>
                <p:nvPr/>
              </p:nvSpPr>
              <p:spPr>
                <a:xfrm>
                  <a:off x="2054635" y="3391768"/>
                  <a:ext cx="387346" cy="307585"/>
                </a:xfrm>
                <a:prstGeom prst="rect">
                  <a:avLst/>
                </a:prstGeom>
                <a:blipFill>
                  <a:blip r:embed="rId5"/>
                  <a:stretch>
                    <a:fillRect b="-4000"/>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00574368-679E-45A8-B2E6-A51831EFBD67}"/>
                </a:ext>
              </a:extLst>
            </p:cNvPr>
            <p:cNvSpPr txBox="1"/>
            <p:nvPr/>
          </p:nvSpPr>
          <p:spPr>
            <a:xfrm>
              <a:off x="1588047" y="2898023"/>
              <a:ext cx="584751" cy="300082"/>
            </a:xfrm>
            <a:prstGeom prst="rect">
              <a:avLst/>
            </a:prstGeom>
            <a:noFill/>
          </p:spPr>
          <p:txBody>
            <a:bodyPr wrap="square" rtlCol="0">
              <a:spAutoFit/>
            </a:bodyPr>
            <a:lstStyle/>
            <a:p>
              <a:r>
                <a:rPr lang="en-US" altLang="zh-TW" dirty="0"/>
                <a:t>good</a:t>
              </a:r>
              <a:endParaRPr lang="zh-TW" altLang="en-US" dirty="0"/>
            </a:p>
          </p:txBody>
        </p:sp>
        <p:sp>
          <p:nvSpPr>
            <p:cNvPr id="17" name="文字方塊 16">
              <a:extLst>
                <a:ext uri="{FF2B5EF4-FFF2-40B4-BE49-F238E27FC236}">
                  <a16:creationId xmlns:a16="http://schemas.microsoft.com/office/drawing/2014/main" id="{E5C4243C-9F74-4DC1-A32D-1B0175668883}"/>
                </a:ext>
              </a:extLst>
            </p:cNvPr>
            <p:cNvSpPr txBox="1"/>
            <p:nvPr/>
          </p:nvSpPr>
          <p:spPr>
            <a:xfrm>
              <a:off x="2434647" y="2910562"/>
              <a:ext cx="482431" cy="300082"/>
            </a:xfrm>
            <a:prstGeom prst="rect">
              <a:avLst/>
            </a:prstGeom>
            <a:noFill/>
          </p:spPr>
          <p:txBody>
            <a:bodyPr wrap="square" rtlCol="0">
              <a:spAutoFit/>
            </a:bodyPr>
            <a:lstStyle/>
            <a:p>
              <a:r>
                <a:rPr lang="en-US" altLang="zh-TW" dirty="0"/>
                <a:t>bad</a:t>
              </a:r>
              <a:endParaRPr lang="zh-TW" altLang="en-US" dirty="0"/>
            </a:p>
          </p:txBody>
        </p:sp>
        <p:sp>
          <p:nvSpPr>
            <p:cNvPr id="18" name="文字方塊 17">
              <a:extLst>
                <a:ext uri="{FF2B5EF4-FFF2-40B4-BE49-F238E27FC236}">
                  <a16:creationId xmlns:a16="http://schemas.microsoft.com/office/drawing/2014/main" id="{AD1A5A0F-51E0-436A-9BE5-E377F5F63B7E}"/>
                </a:ext>
              </a:extLst>
            </p:cNvPr>
            <p:cNvSpPr txBox="1"/>
            <p:nvPr/>
          </p:nvSpPr>
          <p:spPr>
            <a:xfrm>
              <a:off x="3069628" y="2905976"/>
              <a:ext cx="847360" cy="300082"/>
            </a:xfrm>
            <a:prstGeom prst="rect">
              <a:avLst/>
            </a:prstGeom>
            <a:noFill/>
          </p:spPr>
          <p:txBody>
            <a:bodyPr wrap="square" rtlCol="0">
              <a:spAutoFit/>
            </a:bodyPr>
            <a:lstStyle/>
            <a:p>
              <a:r>
                <a:rPr lang="en-US" altLang="zh-TW" dirty="0"/>
                <a:t>unknown</a:t>
              </a:r>
              <a:endParaRPr lang="zh-TW" altLang="en-US" dirty="0"/>
            </a:p>
          </p:txBody>
        </p:sp>
        <p:grpSp>
          <p:nvGrpSpPr>
            <p:cNvPr id="19" name="群組 18">
              <a:extLst>
                <a:ext uri="{FF2B5EF4-FFF2-40B4-BE49-F238E27FC236}">
                  <a16:creationId xmlns:a16="http://schemas.microsoft.com/office/drawing/2014/main" id="{04C136D6-0629-466D-8E68-029BEB08147F}"/>
                </a:ext>
              </a:extLst>
            </p:cNvPr>
            <p:cNvGrpSpPr/>
            <p:nvPr/>
          </p:nvGrpSpPr>
          <p:grpSpPr>
            <a:xfrm rot="16200000">
              <a:off x="2589611" y="2071774"/>
              <a:ext cx="164652" cy="2404105"/>
              <a:chOff x="8136913" y="1275640"/>
              <a:chExt cx="150844" cy="1158100"/>
            </a:xfrm>
          </p:grpSpPr>
          <p:sp>
            <p:nvSpPr>
              <p:cNvPr id="20" name="矩形 19">
                <a:extLst>
                  <a:ext uri="{FF2B5EF4-FFF2-40B4-BE49-F238E27FC236}">
                    <a16:creationId xmlns:a16="http://schemas.microsoft.com/office/drawing/2014/main" id="{B5377866-63B6-44F6-812D-1C7CCCF774FA}"/>
                  </a:ext>
                </a:extLst>
              </p:cNvPr>
              <p:cNvSpPr/>
              <p:nvPr/>
            </p:nvSpPr>
            <p:spPr>
              <a:xfrm>
                <a:off x="8136915" y="1275640"/>
                <a:ext cx="150746" cy="3641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778188DE-DA61-4071-867C-1EBCF2A2D56A}"/>
                  </a:ext>
                </a:extLst>
              </p:cNvPr>
              <p:cNvSpPr/>
              <p:nvPr/>
            </p:nvSpPr>
            <p:spPr>
              <a:xfrm>
                <a:off x="8137011" y="1639808"/>
                <a:ext cx="150746" cy="3979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797B06A2-E041-45D8-99C9-5E8D7DA9AA60}"/>
                  </a:ext>
                </a:extLst>
              </p:cNvPr>
              <p:cNvSpPr/>
              <p:nvPr/>
            </p:nvSpPr>
            <p:spPr>
              <a:xfrm>
                <a:off x="8136913" y="2037964"/>
                <a:ext cx="150746" cy="3957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12" name="直線接點 11">
              <a:extLst>
                <a:ext uri="{FF2B5EF4-FFF2-40B4-BE49-F238E27FC236}">
                  <a16:creationId xmlns:a16="http://schemas.microsoft.com/office/drawing/2014/main" id="{54B3F73E-3B7B-43CE-A78F-31FE6A1074C1}"/>
                </a:ext>
              </a:extLst>
            </p:cNvPr>
            <p:cNvCxnSpPr/>
            <p:nvPr/>
          </p:nvCxnSpPr>
          <p:spPr>
            <a:xfrm>
              <a:off x="3046046" y="3118863"/>
              <a:ext cx="0" cy="29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EAC492BE-0688-4184-A31A-DA87DBCCD83D}"/>
                </a:ext>
              </a:extLst>
            </p:cNvPr>
            <p:cNvCxnSpPr/>
            <p:nvPr/>
          </p:nvCxnSpPr>
          <p:spPr>
            <a:xfrm>
              <a:off x="2229436" y="3105982"/>
              <a:ext cx="0" cy="293732"/>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61BDD55B-F467-16A4-2BFB-66E81E7E6656}"/>
                </a:ext>
              </a:extLst>
            </p:cNvPr>
            <p:cNvSpPr txBox="1"/>
            <p:nvPr/>
          </p:nvSpPr>
          <p:spPr>
            <a:xfrm>
              <a:off x="3719998" y="3387441"/>
              <a:ext cx="535200" cy="300082"/>
            </a:xfrm>
            <a:prstGeom prst="rect">
              <a:avLst/>
            </a:prstGeom>
            <a:noFill/>
          </p:spPr>
          <p:txBody>
            <a:bodyPr wrap="square" rtlCol="0">
              <a:spAutoFit/>
            </a:bodyPr>
            <a:lstStyle/>
            <a:p>
              <a:r>
                <a:rPr lang="en-US" altLang="zh-TW" dirty="0"/>
                <a:t>1</a:t>
              </a:r>
              <a:endParaRPr lang="zh-TW" altLang="en-US" dirty="0"/>
            </a:p>
          </p:txBody>
        </p:sp>
      </p:gr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75AD599-4C5D-E13F-815C-C2140D301B60}"/>
                  </a:ext>
                </a:extLst>
              </p:cNvPr>
              <p:cNvSpPr txBox="1"/>
              <p:nvPr/>
            </p:nvSpPr>
            <p:spPr>
              <a:xfrm>
                <a:off x="576338" y="4143561"/>
                <a:ext cx="4576096" cy="7002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1400" b="1" i="1" smtClean="0">
                          <a:latin typeface="Cambria Math" panose="02040503050406030204" pitchFamily="18" charset="0"/>
                        </a:rPr>
                        <m:t>U</m:t>
                      </m:r>
                      <m:r>
                        <a:rPr lang="en-US" altLang="zh-TW" sz="1400" b="1" i="1" smtClean="0">
                          <a:latin typeface="Cambria Math" panose="02040503050406030204" pitchFamily="18" charset="0"/>
                        </a:rPr>
                        <m:t>=</m:t>
                      </m:r>
                      <m:f>
                        <m:fPr>
                          <m:ctrlPr>
                            <a:rPr lang="en-US" altLang="zh-TW" b="1" i="1">
                              <a:latin typeface="Cambria Math" panose="02040503050406030204" pitchFamily="18" charset="0"/>
                            </a:rPr>
                          </m:ctrlPr>
                        </m:fPr>
                        <m:num>
                          <m:r>
                            <a:rPr lang="en-US" altLang="zh-TW" b="1" i="1">
                              <a:latin typeface="Cambria Math" panose="02040503050406030204" pitchFamily="18" charset="0"/>
                            </a:rPr>
                            <m:t>𝟏</m:t>
                          </m:r>
                        </m:num>
                        <m:den>
                          <m:r>
                            <a:rPr lang="en-US" altLang="zh-TW" b="1" i="1">
                              <a:latin typeface="Cambria Math" panose="02040503050406030204" pitchFamily="18" charset="0"/>
                            </a:rPr>
                            <m:t>𝒍𝒐𝒈</m:t>
                          </m:r>
                          <m:r>
                            <a:rPr lang="en-US" altLang="zh-TW" b="1" i="1">
                              <a:latin typeface="Cambria Math" panose="02040503050406030204" pitchFamily="18" charset="0"/>
                            </a:rPr>
                            <m:t>(</m:t>
                          </m:r>
                          <m:r>
                            <a:rPr lang="en-US" altLang="zh-TW" b="1" i="1" smtClean="0">
                              <a:latin typeface="Cambria Math" panose="02040503050406030204" pitchFamily="18" charset="0"/>
                            </a:rPr>
                            <m:t>𝑲</m:t>
                          </m:r>
                          <m:r>
                            <a:rPr lang="en-US" altLang="zh-TW" b="1" i="1">
                              <a:latin typeface="Cambria Math" panose="02040503050406030204" pitchFamily="18" charset="0"/>
                            </a:rPr>
                            <m:t>)</m:t>
                          </m:r>
                        </m:den>
                      </m:f>
                      <m:r>
                        <a:rPr lang="en-US" altLang="zh-TW" b="1" i="1">
                          <a:latin typeface="Cambria Math" panose="02040503050406030204" pitchFamily="18" charset="0"/>
                        </a:rPr>
                        <m:t> ∗(</m:t>
                      </m:r>
                      <m:r>
                        <a:rPr lang="en-US" altLang="zh-TW" sz="1400" b="1" i="1">
                          <a:latin typeface="Cambria Math" panose="02040503050406030204" pitchFamily="18" charset="0"/>
                        </a:rPr>
                        <m:t>− </m:t>
                      </m:r>
                      <m:nary>
                        <m:naryPr>
                          <m:chr m:val="∑"/>
                          <m:ctrlPr>
                            <a:rPr lang="en-US" altLang="zh-TW" sz="1400" b="1" i="1">
                              <a:latin typeface="Cambria Math" panose="02040503050406030204" pitchFamily="18" charset="0"/>
                            </a:rPr>
                          </m:ctrlPr>
                        </m:naryPr>
                        <m:sub>
                          <m:r>
                            <m:rPr>
                              <m:brk m:alnAt="23"/>
                            </m:rPr>
                            <a:rPr lang="en-US" altLang="zh-TW" sz="1400" b="1" i="1">
                              <a:latin typeface="Cambria Math" panose="02040503050406030204" pitchFamily="18" charset="0"/>
                            </a:rPr>
                            <m:t>𝒊</m:t>
                          </m:r>
                          <m:r>
                            <a:rPr lang="en-US" altLang="zh-TW" sz="1400" b="1" i="1">
                              <a:latin typeface="Cambria Math" panose="02040503050406030204" pitchFamily="18" charset="0"/>
                            </a:rPr>
                            <m:t>=</m:t>
                          </m:r>
                          <m:r>
                            <a:rPr lang="en-US" altLang="zh-TW" sz="1400" b="1" i="1">
                              <a:latin typeface="Cambria Math" panose="02040503050406030204" pitchFamily="18" charset="0"/>
                            </a:rPr>
                            <m:t>𝟏</m:t>
                          </m:r>
                        </m:sub>
                        <m:sup>
                          <m:r>
                            <a:rPr lang="en-US" altLang="zh-TW" b="1" i="1" smtClean="0">
                              <a:latin typeface="Cambria Math" panose="02040503050406030204" pitchFamily="18" charset="0"/>
                            </a:rPr>
                            <m:t>𝑲</m:t>
                          </m:r>
                        </m:sup>
                        <m:e>
                          <m:r>
                            <a:rPr lang="en-US" altLang="zh-TW" sz="1400" b="1" i="1">
                              <a:latin typeface="Cambria Math" panose="02040503050406030204" pitchFamily="18" charset="0"/>
                            </a:rPr>
                            <m:t> </m:t>
                          </m:r>
                        </m:e>
                      </m:nary>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 </m:t>
                          </m:r>
                          <m:r>
                            <a:rPr lang="en-US" altLang="zh-TW" sz="1400" b="1" i="1">
                              <a:latin typeface="Cambria Math" panose="02040503050406030204" pitchFamily="18" charset="0"/>
                            </a:rPr>
                            <m:t>𝒑</m:t>
                          </m:r>
                        </m:e>
                        <m:sub>
                          <m:r>
                            <a:rPr lang="en-US" altLang="zh-TW" sz="1400" b="1" i="1">
                              <a:latin typeface="Cambria Math" panose="02040503050406030204" pitchFamily="18" charset="0"/>
                            </a:rPr>
                            <m:t>𝒊</m:t>
                          </m:r>
                        </m:sub>
                      </m:sSub>
                      <m:r>
                        <a:rPr lang="en-US" altLang="zh-TW" sz="1400" b="1" i="1">
                          <a:latin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𝒍𝒐𝒈</m:t>
                      </m:r>
                      <m:r>
                        <a:rPr lang="en-US" altLang="zh-TW" sz="1400" b="1" i="1">
                          <a:latin typeface="Cambria Math" panose="02040503050406030204" pitchFamily="18" charset="0"/>
                          <a:ea typeface="Cambria Math" panose="02040503050406030204" pitchFamily="18" charset="0"/>
                        </a:rPr>
                        <m:t>⁡( </m:t>
                      </m:r>
                      <m:sSub>
                        <m:sSubPr>
                          <m:ctrlPr>
                            <a:rPr lang="en-US" altLang="zh-TW" sz="1400" b="1" i="1">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Cambria Math" panose="02040503050406030204" pitchFamily="18" charset="0"/>
                            </a:rPr>
                            <m:t>𝒑</m:t>
                          </m:r>
                        </m:e>
                        <m:sub>
                          <m:r>
                            <a:rPr lang="en-US" altLang="zh-TW" sz="1400" b="1" i="1">
                              <a:latin typeface="Cambria Math" panose="02040503050406030204" pitchFamily="18" charset="0"/>
                              <a:ea typeface="Cambria Math" panose="02040503050406030204" pitchFamily="18" charset="0"/>
                            </a:rPr>
                            <m:t>𝒊</m:t>
                          </m:r>
                        </m:sub>
                      </m:sSub>
                      <m:r>
                        <a:rPr lang="en-US" altLang="zh-TW" sz="1400" b="1" i="1">
                          <a:latin typeface="Cambria Math" panose="02040503050406030204" pitchFamily="18" charset="0"/>
                          <a:ea typeface="Cambria Math" panose="02040503050406030204" pitchFamily="18" charset="0"/>
                        </a:rPr>
                        <m:t> )</m:t>
                      </m:r>
                      <m:r>
                        <a:rPr lang="zh-TW" altLang="en-US" b="1" i="1">
                          <a:latin typeface="Cambria Math" panose="02040503050406030204" pitchFamily="18" charset="0"/>
                          <a:ea typeface="Cambria Math" panose="02040503050406030204" pitchFamily="18" charset="0"/>
                        </a:rPr>
                        <m:t> </m:t>
                      </m:r>
                      <m:r>
                        <a:rPr lang="en-US" altLang="zh-TW" b="1" i="1">
                          <a:latin typeface="Cambria Math" panose="02040503050406030204" pitchFamily="18" charset="0"/>
                          <a:ea typeface="Cambria Math" panose="02040503050406030204" pitchFamily="18" charset="0"/>
                        </a:rPr>
                        <m:t>)</m:t>
                      </m:r>
                    </m:oMath>
                  </m:oMathPara>
                </a14:m>
                <a:endParaRPr lang="zh-TW" altLang="en-US" b="1" dirty="0"/>
              </a:p>
            </p:txBody>
          </p:sp>
        </mc:Choice>
        <mc:Fallback xmlns="">
          <p:sp>
            <p:nvSpPr>
              <p:cNvPr id="3" name="文字方塊 2">
                <a:extLst>
                  <a:ext uri="{FF2B5EF4-FFF2-40B4-BE49-F238E27FC236}">
                    <a16:creationId xmlns:a16="http://schemas.microsoft.com/office/drawing/2014/main" id="{A75AD599-4C5D-E13F-815C-C2140D301B60}"/>
                  </a:ext>
                </a:extLst>
              </p:cNvPr>
              <p:cNvSpPr txBox="1">
                <a:spLocks noRot="1" noChangeAspect="1" noMove="1" noResize="1" noEditPoints="1" noAdjustHandles="1" noChangeArrowheads="1" noChangeShapeType="1" noTextEdit="1"/>
              </p:cNvSpPr>
              <p:nvPr/>
            </p:nvSpPr>
            <p:spPr>
              <a:xfrm>
                <a:off x="576338" y="4143561"/>
                <a:ext cx="4576096" cy="70025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897EE333-1558-3558-EC6F-6D479887BBC3}"/>
                  </a:ext>
                </a:extLst>
              </p:cNvPr>
              <p:cNvSpPr txBox="1"/>
              <p:nvPr/>
            </p:nvSpPr>
            <p:spPr>
              <a:xfrm>
                <a:off x="596549" y="904359"/>
                <a:ext cx="7622723" cy="1779846"/>
              </a:xfrm>
              <a:prstGeom prst="rect">
                <a:avLst/>
              </a:prstGeom>
              <a:noFill/>
            </p:spPr>
            <p:txBody>
              <a:bodyPr wrap="square">
                <a:spAutoFit/>
              </a:bodyPr>
              <a:lstStyle/>
              <a:p>
                <a:pPr marL="285750" indent="-285750" algn="just">
                  <a:buFont typeface="Arial" panose="020B0604020202020204" pitchFamily="34" charset="0"/>
                  <a:buChar char="•"/>
                </a:pPr>
                <a:r>
                  <a:rPr lang="en-US" altLang="zh-TW" sz="1400" dirty="0"/>
                  <a:t>In our study, we set that when uncertainty is less than </a:t>
                </a:r>
                <a14:m>
                  <m:oMath xmlns:m="http://schemas.openxmlformats.org/officeDocument/2006/math">
                    <m:sSubSup>
                      <m:sSubSupPr>
                        <m:ctrlPr>
                          <a:rPr lang="en-US" altLang="zh-TW" sz="1400" i="1" smtClean="0">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oMath>
                </a14:m>
                <a:r>
                  <a:rPr lang="en-US" altLang="zh-TW" sz="1400" dirty="0"/>
                  <a:t>, the prediction is considered "good," when uncertainty falls between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r>
                      <a:rPr lang="en-US" altLang="zh-TW" sz="1400" i="1">
                        <a:latin typeface="Cambria Math" panose="02040503050406030204" pitchFamily="18" charset="0"/>
                      </a:rPr>
                      <m:t> </m:t>
                    </m:r>
                  </m:oMath>
                </a14:m>
                <a:r>
                  <a:rPr lang="en-US" altLang="zh-TW" sz="1400" dirty="0"/>
                  <a:t>and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oMath>
                </a14:m>
                <a:r>
                  <a:rPr lang="en-US" altLang="zh-TW" sz="1400" dirty="0"/>
                  <a:t>, it is categorized as "bad," and when uncertainty is greater than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oMath>
                </a14:m>
                <a:r>
                  <a:rPr lang="en-US" altLang="zh-TW" sz="1400" dirty="0"/>
                  <a:t>, it is classified as "unknown.“</a:t>
                </a:r>
              </a:p>
              <a:p>
                <a:pPr marL="285750" indent="-285750" algn="just">
                  <a:buFont typeface="Arial" panose="020B0604020202020204" pitchFamily="34" charset="0"/>
                  <a:buChar char="•"/>
                </a:pPr>
                <a:r>
                  <a:rPr lang="en-US" altLang="zh-TW" sz="1400" dirty="0"/>
                  <a:t>Find the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r>
                      <a:rPr lang="en-US" altLang="zh-TW" sz="1400">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oMath>
                </a14:m>
                <a:r>
                  <a:rPr lang="en-US" altLang="zh-TW" sz="1400" dirty="0"/>
                  <a:t> that produces the best performance by observing the variation of the overkill rate, leakage rate, and unknown rate in the training and validation sets.</a:t>
                </a:r>
              </a:p>
              <a:p>
                <a:pPr marL="285750" indent="-285750" algn="just">
                  <a:buFont typeface="Arial" panose="020B0604020202020204" pitchFamily="34" charset="0"/>
                  <a:buChar char="•"/>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r>
                      <a:rPr lang="en-US" altLang="zh-TW" sz="1400">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r>
                      <a:rPr lang="en-US" altLang="zh-TW" sz="1400">
                        <a:latin typeface="Cambria Math" panose="02040503050406030204" pitchFamily="18" charset="0"/>
                      </a:rPr>
                      <m:t> </m:t>
                    </m:r>
                  </m:oMath>
                </a14:m>
                <a:r>
                  <a:rPr lang="en-US" altLang="zh-TW" sz="1400" dirty="0"/>
                  <a:t>optimized by Bayesian optimizer ,</a:t>
                </a:r>
                <a:r>
                  <a:rPr lang="zh-TW" altLang="en-US" sz="1400" dirty="0"/>
                  <a:t> </a:t>
                </a:r>
                <a:r>
                  <a:rPr lang="en-US" altLang="zh-TW" sz="1400" dirty="0"/>
                  <a:t>find the best average of Overkill rate, Leakage rate, Unknown rate.</a:t>
                </a:r>
              </a:p>
            </p:txBody>
          </p:sp>
        </mc:Choice>
        <mc:Fallback xmlns="">
          <p:sp>
            <p:nvSpPr>
              <p:cNvPr id="24" name="文字方塊 23">
                <a:extLst>
                  <a:ext uri="{FF2B5EF4-FFF2-40B4-BE49-F238E27FC236}">
                    <a16:creationId xmlns:a16="http://schemas.microsoft.com/office/drawing/2014/main" id="{897EE333-1558-3558-EC6F-6D479887BBC3}"/>
                  </a:ext>
                </a:extLst>
              </p:cNvPr>
              <p:cNvSpPr txBox="1">
                <a:spLocks noRot="1" noChangeAspect="1" noMove="1" noResize="1" noEditPoints="1" noAdjustHandles="1" noChangeArrowheads="1" noChangeShapeType="1" noTextEdit="1"/>
              </p:cNvSpPr>
              <p:nvPr/>
            </p:nvSpPr>
            <p:spPr>
              <a:xfrm>
                <a:off x="596549" y="904359"/>
                <a:ext cx="7622723" cy="1779846"/>
              </a:xfrm>
              <a:prstGeom prst="rect">
                <a:avLst/>
              </a:prstGeom>
              <a:blipFill>
                <a:blip r:embed="rId7"/>
                <a:stretch>
                  <a:fillRect l="-160" r="-240" b="-2740"/>
                </a:stretch>
              </a:blipFill>
            </p:spPr>
            <p:txBody>
              <a:bodyPr/>
              <a:lstStyle/>
              <a:p>
                <a:r>
                  <a:rPr lang="zh-TW" altLang="en-US">
                    <a:noFill/>
                  </a:rPr>
                  <a:t> </a:t>
                </a:r>
              </a:p>
            </p:txBody>
          </p:sp>
        </mc:Fallback>
      </mc:AlternateContent>
      <p:sp>
        <p:nvSpPr>
          <p:cNvPr id="30" name="頁尾版面配置區 29">
            <a:extLst>
              <a:ext uri="{FF2B5EF4-FFF2-40B4-BE49-F238E27FC236}">
                <a16:creationId xmlns:a16="http://schemas.microsoft.com/office/drawing/2014/main" id="{4D4EA67B-19EF-05F2-A19D-64A371C0ADEB}"/>
              </a:ext>
            </a:extLst>
          </p:cNvPr>
          <p:cNvSpPr>
            <a:spLocks noGrp="1"/>
          </p:cNvSpPr>
          <p:nvPr>
            <p:ph type="ftr" sz="quarter" idx="11"/>
          </p:nvPr>
        </p:nvSpPr>
        <p:spPr/>
        <p:txBody>
          <a:bodyPr/>
          <a:lstStyle/>
          <a:p>
            <a:r>
              <a:rPr lang="en-US" altLang="zh-TW"/>
              <a:t>/78</a:t>
            </a:r>
            <a:endParaRPr lang="zh-TW" altLang="en-US" dirty="0"/>
          </a:p>
        </p:txBody>
      </p:sp>
      <p:sp>
        <p:nvSpPr>
          <p:cNvPr id="31" name="投影片編號版面配置區 30">
            <a:extLst>
              <a:ext uri="{FF2B5EF4-FFF2-40B4-BE49-F238E27FC236}">
                <a16:creationId xmlns:a16="http://schemas.microsoft.com/office/drawing/2014/main" id="{F7881A62-438C-20DB-36F6-E75746250EF5}"/>
              </a:ext>
            </a:extLst>
          </p:cNvPr>
          <p:cNvSpPr>
            <a:spLocks noGrp="1"/>
          </p:cNvSpPr>
          <p:nvPr>
            <p:ph type="sldNum" sz="quarter" idx="12"/>
          </p:nvPr>
        </p:nvSpPr>
        <p:spPr/>
        <p:txBody>
          <a:bodyPr/>
          <a:lstStyle/>
          <a:p>
            <a:fld id="{EE3F9CDB-1F21-4789-A81E-8FEA25CE194B}" type="slidenum">
              <a:rPr lang="zh-CN" altLang="en-US" smtClean="0"/>
              <a:pPr/>
              <a:t>14</a:t>
            </a:fld>
            <a:endParaRPr lang="zh-CN" altLang="en-US" dirty="0"/>
          </a:p>
        </p:txBody>
      </p:sp>
    </p:spTree>
    <p:extLst>
      <p:ext uri="{BB962C8B-B14F-4D97-AF65-F5344CB8AC3E}">
        <p14:creationId xmlns:p14="http://schemas.microsoft.com/office/powerpoint/2010/main" val="256375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43A0688-8BEC-E46A-C9DA-97436D559D01}"/>
              </a:ext>
            </a:extLst>
          </p:cNvPr>
          <p:cNvSpPr txBox="1"/>
          <p:nvPr/>
        </p:nvSpPr>
        <p:spPr>
          <a:xfrm>
            <a:off x="602148" y="1093019"/>
            <a:ext cx="1653203" cy="369332"/>
          </a:xfrm>
          <a:prstGeom prst="rect">
            <a:avLst/>
          </a:prstGeom>
          <a:noFill/>
        </p:spPr>
        <p:txBody>
          <a:bodyPr wrap="square">
            <a:spAutoFit/>
          </a:bodyPr>
          <a:lstStyle/>
          <a:p>
            <a:r>
              <a:rPr lang="en-US" altLang="zh-TW" sz="1800"/>
              <a:t>Cifar-100</a:t>
            </a:r>
            <a:endParaRPr lang="zh-TW" altLang="en-US" sz="1013" dirty="0"/>
          </a:p>
        </p:txBody>
      </p:sp>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2002015806"/>
              </p:ext>
            </p:extLst>
          </p:nvPr>
        </p:nvGraphicFramePr>
        <p:xfrm>
          <a:off x="1428749" y="1462351"/>
          <a:ext cx="6127750" cy="3146970"/>
        </p:xfrm>
        <a:graphic>
          <a:graphicData uri="http://schemas.openxmlformats.org/drawingml/2006/table">
            <a:tbl>
              <a:tblPr firstRow="1" bandRow="1">
                <a:tableStyleId>{7DF18680-E054-41AD-8BC1-D1AEF772440D}</a:tableStyleId>
              </a:tblPr>
              <a:tblGrid>
                <a:gridCol w="3063875">
                  <a:extLst>
                    <a:ext uri="{9D8B030D-6E8A-4147-A177-3AD203B41FA5}">
                      <a16:colId xmlns:a16="http://schemas.microsoft.com/office/drawing/2014/main" val="4150500866"/>
                    </a:ext>
                  </a:extLst>
                </a:gridCol>
                <a:gridCol w="3063875">
                  <a:extLst>
                    <a:ext uri="{9D8B030D-6E8A-4147-A177-3AD203B41FA5}">
                      <a16:colId xmlns:a16="http://schemas.microsoft.com/office/drawing/2014/main" val="3271076510"/>
                    </a:ext>
                  </a:extLst>
                </a:gridCol>
              </a:tblGrid>
              <a:tr h="592932">
                <a:tc>
                  <a:txBody>
                    <a:bodyPr/>
                    <a:lstStyle/>
                    <a:p>
                      <a:pPr algn="ctr"/>
                      <a:r>
                        <a:rPr lang="en-US" altLang="zh-TW" sz="1200" dirty="0"/>
                        <a:t>Method</a:t>
                      </a:r>
                    </a:p>
                    <a:p>
                      <a:pPr algn="ctr"/>
                      <a:r>
                        <a:rPr lang="en-US" altLang="zh-TW" sz="1200" dirty="0"/>
                        <a:t>(Backbone : Resnet50 )</a:t>
                      </a:r>
                      <a:endParaRPr lang="zh-TW" altLang="en-US" sz="1200" dirty="0"/>
                    </a:p>
                  </a:txBody>
                  <a:tcPr anchor="ctr"/>
                </a:tc>
                <a:tc>
                  <a:txBody>
                    <a:bodyPr/>
                    <a:lstStyle/>
                    <a:p>
                      <a:pPr algn="ctr"/>
                      <a:r>
                        <a:rPr lang="en-US" altLang="zh-TW" sz="1200" dirty="0"/>
                        <a:t>classification</a:t>
                      </a:r>
                    </a:p>
                    <a:p>
                      <a:pPr algn="ctr"/>
                      <a:r>
                        <a:rPr lang="en-US" altLang="zh-TW" sz="1200" dirty="0"/>
                        <a:t>Accuracy (%)</a:t>
                      </a:r>
                      <a:endParaRPr lang="zh-TW" altLang="en-US" sz="1200" dirty="0"/>
                    </a:p>
                  </a:txBody>
                  <a:tcPr anchor="ctr"/>
                </a:tc>
                <a:extLst>
                  <a:ext uri="{0D108BD9-81ED-4DB2-BD59-A6C34878D82A}">
                    <a16:rowId xmlns:a16="http://schemas.microsoft.com/office/drawing/2014/main" val="692078106"/>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83.66</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0.357</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181025225"/>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CosFace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81.55</a:t>
                      </a:r>
                      <a:r>
                        <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0.245%</a:t>
                      </a:r>
                      <a:endParaRPr lang="zh-TW" altLang="en-US" sz="1200" dirty="0"/>
                    </a:p>
                  </a:txBody>
                  <a:tcPr anchor="ctr"/>
                </a:tc>
                <a:extLst>
                  <a:ext uri="{0D108BD9-81ED-4DB2-BD59-A6C34878D82A}">
                    <a16:rowId xmlns:a16="http://schemas.microsoft.com/office/drawing/2014/main" val="2843437367"/>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ArcFace</a:t>
                      </a:r>
                      <a:endParaRPr lang="en-US" altLang="zh-TW"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80.4</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0.705%</a:t>
                      </a:r>
                      <a:endParaRPr lang="zh-TW" altLang="en-US" sz="1200" dirty="0"/>
                    </a:p>
                  </a:txBody>
                  <a:tcPr anchor="ctr"/>
                </a:tc>
                <a:extLst>
                  <a:ext uri="{0D108BD9-81ED-4DB2-BD59-A6C34878D82A}">
                    <a16:rowId xmlns:a16="http://schemas.microsoft.com/office/drawing/2014/main" val="3722116872"/>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83.48</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0.506</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3916289409"/>
                  </a:ext>
                </a:extLst>
              </a:tr>
              <a:tr h="425673">
                <a:tc>
                  <a:txBody>
                    <a:bodyPr/>
                    <a:lstStyle/>
                    <a:p>
                      <a:pPr algn="ctr"/>
                      <a:r>
                        <a:rPr lang="en-US" altLang="zh-TW" sz="1200" dirty="0"/>
                        <a:t>GP is used Stage 1</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88.24</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0.722</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4069956587"/>
                  </a:ext>
                </a:extLst>
              </a:tr>
              <a:tr h="425673">
                <a:tc>
                  <a:txBody>
                    <a:bodyPr/>
                    <a:lstStyle/>
                    <a:p>
                      <a:pPr algn="ctr"/>
                      <a:r>
                        <a:rPr lang="en-US" altLang="zh-TW" sz="1200" dirty="0"/>
                        <a:t>GP is used Stage 1 and Stage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88.99</a:t>
                      </a:r>
                      <a:r>
                        <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 0.021</a:t>
                      </a:r>
                      <a:r>
                        <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a:t>
                      </a:r>
                      <a:endParaRPr lang="zh-TW" altLang="en-US" sz="1200" dirty="0">
                        <a:solidFill>
                          <a:srgbClr val="FF0000"/>
                        </a:solidFill>
                      </a:endParaRPr>
                    </a:p>
                  </a:txBody>
                  <a:tcPr anchor="ctr"/>
                </a:tc>
                <a:extLst>
                  <a:ext uri="{0D108BD9-81ED-4DB2-BD59-A6C34878D82A}">
                    <a16:rowId xmlns:a16="http://schemas.microsoft.com/office/drawing/2014/main" val="2750636936"/>
                  </a:ext>
                </a:extLst>
              </a:tr>
            </a:tbl>
          </a:graphicData>
        </a:graphic>
      </p:graphicFrame>
      <p:sp>
        <p:nvSpPr>
          <p:cNvPr id="4" name="矩形 3">
            <a:extLst>
              <a:ext uri="{FF2B5EF4-FFF2-40B4-BE49-F238E27FC236}">
                <a16:creationId xmlns:a16="http://schemas.microsoft.com/office/drawing/2014/main" id="{CB2A9171-818E-7F4B-B365-80BD804CB296}"/>
              </a:ext>
            </a:extLst>
          </p:cNvPr>
          <p:cNvSpPr/>
          <p:nvPr/>
        </p:nvSpPr>
        <p:spPr bwMode="auto">
          <a:xfrm>
            <a:off x="168541" y="90086"/>
            <a:ext cx="6354496"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Validate the effectiveness of GP on classification tasks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頁尾版面配置區 12">
            <a:extLst>
              <a:ext uri="{FF2B5EF4-FFF2-40B4-BE49-F238E27FC236}">
                <a16:creationId xmlns:a16="http://schemas.microsoft.com/office/drawing/2014/main" id="{6FAF1B4F-8778-0356-94C2-7C529B0575A1}"/>
              </a:ext>
            </a:extLst>
          </p:cNvPr>
          <p:cNvSpPr>
            <a:spLocks noGrp="1"/>
          </p:cNvSpPr>
          <p:nvPr>
            <p:ph type="ftr" sz="quarter" idx="11"/>
          </p:nvPr>
        </p:nvSpPr>
        <p:spPr/>
        <p:txBody>
          <a:bodyPr/>
          <a:lstStyle/>
          <a:p>
            <a:r>
              <a:rPr lang="en-US" altLang="zh-TW"/>
              <a:t>/78</a:t>
            </a:r>
            <a:endParaRPr lang="zh-TW" altLang="en-US" dirty="0"/>
          </a:p>
        </p:txBody>
      </p:sp>
      <p:sp>
        <p:nvSpPr>
          <p:cNvPr id="14" name="投影片編號版面配置區 13">
            <a:extLst>
              <a:ext uri="{FF2B5EF4-FFF2-40B4-BE49-F238E27FC236}">
                <a16:creationId xmlns:a16="http://schemas.microsoft.com/office/drawing/2014/main" id="{8242A544-9C78-F28E-9DD6-4D80554CB967}"/>
              </a:ext>
            </a:extLst>
          </p:cNvPr>
          <p:cNvSpPr>
            <a:spLocks noGrp="1"/>
          </p:cNvSpPr>
          <p:nvPr>
            <p:ph type="sldNum" sz="quarter" idx="12"/>
          </p:nvPr>
        </p:nvSpPr>
        <p:spPr/>
        <p:txBody>
          <a:bodyPr/>
          <a:lstStyle/>
          <a:p>
            <a:fld id="{EE3F9CDB-1F21-4789-A81E-8FEA25CE194B}" type="slidenum">
              <a:rPr lang="zh-CN" altLang="en-US" smtClean="0"/>
              <a:pPr/>
              <a:t>140</a:t>
            </a:fld>
            <a:endParaRPr lang="zh-CN" altLang="en-US" dirty="0"/>
          </a:p>
        </p:txBody>
      </p:sp>
    </p:spTree>
    <p:extLst>
      <p:ext uri="{BB962C8B-B14F-4D97-AF65-F5344CB8AC3E}">
        <p14:creationId xmlns:p14="http://schemas.microsoft.com/office/powerpoint/2010/main" val="3947053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243A0688-8BEC-E46A-C9DA-97436D559D01}"/>
              </a:ext>
            </a:extLst>
          </p:cNvPr>
          <p:cNvSpPr txBox="1"/>
          <p:nvPr/>
        </p:nvSpPr>
        <p:spPr>
          <a:xfrm>
            <a:off x="602148" y="1093019"/>
            <a:ext cx="1653203" cy="369332"/>
          </a:xfrm>
          <a:prstGeom prst="rect">
            <a:avLst/>
          </a:prstGeom>
          <a:noFill/>
        </p:spPr>
        <p:txBody>
          <a:bodyPr wrap="square">
            <a:spAutoFit/>
          </a:bodyPr>
          <a:lstStyle/>
          <a:p>
            <a:r>
              <a:rPr lang="en-US" altLang="zh-TW" sz="1800" dirty="0"/>
              <a:t>Flowers102</a:t>
            </a:r>
            <a:endParaRPr lang="zh-TW" altLang="en-US" sz="1013" dirty="0"/>
          </a:p>
        </p:txBody>
      </p:sp>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3934501373"/>
              </p:ext>
            </p:extLst>
          </p:nvPr>
        </p:nvGraphicFramePr>
        <p:xfrm>
          <a:off x="1428749" y="1462351"/>
          <a:ext cx="6127750" cy="3146970"/>
        </p:xfrm>
        <a:graphic>
          <a:graphicData uri="http://schemas.openxmlformats.org/drawingml/2006/table">
            <a:tbl>
              <a:tblPr firstRow="1" bandRow="1">
                <a:tableStyleId>{7DF18680-E054-41AD-8BC1-D1AEF772440D}</a:tableStyleId>
              </a:tblPr>
              <a:tblGrid>
                <a:gridCol w="3063875">
                  <a:extLst>
                    <a:ext uri="{9D8B030D-6E8A-4147-A177-3AD203B41FA5}">
                      <a16:colId xmlns:a16="http://schemas.microsoft.com/office/drawing/2014/main" val="4150500866"/>
                    </a:ext>
                  </a:extLst>
                </a:gridCol>
                <a:gridCol w="3063875">
                  <a:extLst>
                    <a:ext uri="{9D8B030D-6E8A-4147-A177-3AD203B41FA5}">
                      <a16:colId xmlns:a16="http://schemas.microsoft.com/office/drawing/2014/main" val="3271076510"/>
                    </a:ext>
                  </a:extLst>
                </a:gridCol>
              </a:tblGrid>
              <a:tr h="592932">
                <a:tc>
                  <a:txBody>
                    <a:bodyPr/>
                    <a:lstStyle/>
                    <a:p>
                      <a:pPr algn="ctr"/>
                      <a:r>
                        <a:rPr lang="en-US" altLang="zh-TW" sz="1200" dirty="0"/>
                        <a:t>Method</a:t>
                      </a:r>
                    </a:p>
                    <a:p>
                      <a:pPr algn="ctr"/>
                      <a:r>
                        <a:rPr lang="en-US" altLang="zh-TW" sz="1200" dirty="0"/>
                        <a:t>(Backbone : Resnet50 )</a:t>
                      </a:r>
                      <a:endParaRPr lang="zh-TW" altLang="en-US" sz="1200" dirty="0"/>
                    </a:p>
                  </a:txBody>
                  <a:tcPr anchor="ctr"/>
                </a:tc>
                <a:tc>
                  <a:txBody>
                    <a:bodyPr/>
                    <a:lstStyle/>
                    <a:p>
                      <a:pPr algn="ctr"/>
                      <a:r>
                        <a:rPr lang="en-US" altLang="zh-TW" sz="1200" dirty="0"/>
                        <a:t>classification</a:t>
                      </a:r>
                    </a:p>
                    <a:p>
                      <a:pPr algn="ctr"/>
                      <a:r>
                        <a:rPr lang="en-US" altLang="zh-TW" sz="1200" dirty="0"/>
                        <a:t>Accuracy (%)</a:t>
                      </a:r>
                      <a:endParaRPr lang="zh-TW" altLang="en-US" sz="1200" dirty="0"/>
                    </a:p>
                  </a:txBody>
                  <a:tcPr anchor="ctr"/>
                </a:tc>
                <a:extLst>
                  <a:ext uri="{0D108BD9-81ED-4DB2-BD59-A6C34878D82A}">
                    <a16:rowId xmlns:a16="http://schemas.microsoft.com/office/drawing/2014/main" val="692078106"/>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89.48</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0.15</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2181025225"/>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CosFace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84.87</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1.162%</a:t>
                      </a:r>
                      <a:endParaRPr lang="zh-TW" altLang="en-US" sz="1200" dirty="0"/>
                    </a:p>
                  </a:txBody>
                  <a:tcPr anchor="ctr"/>
                </a:tc>
                <a:extLst>
                  <a:ext uri="{0D108BD9-81ED-4DB2-BD59-A6C34878D82A}">
                    <a16:rowId xmlns:a16="http://schemas.microsoft.com/office/drawing/2014/main" val="2843437367"/>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err="1"/>
                        <a:t>ArcFace</a:t>
                      </a:r>
                      <a:endParaRPr lang="en-US" altLang="zh-TW"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84.74</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1.57%</a:t>
                      </a:r>
                      <a:endParaRPr lang="zh-TW" altLang="en-US" sz="1200" dirty="0"/>
                    </a:p>
                  </a:txBody>
                  <a:tcPr anchor="ctr"/>
                </a:tc>
                <a:extLst>
                  <a:ext uri="{0D108BD9-81ED-4DB2-BD59-A6C34878D82A}">
                    <a16:rowId xmlns:a16="http://schemas.microsoft.com/office/drawing/2014/main" val="3722116872"/>
                  </a:ext>
                </a:extLst>
              </a:tr>
              <a:tr h="4256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88.59</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0.315</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3916289409"/>
                  </a:ext>
                </a:extLst>
              </a:tr>
              <a:tr h="425673">
                <a:tc>
                  <a:txBody>
                    <a:bodyPr/>
                    <a:lstStyle/>
                    <a:p>
                      <a:pPr algn="ctr"/>
                      <a:r>
                        <a:rPr lang="en-US" altLang="zh-TW" sz="1200" dirty="0"/>
                        <a:t>GP is used Stage 1</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89.77</a:t>
                      </a:r>
                      <a:r>
                        <a:rPr kumimoji="0" lang="zh-TW" altLang="en-US" sz="12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 0.15</a:t>
                      </a:r>
                      <a:r>
                        <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a:t>
                      </a: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lang="zh-TW" altLang="en-US" sz="1200" dirty="0"/>
                    </a:p>
                  </a:txBody>
                  <a:tcPr anchor="ctr"/>
                </a:tc>
                <a:extLst>
                  <a:ext uri="{0D108BD9-81ED-4DB2-BD59-A6C34878D82A}">
                    <a16:rowId xmlns:a16="http://schemas.microsoft.com/office/drawing/2014/main" val="4069956587"/>
                  </a:ext>
                </a:extLst>
              </a:tr>
              <a:tr h="425673">
                <a:tc>
                  <a:txBody>
                    <a:bodyPr/>
                    <a:lstStyle/>
                    <a:p>
                      <a:pPr algn="ctr"/>
                      <a:r>
                        <a:rPr lang="en-US" altLang="zh-TW" sz="1200" dirty="0"/>
                        <a:t>GP is used Stage 1 and Stage 2</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90.95% ± 0.15%</a:t>
                      </a:r>
                      <a:endParaRPr lang="zh-TW" altLang="en-US" sz="1200" dirty="0">
                        <a:solidFill>
                          <a:srgbClr val="FF0000"/>
                        </a:solidFill>
                      </a:endParaRPr>
                    </a:p>
                  </a:txBody>
                  <a:tcPr anchor="ctr"/>
                </a:tc>
                <a:extLst>
                  <a:ext uri="{0D108BD9-81ED-4DB2-BD59-A6C34878D82A}">
                    <a16:rowId xmlns:a16="http://schemas.microsoft.com/office/drawing/2014/main" val="2750636936"/>
                  </a:ext>
                </a:extLst>
              </a:tr>
            </a:tbl>
          </a:graphicData>
        </a:graphic>
      </p:graphicFrame>
      <p:sp>
        <p:nvSpPr>
          <p:cNvPr id="4" name="矩形 3">
            <a:extLst>
              <a:ext uri="{FF2B5EF4-FFF2-40B4-BE49-F238E27FC236}">
                <a16:creationId xmlns:a16="http://schemas.microsoft.com/office/drawing/2014/main" id="{CB2A9171-818E-7F4B-B365-80BD804CB296}"/>
              </a:ext>
            </a:extLst>
          </p:cNvPr>
          <p:cNvSpPr/>
          <p:nvPr/>
        </p:nvSpPr>
        <p:spPr bwMode="auto">
          <a:xfrm>
            <a:off x="168541" y="90086"/>
            <a:ext cx="6354496"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Validate the effectiveness of GP on classification tasks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頁尾版面配置區 12">
            <a:extLst>
              <a:ext uri="{FF2B5EF4-FFF2-40B4-BE49-F238E27FC236}">
                <a16:creationId xmlns:a16="http://schemas.microsoft.com/office/drawing/2014/main" id="{E0BFD784-2E18-535D-EA7E-FCE42897C1DC}"/>
              </a:ext>
            </a:extLst>
          </p:cNvPr>
          <p:cNvSpPr>
            <a:spLocks noGrp="1"/>
          </p:cNvSpPr>
          <p:nvPr>
            <p:ph type="ftr" sz="quarter" idx="11"/>
          </p:nvPr>
        </p:nvSpPr>
        <p:spPr/>
        <p:txBody>
          <a:bodyPr/>
          <a:lstStyle/>
          <a:p>
            <a:r>
              <a:rPr lang="en-US" altLang="zh-TW"/>
              <a:t>/78</a:t>
            </a:r>
            <a:endParaRPr lang="zh-TW" altLang="en-US" dirty="0"/>
          </a:p>
        </p:txBody>
      </p:sp>
      <p:sp>
        <p:nvSpPr>
          <p:cNvPr id="14" name="投影片編號版面配置區 13">
            <a:extLst>
              <a:ext uri="{FF2B5EF4-FFF2-40B4-BE49-F238E27FC236}">
                <a16:creationId xmlns:a16="http://schemas.microsoft.com/office/drawing/2014/main" id="{82395EE5-08E0-D5DE-12F7-49ACDA63478C}"/>
              </a:ext>
            </a:extLst>
          </p:cNvPr>
          <p:cNvSpPr>
            <a:spLocks noGrp="1"/>
          </p:cNvSpPr>
          <p:nvPr>
            <p:ph type="sldNum" sz="quarter" idx="12"/>
          </p:nvPr>
        </p:nvSpPr>
        <p:spPr/>
        <p:txBody>
          <a:bodyPr/>
          <a:lstStyle/>
          <a:p>
            <a:fld id="{EE3F9CDB-1F21-4789-A81E-8FEA25CE194B}" type="slidenum">
              <a:rPr lang="zh-CN" altLang="en-US" smtClean="0"/>
              <a:pPr/>
              <a:t>141</a:t>
            </a:fld>
            <a:endParaRPr lang="zh-CN" altLang="en-US" dirty="0"/>
          </a:p>
        </p:txBody>
      </p:sp>
    </p:spTree>
    <p:extLst>
      <p:ext uri="{BB962C8B-B14F-4D97-AF65-F5344CB8AC3E}">
        <p14:creationId xmlns:p14="http://schemas.microsoft.com/office/powerpoint/2010/main" val="177179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CAD489D2-3FA2-841F-B2E4-5FBBE17BB3B9}"/>
              </a:ext>
            </a:extLst>
          </p:cNvPr>
          <p:cNvSpPr/>
          <p:nvPr/>
        </p:nvSpPr>
        <p:spPr>
          <a:xfrm>
            <a:off x="4595896" y="4610282"/>
            <a:ext cx="2969083" cy="253916"/>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zh-TW" sz="1050" dirty="0"/>
              <a:t>Inducing points = number of component types * 50</a:t>
            </a:r>
            <a:endParaRPr lang="zh-TW" altLang="en-US" sz="1050" dirty="0"/>
          </a:p>
        </p:txBody>
      </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0AC2C5B-AE91-4FBA-9D58-8E02382B9D6C}"/>
                  </a:ext>
                </a:extLst>
              </p:cNvPr>
              <p:cNvSpPr/>
              <p:nvPr/>
            </p:nvSpPr>
            <p:spPr>
              <a:xfrm>
                <a:off x="4519198" y="447252"/>
                <a:ext cx="4674293" cy="540469"/>
              </a:xfrm>
              <a:prstGeom prst="rect">
                <a:avLst/>
              </a:prstGeom>
            </p:spPr>
            <p:txBody>
              <a:bodyPr wrap="non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83" name="矩形 82">
                <a:extLst>
                  <a:ext uri="{FF2B5EF4-FFF2-40B4-BE49-F238E27FC236}">
                    <a16:creationId xmlns:a16="http://schemas.microsoft.com/office/drawing/2014/main" id="{C0AC2C5B-AE91-4FBA-9D58-8E02382B9D6C}"/>
                  </a:ext>
                </a:extLst>
              </p:cNvPr>
              <p:cNvSpPr>
                <a:spLocks noRot="1" noChangeAspect="1" noMove="1" noResize="1" noEditPoints="1" noAdjustHandles="1" noChangeArrowheads="1" noChangeShapeType="1" noTextEdit="1"/>
              </p:cNvSpPr>
              <p:nvPr/>
            </p:nvSpPr>
            <p:spPr>
              <a:xfrm>
                <a:off x="4519198" y="447252"/>
                <a:ext cx="4674293" cy="540469"/>
              </a:xfrm>
              <a:prstGeom prst="rect">
                <a:avLst/>
              </a:prstGeom>
              <a:blipFill>
                <a:blip r:embed="rId3"/>
                <a:stretch>
                  <a:fillRect b="-33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B68C015-FDAE-960D-6D38-11EFA1BE92E8}"/>
                  </a:ext>
                </a:extLst>
              </p:cNvPr>
              <p:cNvSpPr/>
              <p:nvPr/>
            </p:nvSpPr>
            <p:spPr>
              <a:xfrm>
                <a:off x="3178475" y="1103965"/>
                <a:ext cx="994068" cy="752330"/>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4" name="矩形 3">
                <a:extLst>
                  <a:ext uri="{FF2B5EF4-FFF2-40B4-BE49-F238E27FC236}">
                    <a16:creationId xmlns:a16="http://schemas.microsoft.com/office/drawing/2014/main" id="{EB68C015-FDAE-960D-6D38-11EFA1BE92E8}"/>
                  </a:ext>
                </a:extLst>
              </p:cNvPr>
              <p:cNvSpPr>
                <a:spLocks noRot="1" noChangeAspect="1" noMove="1" noResize="1" noEditPoints="1" noAdjustHandles="1" noChangeArrowheads="1" noChangeShapeType="1" noTextEdit="1"/>
              </p:cNvSpPr>
              <p:nvPr/>
            </p:nvSpPr>
            <p:spPr>
              <a:xfrm>
                <a:off x="3178475" y="1103965"/>
                <a:ext cx="994068" cy="752330"/>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F89B529-BEF8-DE73-F282-884F20A1F659}"/>
                  </a:ext>
                </a:extLst>
              </p:cNvPr>
              <p:cNvSpPr/>
              <p:nvPr/>
            </p:nvSpPr>
            <p:spPr>
              <a:xfrm>
                <a:off x="5750865" y="2211413"/>
                <a:ext cx="997544" cy="5933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5" name="矩形 4">
                <a:extLst>
                  <a:ext uri="{FF2B5EF4-FFF2-40B4-BE49-F238E27FC236}">
                    <a16:creationId xmlns:a16="http://schemas.microsoft.com/office/drawing/2014/main" id="{AF89B529-BEF8-DE73-F282-884F20A1F659}"/>
                  </a:ext>
                </a:extLst>
              </p:cNvPr>
              <p:cNvSpPr>
                <a:spLocks noRot="1" noChangeAspect="1" noMove="1" noResize="1" noEditPoints="1" noAdjustHandles="1" noChangeArrowheads="1" noChangeShapeType="1" noTextEdit="1"/>
              </p:cNvSpPr>
              <p:nvPr/>
            </p:nvSpPr>
            <p:spPr>
              <a:xfrm>
                <a:off x="5750865" y="2211413"/>
                <a:ext cx="997544" cy="5933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D477B53-9483-A3A1-11B6-78FE28AD1FE3}"/>
                  </a:ext>
                </a:extLst>
              </p:cNvPr>
              <p:cNvSpPr/>
              <p:nvPr/>
            </p:nvSpPr>
            <p:spPr>
              <a:xfrm>
                <a:off x="5742652" y="1183444"/>
                <a:ext cx="994320" cy="5933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ea typeface="Cambria Math" panose="02040503050406030204" pitchFamily="18" charset="0"/>
                        </a:rPr>
                        <m:t>F</m:t>
                      </m:r>
                      <m:sSub>
                        <m:sSubPr>
                          <m:ctrlPr>
                            <a:rPr lang="en-US" altLang="zh-TW" sz="1050" i="1" dirty="0">
                              <a:latin typeface="Cambria Math" panose="02040503050406030204" pitchFamily="18" charset="0"/>
                              <a:ea typeface="Cambria Math" panose="02040503050406030204" pitchFamily="18" charset="0"/>
                            </a:rPr>
                          </m:ctrlPr>
                        </m:sSubPr>
                        <m:e>
                          <m:r>
                            <m:rPr>
                              <m:sty m:val="p"/>
                            </m:rPr>
                            <a:rPr lang="en-US" altLang="zh-TW" sz="1050" dirty="0">
                              <a:latin typeface="Cambria Math" panose="02040503050406030204" pitchFamily="18" charset="0"/>
                              <a:ea typeface="Cambria Math" panose="02040503050406030204" pitchFamily="18" charset="0"/>
                            </a:rPr>
                            <m:t>C</m:t>
                          </m:r>
                        </m:e>
                        <m:sub>
                          <m:r>
                            <a:rPr lang="en-US" altLang="zh-TW" sz="1050" dirty="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𝑧</m:t>
                          </m:r>
                        </m:e>
                        <m:sub>
                          <m:r>
                            <a:rPr lang="en-US" altLang="zh-TW" sz="1050" i="1">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6" name="矩形 5">
                <a:extLst>
                  <a:ext uri="{FF2B5EF4-FFF2-40B4-BE49-F238E27FC236}">
                    <a16:creationId xmlns:a16="http://schemas.microsoft.com/office/drawing/2014/main" id="{7D477B53-9483-A3A1-11B6-78FE28AD1FE3}"/>
                  </a:ext>
                </a:extLst>
              </p:cNvPr>
              <p:cNvSpPr>
                <a:spLocks noRot="1" noChangeAspect="1" noMove="1" noResize="1" noEditPoints="1" noAdjustHandles="1" noChangeArrowheads="1" noChangeShapeType="1" noTextEdit="1"/>
              </p:cNvSpPr>
              <p:nvPr/>
            </p:nvSpPr>
            <p:spPr>
              <a:xfrm>
                <a:off x="5742652" y="1183444"/>
                <a:ext cx="994320" cy="593372"/>
              </a:xfrm>
              <a:prstGeom prst="rect">
                <a:avLst/>
              </a:prstGeom>
              <a:blipFill>
                <a:blip r:embed="rId6"/>
                <a:stretch>
                  <a:fillRect/>
                </a:stretch>
              </a:blipFill>
            </p:spPr>
            <p:txBody>
              <a:bodyPr/>
              <a:lstStyle/>
              <a:p>
                <a:r>
                  <a:rPr lang="zh-TW" altLang="en-US">
                    <a:noFill/>
                  </a:rPr>
                  <a:t> </a:t>
                </a:r>
              </a:p>
            </p:txBody>
          </p:sp>
        </mc:Fallback>
      </mc:AlternateContent>
      <p:cxnSp>
        <p:nvCxnSpPr>
          <p:cNvPr id="7" name="直線單箭頭接點 6">
            <a:extLst>
              <a:ext uri="{FF2B5EF4-FFF2-40B4-BE49-F238E27FC236}">
                <a16:creationId xmlns:a16="http://schemas.microsoft.com/office/drawing/2014/main" id="{6791E7F7-AB41-2099-3556-4E909AA43480}"/>
              </a:ext>
            </a:extLst>
          </p:cNvPr>
          <p:cNvCxnSpPr>
            <a:stCxn id="6" idx="3"/>
          </p:cNvCxnSpPr>
          <p:nvPr/>
        </p:nvCxnSpPr>
        <p:spPr>
          <a:xfrm>
            <a:off x="6736972" y="1480131"/>
            <a:ext cx="5500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a:extLst>
              <a:ext uri="{FF2B5EF4-FFF2-40B4-BE49-F238E27FC236}">
                <a16:creationId xmlns:a16="http://schemas.microsoft.com/office/drawing/2014/main" id="{26CAD72E-B294-FFFF-85FE-D772DC61C4AB}"/>
              </a:ext>
            </a:extLst>
          </p:cNvPr>
          <p:cNvCxnSpPr>
            <a:cxnSpLocks/>
            <a:endCxn id="4" idx="1"/>
          </p:cNvCxnSpPr>
          <p:nvPr/>
        </p:nvCxnSpPr>
        <p:spPr>
          <a:xfrm>
            <a:off x="2022201" y="1473027"/>
            <a:ext cx="1156274" cy="71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93056D21-AEF0-6BF4-9FB0-E8FFF8284B7C}"/>
                  </a:ext>
                </a:extLst>
              </p:cNvPr>
              <p:cNvSpPr txBox="1"/>
              <p:nvPr/>
            </p:nvSpPr>
            <p:spPr>
              <a:xfrm>
                <a:off x="954114" y="1420296"/>
                <a:ext cx="786731" cy="314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9" name="文字方塊 8">
                <a:extLst>
                  <a:ext uri="{FF2B5EF4-FFF2-40B4-BE49-F238E27FC236}">
                    <a16:creationId xmlns:a16="http://schemas.microsoft.com/office/drawing/2014/main" id="{93056D21-AEF0-6BF4-9FB0-E8FFF8284B7C}"/>
                  </a:ext>
                </a:extLst>
              </p:cNvPr>
              <p:cNvSpPr txBox="1">
                <a:spLocks noRot="1" noChangeAspect="1" noMove="1" noResize="1" noEditPoints="1" noAdjustHandles="1" noChangeArrowheads="1" noChangeShapeType="1" noTextEdit="1"/>
              </p:cNvSpPr>
              <p:nvPr/>
            </p:nvSpPr>
            <p:spPr>
              <a:xfrm>
                <a:off x="954114" y="1420296"/>
                <a:ext cx="786731" cy="314302"/>
              </a:xfrm>
              <a:prstGeom prst="rect">
                <a:avLst/>
              </a:prstGeom>
              <a:blipFill>
                <a:blip r:embed="rId7"/>
                <a:stretch>
                  <a:fillRect r="-46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98AB1F66-D6D5-DA04-40D2-3672E89A1C58}"/>
                  </a:ext>
                </a:extLst>
              </p:cNvPr>
              <p:cNvSpPr txBox="1"/>
              <p:nvPr/>
            </p:nvSpPr>
            <p:spPr>
              <a:xfrm>
                <a:off x="4501884" y="1191405"/>
                <a:ext cx="503409" cy="195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𝑧</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0" name="文字方塊 9">
                <a:extLst>
                  <a:ext uri="{FF2B5EF4-FFF2-40B4-BE49-F238E27FC236}">
                    <a16:creationId xmlns:a16="http://schemas.microsoft.com/office/drawing/2014/main" id="{98AB1F66-D6D5-DA04-40D2-3672E89A1C58}"/>
                  </a:ext>
                </a:extLst>
              </p:cNvPr>
              <p:cNvSpPr txBox="1">
                <a:spLocks noRot="1" noChangeAspect="1" noMove="1" noResize="1" noEditPoints="1" noAdjustHandles="1" noChangeArrowheads="1" noChangeShapeType="1" noTextEdit="1"/>
              </p:cNvSpPr>
              <p:nvPr/>
            </p:nvSpPr>
            <p:spPr>
              <a:xfrm>
                <a:off x="4501884" y="1191405"/>
                <a:ext cx="503409" cy="195804"/>
              </a:xfrm>
              <a:prstGeom prst="rect">
                <a:avLst/>
              </a:prstGeom>
              <a:blipFill>
                <a:blip r:embed="rId8"/>
                <a:stretch>
                  <a:fillRect b="-30303"/>
                </a:stretch>
              </a:blipFill>
            </p:spPr>
            <p:txBody>
              <a:bodyPr/>
              <a:lstStyle/>
              <a:p>
                <a:r>
                  <a:rPr lang="zh-TW" altLang="en-US">
                    <a:noFill/>
                  </a:rPr>
                  <a:t> </a:t>
                </a:r>
              </a:p>
            </p:txBody>
          </p:sp>
        </mc:Fallback>
      </mc:AlternateContent>
      <p:sp>
        <p:nvSpPr>
          <p:cNvPr id="11" name="圓角矩形 23">
            <a:extLst>
              <a:ext uri="{FF2B5EF4-FFF2-40B4-BE49-F238E27FC236}">
                <a16:creationId xmlns:a16="http://schemas.microsoft.com/office/drawing/2014/main" id="{B2636907-9958-5798-5C76-7A18E33C58FE}"/>
              </a:ext>
            </a:extLst>
          </p:cNvPr>
          <p:cNvSpPr/>
          <p:nvPr/>
        </p:nvSpPr>
        <p:spPr>
          <a:xfrm>
            <a:off x="7286973" y="1161348"/>
            <a:ext cx="856768" cy="59769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12" name="圓角矩形 24">
            <a:extLst>
              <a:ext uri="{FF2B5EF4-FFF2-40B4-BE49-F238E27FC236}">
                <a16:creationId xmlns:a16="http://schemas.microsoft.com/office/drawing/2014/main" id="{4499BDE8-31E6-DA07-AE83-76C79A7388DB}"/>
              </a:ext>
            </a:extLst>
          </p:cNvPr>
          <p:cNvSpPr/>
          <p:nvPr/>
        </p:nvSpPr>
        <p:spPr>
          <a:xfrm>
            <a:off x="7298880" y="2222082"/>
            <a:ext cx="856768" cy="597696"/>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13" name="直線單箭頭接點 12">
            <a:extLst>
              <a:ext uri="{FF2B5EF4-FFF2-40B4-BE49-F238E27FC236}">
                <a16:creationId xmlns:a16="http://schemas.microsoft.com/office/drawing/2014/main" id="{0781C3EB-CFAF-A3EE-B691-C7F8CD1CBE43}"/>
              </a:ext>
            </a:extLst>
          </p:cNvPr>
          <p:cNvCxnSpPr>
            <a:cxnSpLocks/>
            <a:stCxn id="2" idx="3"/>
            <a:endCxn id="5" idx="1"/>
          </p:cNvCxnSpPr>
          <p:nvPr/>
        </p:nvCxnSpPr>
        <p:spPr>
          <a:xfrm flipV="1">
            <a:off x="4186922" y="2508099"/>
            <a:ext cx="1563943" cy="7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C38344BD-65FE-9902-7EC8-BA8979A42BD0}"/>
                  </a:ext>
                </a:extLst>
              </p:cNvPr>
              <p:cNvSpPr txBox="1"/>
              <p:nvPr/>
            </p:nvSpPr>
            <p:spPr>
              <a:xfrm>
                <a:off x="2155543" y="793010"/>
                <a:ext cx="483652" cy="19580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4" name="文字方塊 13">
                <a:extLst>
                  <a:ext uri="{FF2B5EF4-FFF2-40B4-BE49-F238E27FC236}">
                    <a16:creationId xmlns:a16="http://schemas.microsoft.com/office/drawing/2014/main" id="{C38344BD-65FE-9902-7EC8-BA8979A42BD0}"/>
                  </a:ext>
                </a:extLst>
              </p:cNvPr>
              <p:cNvSpPr txBox="1">
                <a:spLocks noRot="1" noChangeAspect="1" noMove="1" noResize="1" noEditPoints="1" noAdjustHandles="1" noChangeArrowheads="1" noChangeShapeType="1" noTextEdit="1"/>
              </p:cNvSpPr>
              <p:nvPr/>
            </p:nvSpPr>
            <p:spPr>
              <a:xfrm>
                <a:off x="2155543" y="793010"/>
                <a:ext cx="483652" cy="195804"/>
              </a:xfrm>
              <a:prstGeom prst="rect">
                <a:avLst/>
              </a:prstGeom>
              <a:blipFill>
                <a:blip r:embed="rId9"/>
                <a:stretch>
                  <a:fillRect b="-34375"/>
                </a:stretch>
              </a:blipFill>
            </p:spPr>
            <p:txBody>
              <a:bodyPr/>
              <a:lstStyle/>
              <a:p>
                <a:r>
                  <a:rPr lang="zh-TW" altLang="en-US">
                    <a:noFill/>
                  </a:rPr>
                  <a:t> </a:t>
                </a:r>
              </a:p>
            </p:txBody>
          </p:sp>
        </mc:Fallback>
      </mc:AlternateContent>
      <p:cxnSp>
        <p:nvCxnSpPr>
          <p:cNvPr id="15" name="肘形接點 16">
            <a:extLst>
              <a:ext uri="{FF2B5EF4-FFF2-40B4-BE49-F238E27FC236}">
                <a16:creationId xmlns:a16="http://schemas.microsoft.com/office/drawing/2014/main" id="{C227FB7E-D8EE-ABEE-07D9-4B9A11CF5108}"/>
              </a:ext>
            </a:extLst>
          </p:cNvPr>
          <p:cNvCxnSpPr>
            <a:cxnSpLocks/>
            <a:stCxn id="22" idx="1"/>
            <a:endCxn id="12" idx="2"/>
          </p:cNvCxnSpPr>
          <p:nvPr/>
        </p:nvCxnSpPr>
        <p:spPr>
          <a:xfrm rot="5400000" flipH="1" flipV="1">
            <a:off x="4737505" y="37823"/>
            <a:ext cx="207803" cy="5771713"/>
          </a:xfrm>
          <a:prstGeom prst="bentConnector3">
            <a:avLst>
              <a:gd name="adj1" fmla="val -10008"/>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8DCBD374-4A4B-5FBD-11DD-44771254F21A}"/>
                  </a:ext>
                </a:extLst>
              </p:cNvPr>
              <p:cNvSpPr/>
              <p:nvPr/>
            </p:nvSpPr>
            <p:spPr>
              <a:xfrm>
                <a:off x="6679874" y="1222519"/>
                <a:ext cx="603097" cy="1958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6" name="矩形 15">
                <a:extLst>
                  <a:ext uri="{FF2B5EF4-FFF2-40B4-BE49-F238E27FC236}">
                    <a16:creationId xmlns:a16="http://schemas.microsoft.com/office/drawing/2014/main" id="{8DCBD374-4A4B-5FBD-11DD-44771254F21A}"/>
                  </a:ext>
                </a:extLst>
              </p:cNvPr>
              <p:cNvSpPr>
                <a:spLocks noRot="1" noChangeAspect="1" noMove="1" noResize="1" noEditPoints="1" noAdjustHandles="1" noChangeArrowheads="1" noChangeShapeType="1" noTextEdit="1"/>
              </p:cNvSpPr>
              <p:nvPr/>
            </p:nvSpPr>
            <p:spPr>
              <a:xfrm>
                <a:off x="6679874" y="1222519"/>
                <a:ext cx="603097" cy="195804"/>
              </a:xfrm>
              <a:prstGeom prst="rect">
                <a:avLst/>
              </a:prstGeom>
              <a:blipFill>
                <a:blip r:embed="rId10"/>
                <a:stretch>
                  <a:fillRect b="-34375"/>
                </a:stretch>
              </a:blipFill>
            </p:spPr>
            <p:txBody>
              <a:bodyPr/>
              <a:lstStyle/>
              <a:p>
                <a:r>
                  <a:rPr lang="zh-TW" altLang="en-US">
                    <a:noFill/>
                  </a:rPr>
                  <a:t> </a:t>
                </a:r>
              </a:p>
            </p:txBody>
          </p:sp>
        </mc:Fallback>
      </mc:AlternateContent>
      <p:cxnSp>
        <p:nvCxnSpPr>
          <p:cNvPr id="18" name="直線單箭頭接點 17">
            <a:extLst>
              <a:ext uri="{FF2B5EF4-FFF2-40B4-BE49-F238E27FC236}">
                <a16:creationId xmlns:a16="http://schemas.microsoft.com/office/drawing/2014/main" id="{0CEB53C3-D34C-9DAE-8772-A381A7ACFE7C}"/>
              </a:ext>
            </a:extLst>
          </p:cNvPr>
          <p:cNvCxnSpPr>
            <a:cxnSpLocks/>
            <a:endCxn id="2" idx="1"/>
          </p:cNvCxnSpPr>
          <p:nvPr/>
        </p:nvCxnSpPr>
        <p:spPr>
          <a:xfrm>
            <a:off x="1986741" y="2500491"/>
            <a:ext cx="1202637" cy="155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1C8C8231-7865-9276-B074-8A036F35BFDE}"/>
                  </a:ext>
                </a:extLst>
              </p:cNvPr>
              <p:cNvSpPr txBox="1"/>
              <p:nvPr/>
            </p:nvSpPr>
            <p:spPr>
              <a:xfrm>
                <a:off x="2127411" y="2211413"/>
                <a:ext cx="786731"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9" name="文字方塊 18">
                <a:extLst>
                  <a:ext uri="{FF2B5EF4-FFF2-40B4-BE49-F238E27FC236}">
                    <a16:creationId xmlns:a16="http://schemas.microsoft.com/office/drawing/2014/main" id="{1C8C8231-7865-9276-B074-8A036F35BFDE}"/>
                  </a:ext>
                </a:extLst>
              </p:cNvPr>
              <p:cNvSpPr txBox="1">
                <a:spLocks noRot="1" noChangeAspect="1" noMove="1" noResize="1" noEditPoints="1" noAdjustHandles="1" noChangeArrowheads="1" noChangeShapeType="1" noTextEdit="1"/>
              </p:cNvSpPr>
              <p:nvPr/>
            </p:nvSpPr>
            <p:spPr>
              <a:xfrm>
                <a:off x="2127411" y="2211413"/>
                <a:ext cx="786731" cy="29904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6304BBC6-8959-9E21-92CE-87C18C722639}"/>
                  </a:ext>
                </a:extLst>
              </p:cNvPr>
              <p:cNvSpPr txBox="1"/>
              <p:nvPr/>
            </p:nvSpPr>
            <p:spPr>
              <a:xfrm>
                <a:off x="2304266" y="2731794"/>
                <a:ext cx="433020"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20" name="文字方塊 19">
                <a:extLst>
                  <a:ext uri="{FF2B5EF4-FFF2-40B4-BE49-F238E27FC236}">
                    <a16:creationId xmlns:a16="http://schemas.microsoft.com/office/drawing/2014/main" id="{6304BBC6-8959-9E21-92CE-87C18C722639}"/>
                  </a:ext>
                </a:extLst>
              </p:cNvPr>
              <p:cNvSpPr txBox="1">
                <a:spLocks noRot="1" noChangeAspect="1" noMove="1" noResize="1" noEditPoints="1" noAdjustHandles="1" noChangeArrowheads="1" noChangeShapeType="1" noTextEdit="1"/>
              </p:cNvSpPr>
              <p:nvPr/>
            </p:nvSpPr>
            <p:spPr>
              <a:xfrm>
                <a:off x="2304266" y="2731794"/>
                <a:ext cx="433020" cy="299048"/>
              </a:xfrm>
              <a:prstGeom prst="rect">
                <a:avLst/>
              </a:prstGeom>
              <a:blipFill>
                <a:blip r:embed="rId12"/>
                <a:stretch>
                  <a:fillRect/>
                </a:stretch>
              </a:blipFill>
            </p:spPr>
            <p:txBody>
              <a:bodyPr/>
              <a:lstStyle/>
              <a:p>
                <a:r>
                  <a:rPr lang="zh-TW" altLang="en-US">
                    <a:noFill/>
                  </a:rPr>
                  <a:t> </a:t>
                </a:r>
              </a:p>
            </p:txBody>
          </p:sp>
        </mc:Fallback>
      </mc:AlternateContent>
      <p:sp>
        <p:nvSpPr>
          <p:cNvPr id="21" name="梯形 20">
            <a:extLst>
              <a:ext uri="{FF2B5EF4-FFF2-40B4-BE49-F238E27FC236}">
                <a16:creationId xmlns:a16="http://schemas.microsoft.com/office/drawing/2014/main" id="{EF78A3AE-66A3-69BB-7C0D-B4BD5B24865B}"/>
              </a:ext>
            </a:extLst>
          </p:cNvPr>
          <p:cNvSpPr/>
          <p:nvPr/>
        </p:nvSpPr>
        <p:spPr>
          <a:xfrm rot="16200000">
            <a:off x="1568693" y="1296274"/>
            <a:ext cx="789290" cy="10972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2" name="梯形 21">
            <a:extLst>
              <a:ext uri="{FF2B5EF4-FFF2-40B4-BE49-F238E27FC236}">
                <a16:creationId xmlns:a16="http://schemas.microsoft.com/office/drawing/2014/main" id="{0F2EA3C6-F5C8-311B-F98B-B357A5B05EE6}"/>
              </a:ext>
            </a:extLst>
          </p:cNvPr>
          <p:cNvSpPr/>
          <p:nvPr/>
        </p:nvSpPr>
        <p:spPr>
          <a:xfrm rot="16200000">
            <a:off x="1546744" y="2582434"/>
            <a:ext cx="817613" cy="9690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11E0D64E-D08E-86DF-8C51-A68031AF0628}"/>
                  </a:ext>
                </a:extLst>
              </p:cNvPr>
              <p:cNvSpPr txBox="1"/>
              <p:nvPr/>
            </p:nvSpPr>
            <p:spPr>
              <a:xfrm>
                <a:off x="911452" y="2255344"/>
                <a:ext cx="786731"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23" name="文字方塊 22">
                <a:extLst>
                  <a:ext uri="{FF2B5EF4-FFF2-40B4-BE49-F238E27FC236}">
                    <a16:creationId xmlns:a16="http://schemas.microsoft.com/office/drawing/2014/main" id="{11E0D64E-D08E-86DF-8C51-A68031AF0628}"/>
                  </a:ext>
                </a:extLst>
              </p:cNvPr>
              <p:cNvSpPr txBox="1">
                <a:spLocks noRot="1" noChangeAspect="1" noMove="1" noResize="1" noEditPoints="1" noAdjustHandles="1" noChangeArrowheads="1" noChangeShapeType="1" noTextEdit="1"/>
              </p:cNvSpPr>
              <p:nvPr/>
            </p:nvSpPr>
            <p:spPr>
              <a:xfrm>
                <a:off x="911452" y="2255344"/>
                <a:ext cx="786731" cy="299048"/>
              </a:xfrm>
              <a:prstGeom prst="rect">
                <a:avLst/>
              </a:prstGeom>
              <a:blipFill>
                <a:blip r:embed="rId13"/>
                <a:stretch>
                  <a:fillRect r="-93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B74025D2-CA7D-0C21-327B-03A5957ADBC2}"/>
                  </a:ext>
                </a:extLst>
              </p:cNvPr>
              <p:cNvSpPr txBox="1"/>
              <p:nvPr/>
            </p:nvSpPr>
            <p:spPr>
              <a:xfrm>
                <a:off x="2104177" y="1173598"/>
                <a:ext cx="786731" cy="3143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24" name="文字方塊 23">
                <a:extLst>
                  <a:ext uri="{FF2B5EF4-FFF2-40B4-BE49-F238E27FC236}">
                    <a16:creationId xmlns:a16="http://schemas.microsoft.com/office/drawing/2014/main" id="{B74025D2-CA7D-0C21-327B-03A5957ADBC2}"/>
                  </a:ext>
                </a:extLst>
              </p:cNvPr>
              <p:cNvSpPr txBox="1">
                <a:spLocks noRot="1" noChangeAspect="1" noMove="1" noResize="1" noEditPoints="1" noAdjustHandles="1" noChangeArrowheads="1" noChangeShapeType="1" noTextEdit="1"/>
              </p:cNvSpPr>
              <p:nvPr/>
            </p:nvSpPr>
            <p:spPr>
              <a:xfrm>
                <a:off x="2104177" y="1173598"/>
                <a:ext cx="786731" cy="314302"/>
              </a:xfrm>
              <a:prstGeom prst="rect">
                <a:avLst/>
              </a:prstGeom>
              <a:blipFill>
                <a:blip r:embed="rId14"/>
                <a:stretch>
                  <a:fillRect/>
                </a:stretch>
              </a:blipFill>
            </p:spPr>
            <p:txBody>
              <a:bodyPr/>
              <a:lstStyle/>
              <a:p>
                <a:r>
                  <a:rPr lang="zh-TW" altLang="en-US">
                    <a:noFill/>
                  </a:rPr>
                  <a:t> </a:t>
                </a:r>
              </a:p>
            </p:txBody>
          </p:sp>
        </mc:Fallback>
      </mc:AlternateContent>
      <p:cxnSp>
        <p:nvCxnSpPr>
          <p:cNvPr id="25" name="接點: 肘形 24">
            <a:extLst>
              <a:ext uri="{FF2B5EF4-FFF2-40B4-BE49-F238E27FC236}">
                <a16:creationId xmlns:a16="http://schemas.microsoft.com/office/drawing/2014/main" id="{D59551B8-2BD8-35E5-AF1D-12E4727667C1}"/>
              </a:ext>
            </a:extLst>
          </p:cNvPr>
          <p:cNvCxnSpPr>
            <a:cxnSpLocks/>
            <a:endCxn id="11" idx="0"/>
          </p:cNvCxnSpPr>
          <p:nvPr/>
        </p:nvCxnSpPr>
        <p:spPr>
          <a:xfrm>
            <a:off x="2022201" y="1059286"/>
            <a:ext cx="5693156" cy="102062"/>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25">
            <a:extLst>
              <a:ext uri="{FF2B5EF4-FFF2-40B4-BE49-F238E27FC236}">
                <a16:creationId xmlns:a16="http://schemas.microsoft.com/office/drawing/2014/main" id="{9EC22A7A-86F1-3E94-E07F-EA6D8F7CB1BD}"/>
              </a:ext>
            </a:extLst>
          </p:cNvPr>
          <p:cNvCxnSpPr>
            <a:cxnSpLocks/>
            <a:endCxn id="22" idx="0"/>
          </p:cNvCxnSpPr>
          <p:nvPr/>
        </p:nvCxnSpPr>
        <p:spPr>
          <a:xfrm>
            <a:off x="996869" y="2630888"/>
            <a:ext cx="9102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26">
            <a:extLst>
              <a:ext uri="{FF2B5EF4-FFF2-40B4-BE49-F238E27FC236}">
                <a16:creationId xmlns:a16="http://schemas.microsoft.com/office/drawing/2014/main" id="{C394CF94-340D-30FF-9442-C7D187EF7115}"/>
              </a:ext>
            </a:extLst>
          </p:cNvPr>
          <p:cNvCxnSpPr>
            <a:cxnSpLocks/>
            <a:endCxn id="21" idx="0"/>
          </p:cNvCxnSpPr>
          <p:nvPr/>
        </p:nvCxnSpPr>
        <p:spPr>
          <a:xfrm>
            <a:off x="998246" y="1351138"/>
            <a:ext cx="91022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3">
                <a:extLst>
                  <a:ext uri="{FF2B5EF4-FFF2-40B4-BE49-F238E27FC236}">
                    <a16:creationId xmlns:a16="http://schemas.microsoft.com/office/drawing/2014/main" id="{7E6A057E-86A1-EB4F-A9B3-029EF9AC1636}"/>
                  </a:ext>
                </a:extLst>
              </p:cNvPr>
              <p:cNvSpPr>
                <a:spLocks noChangeArrowheads="1"/>
              </p:cNvSpPr>
              <p:nvPr/>
            </p:nvSpPr>
            <p:spPr bwMode="auto">
              <a:xfrm>
                <a:off x="6691509" y="2280610"/>
                <a:ext cx="664272" cy="2308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lvl="0" eaLnBrk="0" fontAlgn="base" hangingPunct="0">
                  <a:spcBef>
                    <a:spcPct val="30000"/>
                  </a:spcBef>
                  <a:spcAft>
                    <a:spcPct val="0"/>
                  </a:spcAft>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m:t>
                      </m:r>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m:t>
                      </m:r>
                    </m:oMath>
                  </m:oMathPara>
                </a14:m>
                <a:endParaRPr lang="en-US" altLang="zh-TW" sz="1050" i="1" dirty="0">
                  <a:latin typeface="Cambria Math" panose="02040503050406030204" pitchFamily="18" charset="0"/>
                </a:endParaRPr>
              </a:p>
            </p:txBody>
          </p:sp>
        </mc:Choice>
        <mc:Fallback xmlns="">
          <p:sp>
            <p:nvSpPr>
              <p:cNvPr id="29" name="Rectangle 3">
                <a:extLst>
                  <a:ext uri="{FF2B5EF4-FFF2-40B4-BE49-F238E27FC236}">
                    <a16:creationId xmlns:a16="http://schemas.microsoft.com/office/drawing/2014/main" id="{7E6A057E-86A1-EB4F-A9B3-029EF9AC1636}"/>
                  </a:ext>
                </a:extLst>
              </p:cNvPr>
              <p:cNvSpPr>
                <a:spLocks noRot="1" noChangeAspect="1" noMove="1" noResize="1" noEditPoints="1" noAdjustHandles="1" noChangeArrowheads="1" noChangeShapeType="1" noTextEdit="1"/>
              </p:cNvSpPr>
              <p:nvPr/>
            </p:nvSpPr>
            <p:spPr bwMode="auto">
              <a:xfrm>
                <a:off x="6691509" y="2280610"/>
                <a:ext cx="664272" cy="230832"/>
              </a:xfrm>
              <a:prstGeom prst="rect">
                <a:avLst/>
              </a:prstGeom>
              <a:blipFill>
                <a:blip r:embed="rId15"/>
                <a:stretch>
                  <a:fillRect b="-131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C577987E-BCDF-8568-C4F5-38AEA1AABC7A}"/>
                  </a:ext>
                </a:extLst>
              </p:cNvPr>
              <p:cNvSpPr txBox="1"/>
              <p:nvPr/>
            </p:nvSpPr>
            <p:spPr>
              <a:xfrm>
                <a:off x="4519198" y="2230847"/>
                <a:ext cx="466026" cy="1863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smtClean="0">
                              <a:latin typeface="Cambria Math" panose="02040503050406030204" pitchFamily="18" charset="0"/>
                            </a:rPr>
                          </m:ctrlPr>
                        </m:sSubPr>
                        <m:e>
                          <m:r>
                            <a:rPr lang="en-US" altLang="zh-TW" sz="1050" b="0" i="1" smtClean="0">
                              <a:latin typeface="Cambria Math" panose="02040503050406030204" pitchFamily="18" charset="0"/>
                            </a:rPr>
                            <m:t>𝑧</m:t>
                          </m:r>
                        </m:e>
                        <m:sub>
                          <m:r>
                            <a:rPr lang="en-US" altLang="zh-TW" sz="1050" b="0" i="1" smtClean="0">
                              <a:latin typeface="Cambria Math" panose="02040503050406030204" pitchFamily="18" charset="0"/>
                            </a:rPr>
                            <m:t>𝑐𝑜𝑚</m:t>
                          </m:r>
                        </m:sub>
                      </m:sSub>
                    </m:oMath>
                  </m:oMathPara>
                </a14:m>
                <a:endParaRPr lang="en-US" altLang="zh-TW" sz="1050" b="0" dirty="0"/>
              </a:p>
            </p:txBody>
          </p:sp>
        </mc:Choice>
        <mc:Fallback xmlns="">
          <p:sp>
            <p:nvSpPr>
              <p:cNvPr id="30" name="文字方塊 29">
                <a:extLst>
                  <a:ext uri="{FF2B5EF4-FFF2-40B4-BE49-F238E27FC236}">
                    <a16:creationId xmlns:a16="http://schemas.microsoft.com/office/drawing/2014/main" id="{C577987E-BCDF-8568-C4F5-38AEA1AABC7A}"/>
                  </a:ext>
                </a:extLst>
              </p:cNvPr>
              <p:cNvSpPr txBox="1">
                <a:spLocks noRot="1" noChangeAspect="1" noMove="1" noResize="1" noEditPoints="1" noAdjustHandles="1" noChangeArrowheads="1" noChangeShapeType="1" noTextEdit="1"/>
              </p:cNvSpPr>
              <p:nvPr/>
            </p:nvSpPr>
            <p:spPr>
              <a:xfrm>
                <a:off x="4519198" y="2230847"/>
                <a:ext cx="466026" cy="186301"/>
              </a:xfrm>
              <a:prstGeom prst="rect">
                <a:avLst/>
              </a:prstGeom>
              <a:blipFill>
                <a:blip r:embed="rId16"/>
                <a:stretch>
                  <a:fillRect b="-19355"/>
                </a:stretch>
              </a:blipFill>
            </p:spPr>
            <p:txBody>
              <a:bodyPr/>
              <a:lstStyle/>
              <a:p>
                <a:r>
                  <a:rPr lang="zh-TW" altLang="en-US">
                    <a:noFill/>
                  </a:rPr>
                  <a:t> </a:t>
                </a:r>
              </a:p>
            </p:txBody>
          </p:sp>
        </mc:Fallback>
      </mc:AlternateContent>
      <p:sp>
        <p:nvSpPr>
          <p:cNvPr id="31" name="文字方塊 30">
            <a:extLst>
              <a:ext uri="{FF2B5EF4-FFF2-40B4-BE49-F238E27FC236}">
                <a16:creationId xmlns:a16="http://schemas.microsoft.com/office/drawing/2014/main" id="{95A19135-92C3-1608-D6CF-3A927E04A78A}"/>
              </a:ext>
            </a:extLst>
          </p:cNvPr>
          <p:cNvSpPr txBox="1"/>
          <p:nvPr/>
        </p:nvSpPr>
        <p:spPr>
          <a:xfrm>
            <a:off x="699408" y="835240"/>
            <a:ext cx="720532" cy="253916"/>
          </a:xfrm>
          <a:prstGeom prst="rect">
            <a:avLst/>
          </a:prstGeom>
          <a:noFill/>
          <a:ln>
            <a:solidFill>
              <a:schemeClr val="tx1"/>
            </a:solidFill>
          </a:ln>
        </p:spPr>
        <p:txBody>
          <a:bodyPr wrap="square" rtlCol="0">
            <a:spAutoFit/>
          </a:bodyPr>
          <a:lstStyle/>
          <a:p>
            <a:pPr algn="ctr"/>
            <a:r>
              <a:rPr lang="en-US" altLang="zh-TW" sz="1050" dirty="0"/>
              <a:t>Stage 1</a:t>
            </a:r>
            <a:endParaRPr lang="zh-TW" altLang="en-US" sz="1050" dirty="0"/>
          </a:p>
        </p:txBody>
      </p:sp>
      <p:cxnSp>
        <p:nvCxnSpPr>
          <p:cNvPr id="49" name="直線單箭頭接點 48">
            <a:extLst>
              <a:ext uri="{FF2B5EF4-FFF2-40B4-BE49-F238E27FC236}">
                <a16:creationId xmlns:a16="http://schemas.microsoft.com/office/drawing/2014/main" id="{9240774F-7D29-13B4-CC5F-35CECC859664}"/>
              </a:ext>
            </a:extLst>
          </p:cNvPr>
          <p:cNvCxnSpPr>
            <a:cxnSpLocks/>
            <a:endCxn id="5" idx="2"/>
          </p:cNvCxnSpPr>
          <p:nvPr/>
        </p:nvCxnSpPr>
        <p:spPr>
          <a:xfrm flipV="1">
            <a:off x="6228339" y="2804785"/>
            <a:ext cx="21298" cy="188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A8370E46-B073-41A6-9B20-63F965164B9C}"/>
                  </a:ext>
                </a:extLst>
              </p:cNvPr>
              <p:cNvSpPr/>
              <p:nvPr/>
            </p:nvSpPr>
            <p:spPr>
              <a:xfrm>
                <a:off x="2771408" y="3459250"/>
                <a:ext cx="1084419" cy="723052"/>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55" name="矩形 54">
                <a:extLst>
                  <a:ext uri="{FF2B5EF4-FFF2-40B4-BE49-F238E27FC236}">
                    <a16:creationId xmlns:a16="http://schemas.microsoft.com/office/drawing/2014/main" id="{A8370E46-B073-41A6-9B20-63F965164B9C}"/>
                  </a:ext>
                </a:extLst>
              </p:cNvPr>
              <p:cNvSpPr>
                <a:spLocks noRot="1" noChangeAspect="1" noMove="1" noResize="1" noEditPoints="1" noAdjustHandles="1" noChangeArrowheads="1" noChangeShapeType="1" noTextEdit="1"/>
              </p:cNvSpPr>
              <p:nvPr/>
            </p:nvSpPr>
            <p:spPr>
              <a:xfrm>
                <a:off x="2771408" y="3459250"/>
                <a:ext cx="1084419" cy="723052"/>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40B94A41-4B78-4B1E-A3DA-31E99419EE40}"/>
                  </a:ext>
                </a:extLst>
              </p:cNvPr>
              <p:cNvSpPr/>
              <p:nvPr/>
            </p:nvSpPr>
            <p:spPr>
              <a:xfrm>
                <a:off x="5255198" y="3820776"/>
                <a:ext cx="1234334" cy="66748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smtClean="0">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r>
                            <a:rPr lang="en-US" altLang="zh-TW" sz="1050" b="0" i="1" smtClean="0">
                              <a:solidFill>
                                <a:schemeClr val="bg1"/>
                              </a:solidFill>
                              <a:latin typeface="Cambria Math" panose="02040503050406030204" pitchFamily="18" charset="0"/>
                            </a:rPr>
                            <m:t>′</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b="0" i="1" smtClean="0">
                          <a:latin typeface="Cambria Math" panose="02040503050406030204" pitchFamily="18" charset="0"/>
                        </a:rPr>
                        <m:t>′</m:t>
                      </m:r>
                      <m:d>
                        <m:dPr>
                          <m:ctrlPr>
                            <a:rPr lang="en-US" altLang="zh-TW" sz="1050" i="1">
                              <a:latin typeface="Cambria Math" panose="02040503050406030204" pitchFamily="18" charset="0"/>
                            </a:rPr>
                          </m:ctrlPr>
                        </m:dPr>
                        <m:e>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e>
                      </m:d>
                    </m:oMath>
                  </m:oMathPara>
                </a14:m>
                <a:endParaRPr lang="en-US" altLang="zh-TW" sz="1050" i="1" dirty="0"/>
              </a:p>
            </p:txBody>
          </p:sp>
        </mc:Choice>
        <mc:Fallback xmlns="">
          <p:sp>
            <p:nvSpPr>
              <p:cNvPr id="56" name="矩形 55">
                <a:extLst>
                  <a:ext uri="{FF2B5EF4-FFF2-40B4-BE49-F238E27FC236}">
                    <a16:creationId xmlns:a16="http://schemas.microsoft.com/office/drawing/2014/main" id="{40B94A41-4B78-4B1E-A3DA-31E99419EE40}"/>
                  </a:ext>
                </a:extLst>
              </p:cNvPr>
              <p:cNvSpPr>
                <a:spLocks noRot="1" noChangeAspect="1" noMove="1" noResize="1" noEditPoints="1" noAdjustHandles="1" noChangeArrowheads="1" noChangeShapeType="1" noTextEdit="1"/>
              </p:cNvSpPr>
              <p:nvPr/>
            </p:nvSpPr>
            <p:spPr>
              <a:xfrm>
                <a:off x="5255198" y="3820776"/>
                <a:ext cx="1234334" cy="667482"/>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6A7BD9BD-E954-41FF-927A-6A97F81BC1F5}"/>
                  </a:ext>
                </a:extLst>
              </p:cNvPr>
              <p:cNvSpPr/>
              <p:nvPr/>
            </p:nvSpPr>
            <p:spPr>
              <a:xfrm>
                <a:off x="5261962" y="3313914"/>
                <a:ext cx="1227570" cy="44611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i="0" dirty="0" smtClean="0">
                          <a:latin typeface="Cambria Math" panose="02040503050406030204" pitchFamily="18" charset="0"/>
                          <a:ea typeface="Cambria Math" panose="02040503050406030204" pitchFamily="18" charset="0"/>
                        </a:rPr>
                        <m:t>F</m:t>
                      </m:r>
                      <m:sSub>
                        <m:sSubPr>
                          <m:ctrlPr>
                            <a:rPr lang="en-US" altLang="zh-TW" sz="1050" b="0" i="1" dirty="0" smtClean="0">
                              <a:latin typeface="Cambria Math" panose="02040503050406030204" pitchFamily="18" charset="0"/>
                              <a:ea typeface="Cambria Math" panose="02040503050406030204" pitchFamily="18" charset="0"/>
                            </a:rPr>
                          </m:ctrlPr>
                        </m:sSubPr>
                        <m:e>
                          <m:r>
                            <m:rPr>
                              <m:sty m:val="p"/>
                            </m:rPr>
                            <a:rPr lang="en-US" altLang="zh-TW" sz="1050" i="0" dirty="0" smtClean="0">
                              <a:latin typeface="Cambria Math" panose="02040503050406030204" pitchFamily="18" charset="0"/>
                              <a:ea typeface="Cambria Math" panose="02040503050406030204" pitchFamily="18" charset="0"/>
                            </a:rPr>
                            <m:t>C</m:t>
                          </m:r>
                        </m:e>
                        <m:sub>
                          <m:r>
                            <a:rPr lang="en-US" altLang="zh-TW" sz="1050" b="0" i="0" dirty="0" smtClean="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b="0" i="1" smtClean="0">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b="0" i="1" smtClean="0">
                              <a:latin typeface="Cambria Math" panose="02040503050406030204" pitchFamily="18" charset="0"/>
                              <a:ea typeface="Cambria Math" panose="02040503050406030204" pitchFamily="18" charset="0"/>
                            </a:rPr>
                          </m:ctrlPr>
                        </m:sSubPr>
                        <m:e>
                          <m:r>
                            <a:rPr lang="en-US" altLang="zh-TW" sz="1050" b="0" i="1" smtClean="0">
                              <a:latin typeface="Cambria Math" panose="02040503050406030204" pitchFamily="18" charset="0"/>
                              <a:ea typeface="Cambria Math" panose="02040503050406030204" pitchFamily="18" charset="0"/>
                            </a:rPr>
                            <m:t>𝑧</m:t>
                          </m:r>
                        </m:e>
                        <m:sub>
                          <m:r>
                            <a:rPr lang="en-US" altLang="zh-TW" sz="1050" b="0" i="1" smtClean="0">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57" name="矩形 56">
                <a:extLst>
                  <a:ext uri="{FF2B5EF4-FFF2-40B4-BE49-F238E27FC236}">
                    <a16:creationId xmlns:a16="http://schemas.microsoft.com/office/drawing/2014/main" id="{6A7BD9BD-E954-41FF-927A-6A97F81BC1F5}"/>
                  </a:ext>
                </a:extLst>
              </p:cNvPr>
              <p:cNvSpPr>
                <a:spLocks noRot="1" noChangeAspect="1" noMove="1" noResize="1" noEditPoints="1" noAdjustHandles="1" noChangeArrowheads="1" noChangeShapeType="1" noTextEdit="1"/>
              </p:cNvSpPr>
              <p:nvPr/>
            </p:nvSpPr>
            <p:spPr>
              <a:xfrm>
                <a:off x="5261962" y="3313914"/>
                <a:ext cx="1227570" cy="446116"/>
              </a:xfrm>
              <a:prstGeom prst="rect">
                <a:avLst/>
              </a:prstGeom>
              <a:blipFill>
                <a:blip r:embed="rId19"/>
                <a:stretch>
                  <a:fillRect/>
                </a:stretch>
              </a:blipFill>
            </p:spPr>
            <p:txBody>
              <a:bodyPr/>
              <a:lstStyle/>
              <a:p>
                <a:r>
                  <a:rPr lang="zh-TW" altLang="en-US">
                    <a:noFill/>
                  </a:rPr>
                  <a:t> </a:t>
                </a:r>
              </a:p>
            </p:txBody>
          </p:sp>
        </mc:Fallback>
      </mc:AlternateContent>
      <p:cxnSp>
        <p:nvCxnSpPr>
          <p:cNvPr id="58" name="肘形接點 78">
            <a:extLst>
              <a:ext uri="{FF2B5EF4-FFF2-40B4-BE49-F238E27FC236}">
                <a16:creationId xmlns:a16="http://schemas.microsoft.com/office/drawing/2014/main" id="{E0CE0324-4196-43F1-A182-79611E35BF56}"/>
              </a:ext>
            </a:extLst>
          </p:cNvPr>
          <p:cNvCxnSpPr>
            <a:cxnSpLocks/>
            <a:stCxn id="55" idx="3"/>
            <a:endCxn id="56" idx="1"/>
          </p:cNvCxnSpPr>
          <p:nvPr/>
        </p:nvCxnSpPr>
        <p:spPr>
          <a:xfrm>
            <a:off x="3855827" y="3820776"/>
            <a:ext cx="1399371" cy="33374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梯形 58">
            <a:extLst>
              <a:ext uri="{FF2B5EF4-FFF2-40B4-BE49-F238E27FC236}">
                <a16:creationId xmlns:a16="http://schemas.microsoft.com/office/drawing/2014/main" id="{3A04EE5E-65EA-4492-BC1D-32995D4EA1A2}"/>
              </a:ext>
            </a:extLst>
          </p:cNvPr>
          <p:cNvSpPr/>
          <p:nvPr/>
        </p:nvSpPr>
        <p:spPr>
          <a:xfrm rot="16200000">
            <a:off x="1608255" y="3733316"/>
            <a:ext cx="723052" cy="17492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cxnSp>
        <p:nvCxnSpPr>
          <p:cNvPr id="60" name="直線單箭頭接點 59">
            <a:extLst>
              <a:ext uri="{FF2B5EF4-FFF2-40B4-BE49-F238E27FC236}">
                <a16:creationId xmlns:a16="http://schemas.microsoft.com/office/drawing/2014/main" id="{FF2FAAA8-8C88-4A8E-9AC5-F4B44F778531}"/>
              </a:ext>
            </a:extLst>
          </p:cNvPr>
          <p:cNvCxnSpPr>
            <a:cxnSpLocks/>
          </p:cNvCxnSpPr>
          <p:nvPr/>
        </p:nvCxnSpPr>
        <p:spPr>
          <a:xfrm>
            <a:off x="1397450" y="3894339"/>
            <a:ext cx="4848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a:extLst>
              <a:ext uri="{FF2B5EF4-FFF2-40B4-BE49-F238E27FC236}">
                <a16:creationId xmlns:a16="http://schemas.microsoft.com/office/drawing/2014/main" id="{5599175A-9FFF-477A-B3F9-EB0EB253E54C}"/>
              </a:ext>
            </a:extLst>
          </p:cNvPr>
          <p:cNvCxnSpPr/>
          <p:nvPr/>
        </p:nvCxnSpPr>
        <p:spPr>
          <a:xfrm flipV="1">
            <a:off x="2065701" y="3673266"/>
            <a:ext cx="716234" cy="15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接點: 肘形 61">
            <a:extLst>
              <a:ext uri="{FF2B5EF4-FFF2-40B4-BE49-F238E27FC236}">
                <a16:creationId xmlns:a16="http://schemas.microsoft.com/office/drawing/2014/main" id="{EEDD4CD8-A57D-4C82-9B89-46678CB204E3}"/>
              </a:ext>
            </a:extLst>
          </p:cNvPr>
          <p:cNvCxnSpPr>
            <a:cxnSpLocks/>
            <a:endCxn id="64" idx="2"/>
          </p:cNvCxnSpPr>
          <p:nvPr/>
        </p:nvCxnSpPr>
        <p:spPr>
          <a:xfrm>
            <a:off x="2095221" y="3942268"/>
            <a:ext cx="5633867" cy="524625"/>
          </a:xfrm>
          <a:prstGeom prst="bentConnector4">
            <a:avLst>
              <a:gd name="adj1" fmla="val 8794"/>
              <a:gd name="adj2" fmla="val 120577"/>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3" name="文字方塊 62">
            <a:extLst>
              <a:ext uri="{FF2B5EF4-FFF2-40B4-BE49-F238E27FC236}">
                <a16:creationId xmlns:a16="http://schemas.microsoft.com/office/drawing/2014/main" id="{E23A7EE2-6496-4527-9E41-B875978C9D36}"/>
              </a:ext>
            </a:extLst>
          </p:cNvPr>
          <p:cNvSpPr txBox="1"/>
          <p:nvPr/>
        </p:nvSpPr>
        <p:spPr>
          <a:xfrm>
            <a:off x="698031" y="3205334"/>
            <a:ext cx="720532" cy="253916"/>
          </a:xfrm>
          <a:prstGeom prst="rect">
            <a:avLst/>
          </a:prstGeom>
          <a:noFill/>
          <a:ln>
            <a:solidFill>
              <a:schemeClr val="tx1"/>
            </a:solidFill>
          </a:ln>
        </p:spPr>
        <p:txBody>
          <a:bodyPr wrap="square" rtlCol="0">
            <a:spAutoFit/>
          </a:bodyPr>
          <a:lstStyle/>
          <a:p>
            <a:pPr algn="ctr"/>
            <a:r>
              <a:rPr lang="en-US" altLang="zh-TW" sz="1050" dirty="0"/>
              <a:t>Stage 2</a:t>
            </a:r>
            <a:endParaRPr lang="zh-TW" altLang="en-US" sz="1050" dirty="0"/>
          </a:p>
        </p:txBody>
      </p:sp>
      <p:sp>
        <p:nvSpPr>
          <p:cNvPr id="64" name="圓角矩形 24">
            <a:extLst>
              <a:ext uri="{FF2B5EF4-FFF2-40B4-BE49-F238E27FC236}">
                <a16:creationId xmlns:a16="http://schemas.microsoft.com/office/drawing/2014/main" id="{0F3F9DED-948A-4DB7-B0F3-603E1C067A72}"/>
              </a:ext>
            </a:extLst>
          </p:cNvPr>
          <p:cNvSpPr/>
          <p:nvPr/>
        </p:nvSpPr>
        <p:spPr>
          <a:xfrm>
            <a:off x="7302527" y="3796988"/>
            <a:ext cx="853121" cy="669905"/>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65" name="直線單箭頭接點 64">
            <a:extLst>
              <a:ext uri="{FF2B5EF4-FFF2-40B4-BE49-F238E27FC236}">
                <a16:creationId xmlns:a16="http://schemas.microsoft.com/office/drawing/2014/main" id="{C073BD82-033D-47E7-B0E3-DA006CAB7220}"/>
              </a:ext>
            </a:extLst>
          </p:cNvPr>
          <p:cNvCxnSpPr/>
          <p:nvPr/>
        </p:nvCxnSpPr>
        <p:spPr>
          <a:xfrm flipV="1">
            <a:off x="6659322" y="4194321"/>
            <a:ext cx="544449" cy="24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文字方塊 66">
                <a:extLst>
                  <a:ext uri="{FF2B5EF4-FFF2-40B4-BE49-F238E27FC236}">
                    <a16:creationId xmlns:a16="http://schemas.microsoft.com/office/drawing/2014/main" id="{7632EC92-3918-4D48-9E55-F1CE5ABE781D}"/>
                  </a:ext>
                </a:extLst>
              </p:cNvPr>
              <p:cNvSpPr txBox="1"/>
              <p:nvPr/>
            </p:nvSpPr>
            <p:spPr>
              <a:xfrm>
                <a:off x="559372" y="3740487"/>
                <a:ext cx="786731"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67" name="文字方塊 66">
                <a:extLst>
                  <a:ext uri="{FF2B5EF4-FFF2-40B4-BE49-F238E27FC236}">
                    <a16:creationId xmlns:a16="http://schemas.microsoft.com/office/drawing/2014/main" id="{7632EC92-3918-4D48-9E55-F1CE5ABE781D}"/>
                  </a:ext>
                </a:extLst>
              </p:cNvPr>
              <p:cNvSpPr txBox="1">
                <a:spLocks noRot="1" noChangeAspect="1" noMove="1" noResize="1" noEditPoints="1" noAdjustHandles="1" noChangeArrowheads="1" noChangeShapeType="1" noTextEdit="1"/>
              </p:cNvSpPr>
              <p:nvPr/>
            </p:nvSpPr>
            <p:spPr>
              <a:xfrm>
                <a:off x="559372" y="3740487"/>
                <a:ext cx="786731" cy="299048"/>
              </a:xfrm>
              <a:prstGeom prst="rect">
                <a:avLst/>
              </a:prstGeom>
              <a:blipFill>
                <a:blip r:embed="rId20"/>
                <a:stretch>
                  <a:fillRect r="-93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6459DA2D-B808-4F48-ADEE-50ABCEB2B474}"/>
                  </a:ext>
                </a:extLst>
              </p:cNvPr>
              <p:cNvSpPr txBox="1"/>
              <p:nvPr/>
            </p:nvSpPr>
            <p:spPr>
              <a:xfrm>
                <a:off x="2095221" y="4313125"/>
                <a:ext cx="433020"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68" name="文字方塊 67">
                <a:extLst>
                  <a:ext uri="{FF2B5EF4-FFF2-40B4-BE49-F238E27FC236}">
                    <a16:creationId xmlns:a16="http://schemas.microsoft.com/office/drawing/2014/main" id="{6459DA2D-B808-4F48-ADEE-50ABCEB2B474}"/>
                  </a:ext>
                </a:extLst>
              </p:cNvPr>
              <p:cNvSpPr txBox="1">
                <a:spLocks noRot="1" noChangeAspect="1" noMove="1" noResize="1" noEditPoints="1" noAdjustHandles="1" noChangeArrowheads="1" noChangeShapeType="1" noTextEdit="1"/>
              </p:cNvSpPr>
              <p:nvPr/>
            </p:nvSpPr>
            <p:spPr>
              <a:xfrm>
                <a:off x="2095221" y="4313125"/>
                <a:ext cx="433020" cy="299048"/>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文字方塊 68">
                <a:extLst>
                  <a:ext uri="{FF2B5EF4-FFF2-40B4-BE49-F238E27FC236}">
                    <a16:creationId xmlns:a16="http://schemas.microsoft.com/office/drawing/2014/main" id="{47944E71-975B-4579-A724-D796B865E473}"/>
                  </a:ext>
                </a:extLst>
              </p:cNvPr>
              <p:cNvSpPr txBox="1"/>
              <p:nvPr/>
            </p:nvSpPr>
            <p:spPr>
              <a:xfrm>
                <a:off x="2004004" y="3326212"/>
                <a:ext cx="786731" cy="2990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69" name="文字方塊 68">
                <a:extLst>
                  <a:ext uri="{FF2B5EF4-FFF2-40B4-BE49-F238E27FC236}">
                    <a16:creationId xmlns:a16="http://schemas.microsoft.com/office/drawing/2014/main" id="{47944E71-975B-4579-A724-D796B865E473}"/>
                  </a:ext>
                </a:extLst>
              </p:cNvPr>
              <p:cNvSpPr txBox="1">
                <a:spLocks noRot="1" noChangeAspect="1" noMove="1" noResize="1" noEditPoints="1" noAdjustHandles="1" noChangeArrowheads="1" noChangeShapeType="1" noTextEdit="1"/>
              </p:cNvSpPr>
              <p:nvPr/>
            </p:nvSpPr>
            <p:spPr>
              <a:xfrm>
                <a:off x="2004004" y="3326212"/>
                <a:ext cx="786731" cy="299048"/>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文字方塊 69">
                <a:extLst>
                  <a:ext uri="{FF2B5EF4-FFF2-40B4-BE49-F238E27FC236}">
                    <a16:creationId xmlns:a16="http://schemas.microsoft.com/office/drawing/2014/main" id="{771C46B2-C978-4366-9BBF-74BBFA896215}"/>
                  </a:ext>
                </a:extLst>
              </p:cNvPr>
              <p:cNvSpPr txBox="1"/>
              <p:nvPr/>
            </p:nvSpPr>
            <p:spPr>
              <a:xfrm>
                <a:off x="4171166" y="3486965"/>
                <a:ext cx="466026" cy="1863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smtClean="0">
                              <a:latin typeface="Cambria Math" panose="02040503050406030204" pitchFamily="18" charset="0"/>
                            </a:rPr>
                          </m:ctrlPr>
                        </m:sSubPr>
                        <m:e>
                          <m:r>
                            <a:rPr lang="en-US" altLang="zh-TW" sz="1050" b="0" i="1" smtClean="0">
                              <a:latin typeface="Cambria Math" panose="02040503050406030204" pitchFamily="18" charset="0"/>
                            </a:rPr>
                            <m:t>𝑧</m:t>
                          </m:r>
                        </m:e>
                        <m:sub>
                          <m:r>
                            <a:rPr lang="en-US" altLang="zh-TW" sz="1050" b="0" i="1" smtClean="0">
                              <a:latin typeface="Cambria Math" panose="02040503050406030204" pitchFamily="18" charset="0"/>
                            </a:rPr>
                            <m:t>𝑐𝑜𝑚</m:t>
                          </m:r>
                        </m:sub>
                      </m:sSub>
                    </m:oMath>
                  </m:oMathPara>
                </a14:m>
                <a:endParaRPr lang="en-US" altLang="zh-TW" sz="1050" b="0" dirty="0"/>
              </a:p>
            </p:txBody>
          </p:sp>
        </mc:Choice>
        <mc:Fallback xmlns="">
          <p:sp>
            <p:nvSpPr>
              <p:cNvPr id="70" name="文字方塊 69">
                <a:extLst>
                  <a:ext uri="{FF2B5EF4-FFF2-40B4-BE49-F238E27FC236}">
                    <a16:creationId xmlns:a16="http://schemas.microsoft.com/office/drawing/2014/main" id="{771C46B2-C978-4366-9BBF-74BBFA896215}"/>
                  </a:ext>
                </a:extLst>
              </p:cNvPr>
              <p:cNvSpPr txBox="1">
                <a:spLocks noRot="1" noChangeAspect="1" noMove="1" noResize="1" noEditPoints="1" noAdjustHandles="1" noChangeArrowheads="1" noChangeShapeType="1" noTextEdit="1"/>
              </p:cNvSpPr>
              <p:nvPr/>
            </p:nvSpPr>
            <p:spPr>
              <a:xfrm>
                <a:off x="4171166" y="3486965"/>
                <a:ext cx="466026" cy="186301"/>
              </a:xfrm>
              <a:prstGeom prst="rect">
                <a:avLst/>
              </a:prstGeom>
              <a:blipFill>
                <a:blip r:embed="rId22"/>
                <a:stretch>
                  <a:fillRect b="-19355"/>
                </a:stretch>
              </a:blipFill>
            </p:spPr>
            <p:txBody>
              <a:bodyPr/>
              <a:lstStyle/>
              <a:p>
                <a:r>
                  <a:rPr lang="zh-TW" altLang="en-US">
                    <a:noFill/>
                  </a:rPr>
                  <a:t> </a:t>
                </a:r>
              </a:p>
            </p:txBody>
          </p:sp>
        </mc:Fallback>
      </mc:AlternateContent>
      <p:cxnSp>
        <p:nvCxnSpPr>
          <p:cNvPr id="73" name="直線單箭頭接點 72">
            <a:extLst>
              <a:ext uri="{FF2B5EF4-FFF2-40B4-BE49-F238E27FC236}">
                <a16:creationId xmlns:a16="http://schemas.microsoft.com/office/drawing/2014/main" id="{E65D2A0F-7125-43CF-BD4B-65D8DBFDA6DB}"/>
              </a:ext>
            </a:extLst>
          </p:cNvPr>
          <p:cNvCxnSpPr>
            <a:cxnSpLocks/>
          </p:cNvCxnSpPr>
          <p:nvPr/>
        </p:nvCxnSpPr>
        <p:spPr>
          <a:xfrm flipV="1">
            <a:off x="5872365" y="4488258"/>
            <a:ext cx="0" cy="208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4" name="圖片 53">
            <a:extLst>
              <a:ext uri="{FF2B5EF4-FFF2-40B4-BE49-F238E27FC236}">
                <a16:creationId xmlns:a16="http://schemas.microsoft.com/office/drawing/2014/main" id="{F3B59D77-7FEF-4057-B654-98C2C81BC120}"/>
              </a:ext>
            </a:extLst>
          </p:cNvPr>
          <p:cNvPicPr>
            <a:picLocks noChangeAspect="1"/>
          </p:cNvPicPr>
          <p:nvPr/>
        </p:nvPicPr>
        <p:blipFill rotWithShape="1">
          <a:blip r:embed="rId23"/>
          <a:srcRect r="22" b="10381"/>
          <a:stretch/>
        </p:blipFill>
        <p:spPr>
          <a:xfrm>
            <a:off x="2762948" y="3474032"/>
            <a:ext cx="252504" cy="226340"/>
          </a:xfrm>
          <a:prstGeom prst="rect">
            <a:avLst/>
          </a:prstGeom>
        </p:spPr>
      </p:pic>
      <p:sp>
        <p:nvSpPr>
          <p:cNvPr id="34" name="矩形 33">
            <a:extLst>
              <a:ext uri="{FF2B5EF4-FFF2-40B4-BE49-F238E27FC236}">
                <a16:creationId xmlns:a16="http://schemas.microsoft.com/office/drawing/2014/main" id="{80BEC476-5B2E-6D12-78D5-39C82213A118}"/>
              </a:ext>
            </a:extLst>
          </p:cNvPr>
          <p:cNvSpPr/>
          <p:nvPr/>
        </p:nvSpPr>
        <p:spPr bwMode="auto">
          <a:xfrm>
            <a:off x="90838" y="99301"/>
            <a:ext cx="626551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Training</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procedure of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our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7B477A6-9030-37E0-8EAE-AB1574BEBF27}"/>
                  </a:ext>
                </a:extLst>
              </p:cNvPr>
              <p:cNvSpPr/>
              <p:nvPr/>
            </p:nvSpPr>
            <p:spPr>
              <a:xfrm>
                <a:off x="3189378" y="2139895"/>
                <a:ext cx="997544" cy="752330"/>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2" name="矩形 1">
                <a:extLst>
                  <a:ext uri="{FF2B5EF4-FFF2-40B4-BE49-F238E27FC236}">
                    <a16:creationId xmlns:a16="http://schemas.microsoft.com/office/drawing/2014/main" id="{D7B477A6-9030-37E0-8EAE-AB1574BEBF27}"/>
                  </a:ext>
                </a:extLst>
              </p:cNvPr>
              <p:cNvSpPr>
                <a:spLocks noRot="1" noChangeAspect="1" noMove="1" noResize="1" noEditPoints="1" noAdjustHandles="1" noChangeArrowheads="1" noChangeShapeType="1" noTextEdit="1"/>
              </p:cNvSpPr>
              <p:nvPr/>
            </p:nvSpPr>
            <p:spPr>
              <a:xfrm>
                <a:off x="3189378" y="2139895"/>
                <a:ext cx="997544" cy="752330"/>
              </a:xfrm>
              <a:prstGeom prst="rect">
                <a:avLst/>
              </a:prstGeom>
              <a:blipFill>
                <a:blip r:embed="rId24"/>
                <a:stretch>
                  <a:fillRect/>
                </a:stretch>
              </a:blipFill>
            </p:spPr>
            <p:txBody>
              <a:bodyPr/>
              <a:lstStyle/>
              <a:p>
                <a:r>
                  <a:rPr lang="zh-TW" altLang="en-US">
                    <a:noFill/>
                  </a:rPr>
                  <a:t> </a:t>
                </a:r>
              </a:p>
            </p:txBody>
          </p:sp>
        </mc:Fallback>
      </mc:AlternateContent>
      <p:cxnSp>
        <p:nvCxnSpPr>
          <p:cNvPr id="42" name="直線單箭頭接點 41">
            <a:extLst>
              <a:ext uri="{FF2B5EF4-FFF2-40B4-BE49-F238E27FC236}">
                <a16:creationId xmlns:a16="http://schemas.microsoft.com/office/drawing/2014/main" id="{69E420E3-FE14-FB3F-219D-96116C57D7A9}"/>
              </a:ext>
            </a:extLst>
          </p:cNvPr>
          <p:cNvCxnSpPr>
            <a:cxnSpLocks/>
          </p:cNvCxnSpPr>
          <p:nvPr/>
        </p:nvCxnSpPr>
        <p:spPr>
          <a:xfrm flipV="1">
            <a:off x="6737207" y="2550105"/>
            <a:ext cx="546776" cy="21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a:extLst>
              <a:ext uri="{FF2B5EF4-FFF2-40B4-BE49-F238E27FC236}">
                <a16:creationId xmlns:a16="http://schemas.microsoft.com/office/drawing/2014/main" id="{1A9B65FE-6E32-254E-DB00-AFD9977A5D6A}"/>
              </a:ext>
            </a:extLst>
          </p:cNvPr>
          <p:cNvCxnSpPr>
            <a:cxnSpLocks/>
            <a:stCxn id="4" idx="3"/>
            <a:endCxn id="6" idx="1"/>
          </p:cNvCxnSpPr>
          <p:nvPr/>
        </p:nvCxnSpPr>
        <p:spPr>
          <a:xfrm>
            <a:off x="4172543" y="1480130"/>
            <a:ext cx="157010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a:extLst>
              <a:ext uri="{FF2B5EF4-FFF2-40B4-BE49-F238E27FC236}">
                <a16:creationId xmlns:a16="http://schemas.microsoft.com/office/drawing/2014/main" id="{B220DB43-4BCA-540F-FEA7-AF9227D3C20B}"/>
              </a:ext>
            </a:extLst>
          </p:cNvPr>
          <p:cNvCxnSpPr>
            <a:stCxn id="4" idx="2"/>
            <a:endCxn id="2" idx="0"/>
          </p:cNvCxnSpPr>
          <p:nvPr/>
        </p:nvCxnSpPr>
        <p:spPr>
          <a:xfrm>
            <a:off x="3675509" y="1856295"/>
            <a:ext cx="12641" cy="283600"/>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82" name="文字方塊 81">
            <a:extLst>
              <a:ext uri="{FF2B5EF4-FFF2-40B4-BE49-F238E27FC236}">
                <a16:creationId xmlns:a16="http://schemas.microsoft.com/office/drawing/2014/main" id="{6B81019A-7782-902F-9FBA-145AAB02BB86}"/>
              </a:ext>
            </a:extLst>
          </p:cNvPr>
          <p:cNvSpPr txBox="1"/>
          <p:nvPr/>
        </p:nvSpPr>
        <p:spPr>
          <a:xfrm>
            <a:off x="3727931" y="1842344"/>
            <a:ext cx="1203870" cy="300082"/>
          </a:xfrm>
          <a:prstGeom prst="rect">
            <a:avLst/>
          </a:prstGeom>
          <a:noFill/>
        </p:spPr>
        <p:txBody>
          <a:bodyPr wrap="square" rtlCol="0">
            <a:spAutoFit/>
          </a:bodyPr>
          <a:lstStyle/>
          <a:p>
            <a:r>
              <a:rPr lang="en-US" altLang="zh-TW" dirty="0"/>
              <a:t>Shared weight</a:t>
            </a:r>
            <a:endParaRPr lang="zh-TW" altLang="en-US" dirty="0"/>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7FDA1769-92CA-1354-4C13-3EF51D78278D}"/>
                  </a:ext>
                </a:extLst>
              </p:cNvPr>
              <p:cNvSpPr>
                <a:spLocks noChangeArrowheads="1"/>
              </p:cNvSpPr>
              <p:nvPr/>
            </p:nvSpPr>
            <p:spPr bwMode="auto">
              <a:xfrm>
                <a:off x="6588877" y="3866599"/>
                <a:ext cx="664272" cy="23083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lvl="0" eaLnBrk="0" fontAlgn="base" hangingPunct="0">
                  <a:spcBef>
                    <a:spcPct val="30000"/>
                  </a:spcBef>
                  <a:spcAft>
                    <a:spcPct val="0"/>
                  </a:spcAft>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m:t>
                      </m:r>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m:t>
                      </m:r>
                    </m:oMath>
                  </m:oMathPara>
                </a14:m>
                <a:endParaRPr lang="en-US" altLang="zh-TW" sz="1050" i="1" dirty="0">
                  <a:latin typeface="Cambria Math" panose="02040503050406030204" pitchFamily="18" charset="0"/>
                </a:endParaRPr>
              </a:p>
            </p:txBody>
          </p:sp>
        </mc:Choice>
        <mc:Fallback xmlns="">
          <p:sp>
            <p:nvSpPr>
              <p:cNvPr id="3" name="Rectangle 3">
                <a:extLst>
                  <a:ext uri="{FF2B5EF4-FFF2-40B4-BE49-F238E27FC236}">
                    <a16:creationId xmlns:a16="http://schemas.microsoft.com/office/drawing/2014/main" id="{7FDA1769-92CA-1354-4C13-3EF51D78278D}"/>
                  </a:ext>
                </a:extLst>
              </p:cNvPr>
              <p:cNvSpPr>
                <a:spLocks noRot="1" noChangeAspect="1" noMove="1" noResize="1" noEditPoints="1" noAdjustHandles="1" noChangeArrowheads="1" noChangeShapeType="1" noTextEdit="1"/>
              </p:cNvSpPr>
              <p:nvPr/>
            </p:nvSpPr>
            <p:spPr bwMode="auto">
              <a:xfrm>
                <a:off x="6588877" y="3866599"/>
                <a:ext cx="664272" cy="230832"/>
              </a:xfrm>
              <a:prstGeom prst="rect">
                <a:avLst/>
              </a:prstGeom>
              <a:blipFill>
                <a:blip r:embed="rId17"/>
                <a:stretch>
                  <a:fillRect b="-1315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TW" altLang="en-US">
                    <a:noFill/>
                  </a:rPr>
                  <a:t> </a:t>
                </a:r>
              </a:p>
            </p:txBody>
          </p:sp>
        </mc:Fallback>
      </mc:AlternateContent>
      <p:sp>
        <p:nvSpPr>
          <p:cNvPr id="17" name="矩形 16">
            <a:extLst>
              <a:ext uri="{FF2B5EF4-FFF2-40B4-BE49-F238E27FC236}">
                <a16:creationId xmlns:a16="http://schemas.microsoft.com/office/drawing/2014/main" id="{4A3CF3C6-ED5D-11C4-20DB-7F5FDBC7BDC3}"/>
              </a:ext>
            </a:extLst>
          </p:cNvPr>
          <p:cNvSpPr/>
          <p:nvPr/>
        </p:nvSpPr>
        <p:spPr>
          <a:xfrm>
            <a:off x="4876847" y="2993405"/>
            <a:ext cx="2702984" cy="253916"/>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r>
              <a:rPr lang="en-US" altLang="zh-TW" sz="1050" dirty="0"/>
              <a:t>Inducing points = number of component types</a:t>
            </a:r>
            <a:endParaRPr lang="zh-TW" altLang="en-US" sz="1050" dirty="0"/>
          </a:p>
        </p:txBody>
      </p:sp>
      <p:sp>
        <p:nvSpPr>
          <p:cNvPr id="32" name="Rectangle 35">
            <a:extLst>
              <a:ext uri="{FF2B5EF4-FFF2-40B4-BE49-F238E27FC236}">
                <a16:creationId xmlns:a16="http://schemas.microsoft.com/office/drawing/2014/main" id="{A1F88939-09D2-7813-9CC0-7624D96B1CE2}"/>
              </a:ext>
            </a:extLst>
          </p:cNvPr>
          <p:cNvSpPr/>
          <p:nvPr/>
        </p:nvSpPr>
        <p:spPr>
          <a:xfrm>
            <a:off x="27139" y="4583716"/>
            <a:ext cx="4200544" cy="553998"/>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n-US" sz="1000" dirty="0"/>
              <a:t>The main focus of this study is that, unlike the research on DUE, we achieve better results by freezing the parameters of the feature extractor after training in stage 1 and then using </a:t>
            </a:r>
            <a:r>
              <a:rPr lang="en-US" sz="1000" dirty="0">
                <a:solidFill>
                  <a:srgbClr val="00B050"/>
                </a:solidFill>
              </a:rPr>
              <a:t>more inducing points </a:t>
            </a:r>
            <a:r>
              <a:rPr lang="en-US" sz="1000" dirty="0"/>
              <a:t>for further training.</a:t>
            </a:r>
          </a:p>
        </p:txBody>
      </p:sp>
      <p:sp>
        <p:nvSpPr>
          <p:cNvPr id="43" name="頁尾版面配置區 42">
            <a:extLst>
              <a:ext uri="{FF2B5EF4-FFF2-40B4-BE49-F238E27FC236}">
                <a16:creationId xmlns:a16="http://schemas.microsoft.com/office/drawing/2014/main" id="{45819E8A-3FA8-3AF0-F24B-AC8359BE8D14}"/>
              </a:ext>
            </a:extLst>
          </p:cNvPr>
          <p:cNvSpPr>
            <a:spLocks noGrp="1"/>
          </p:cNvSpPr>
          <p:nvPr>
            <p:ph type="ftr" sz="quarter" idx="11"/>
          </p:nvPr>
        </p:nvSpPr>
        <p:spPr/>
        <p:txBody>
          <a:bodyPr/>
          <a:lstStyle/>
          <a:p>
            <a:r>
              <a:rPr lang="en-US" altLang="zh-TW"/>
              <a:t>/78</a:t>
            </a:r>
            <a:endParaRPr lang="zh-TW" altLang="en-US" dirty="0"/>
          </a:p>
        </p:txBody>
      </p:sp>
      <p:sp>
        <p:nvSpPr>
          <p:cNvPr id="44" name="投影片編號版面配置區 43">
            <a:extLst>
              <a:ext uri="{FF2B5EF4-FFF2-40B4-BE49-F238E27FC236}">
                <a16:creationId xmlns:a16="http://schemas.microsoft.com/office/drawing/2014/main" id="{D12AE5E3-2A57-B619-74C3-52A63C7452E0}"/>
              </a:ext>
            </a:extLst>
          </p:cNvPr>
          <p:cNvSpPr>
            <a:spLocks noGrp="1"/>
          </p:cNvSpPr>
          <p:nvPr>
            <p:ph type="sldNum" sz="quarter" idx="12"/>
          </p:nvPr>
        </p:nvSpPr>
        <p:spPr/>
        <p:txBody>
          <a:bodyPr/>
          <a:lstStyle/>
          <a:p>
            <a:fld id="{EE3F9CDB-1F21-4789-A81E-8FEA25CE194B}" type="slidenum">
              <a:rPr lang="zh-CN" altLang="en-US" smtClean="0"/>
              <a:pPr/>
              <a:t>15</a:t>
            </a:fld>
            <a:endParaRPr lang="zh-CN" altLang="en-US" dirty="0"/>
          </a:p>
        </p:txBody>
      </p:sp>
    </p:spTree>
    <p:extLst>
      <p:ext uri="{BB962C8B-B14F-4D97-AF65-F5344CB8AC3E}">
        <p14:creationId xmlns:p14="http://schemas.microsoft.com/office/powerpoint/2010/main" val="37491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6618415"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2D schematic diagram derived from test samples of the new component.</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3" name="群組 42">
            <a:extLst>
              <a:ext uri="{FF2B5EF4-FFF2-40B4-BE49-F238E27FC236}">
                <a16:creationId xmlns:a16="http://schemas.microsoft.com/office/drawing/2014/main" id="{B33DE71F-443B-5F28-1EF2-927E0EA79150}"/>
              </a:ext>
            </a:extLst>
          </p:cNvPr>
          <p:cNvGrpSpPr/>
          <p:nvPr/>
        </p:nvGrpSpPr>
        <p:grpSpPr>
          <a:xfrm>
            <a:off x="0" y="1675476"/>
            <a:ext cx="5899149" cy="1883959"/>
            <a:chOff x="0" y="1675476"/>
            <a:chExt cx="5899149" cy="1883959"/>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55C554B-D287-E7A8-BFE0-FC28DFCA74DA}"/>
                    </a:ext>
                  </a:extLst>
                </p:cNvPr>
                <p:cNvSpPr/>
                <p:nvPr/>
              </p:nvSpPr>
              <p:spPr>
                <a:xfrm>
                  <a:off x="1768144" y="2674616"/>
                  <a:ext cx="818965" cy="88070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71" name="矩形 70">
                  <a:extLst>
                    <a:ext uri="{FF2B5EF4-FFF2-40B4-BE49-F238E27FC236}">
                      <a16:creationId xmlns:a16="http://schemas.microsoft.com/office/drawing/2014/main" id="{F55C554B-D287-E7A8-BFE0-FC28DFCA74DA}"/>
                    </a:ext>
                  </a:extLst>
                </p:cNvPr>
                <p:cNvSpPr>
                  <a:spLocks noRot="1" noChangeAspect="1" noMove="1" noResize="1" noEditPoints="1" noAdjustHandles="1" noChangeArrowheads="1" noChangeShapeType="1" noTextEdit="1"/>
                </p:cNvSpPr>
                <p:nvPr/>
              </p:nvSpPr>
              <p:spPr>
                <a:xfrm>
                  <a:off x="1768144" y="2674616"/>
                  <a:ext cx="818965" cy="880708"/>
                </a:xfrm>
                <a:prstGeom prst="rect">
                  <a:avLst/>
                </a:prstGeom>
                <a:blipFill>
                  <a:blip r:embed="rId3"/>
                  <a:stretch>
                    <a:fillRect/>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9F4BC87-27E8-347E-76A1-BB1E1A64C143}"/>
                </a:ext>
              </a:extLst>
            </p:cNvPr>
            <p:cNvCxnSpPr>
              <a:cxnSpLocks/>
              <a:endCxn id="73" idx="1"/>
            </p:cNvCxnSpPr>
            <p:nvPr/>
          </p:nvCxnSpPr>
          <p:spPr>
            <a:xfrm>
              <a:off x="2548337" y="3137339"/>
              <a:ext cx="254922" cy="3088"/>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2803259" y="2722441"/>
                  <a:ext cx="749088" cy="835971"/>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dirty="0">
                          <a:latin typeface="Cambria Math" panose="02040503050406030204" pitchFamily="18" charset="0"/>
                        </a:rPr>
                        <m:t>Probabili</m:t>
                      </m:r>
                    </m:oMath>
                  </a14:m>
                  <a:r>
                    <a:rPr lang="en-US" altLang="zh-TW" sz="800" dirty="0">
                      <a:latin typeface="+mj-lt"/>
                    </a:rPr>
                    <a:t>ties to</a:t>
                  </a:r>
                </a:p>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Converter</a:t>
                  </a:r>
                  <a:endParaRPr lang="zh-TW" altLang="zh-TW" sz="800" dirty="0">
                    <a:latin typeface="+mj-lt"/>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2803259" y="2722441"/>
                  <a:ext cx="749088" cy="835971"/>
                </a:xfrm>
                <a:prstGeom prst="rect">
                  <a:avLst/>
                </a:prstGeom>
                <a:blipFill>
                  <a:blip r:embed="rId4"/>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stCxn id="73" idx="3"/>
              <a:endCxn id="75" idx="1"/>
            </p:cNvCxnSpPr>
            <p:nvPr/>
          </p:nvCxnSpPr>
          <p:spPr>
            <a:xfrm>
              <a:off x="3552347" y="3140427"/>
              <a:ext cx="162761" cy="5529"/>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3715108" y="2732477"/>
                  <a:ext cx="723335" cy="82695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to defect</a:t>
                  </a:r>
                </a:p>
                <a:p>
                  <a:pPr algn="ctr"/>
                  <a:r>
                    <a:rPr lang="en-US" altLang="zh-TW" sz="800" dirty="0">
                      <a:latin typeface="+mj-lt"/>
                    </a:rPr>
                    <a:t>converter</a:t>
                  </a:r>
                </a:p>
                <a:p>
                  <a:pPr algn="ctr"/>
                  <a:r>
                    <a:rPr lang="en-US" altLang="zh-TW" sz="800" dirty="0">
                      <a:latin typeface="+mj-lt"/>
                    </a:rPr>
                    <a:t> </a:t>
                  </a:r>
                  <a14:m>
                    <m:oMath xmlns:m="http://schemas.openxmlformats.org/officeDocument/2006/math">
                      <m:r>
                        <a:rPr lang="en-US" altLang="zh-TW" sz="800">
                          <a:latin typeface="Cambria Math" panose="02040503050406030204" pitchFamily="18" charset="0"/>
                        </a:rPr>
                        <m:t>𝛾</m:t>
                      </m:r>
                      <m:r>
                        <a:rPr lang="en-US" altLang="zh-TW" sz="800">
                          <a:latin typeface="Cambria Math" panose="02040503050406030204" pitchFamily="18" charset="0"/>
                        </a:rPr>
                        <m:t>(</m:t>
                      </m:r>
                      <m:r>
                        <m:rPr>
                          <m:sty m:val="p"/>
                        </m:rPr>
                        <a:rPr lang="en-US" altLang="zh-TW" sz="800" i="1">
                          <a:latin typeface="Cambria Math" panose="02040503050406030204" pitchFamily="18" charset="0"/>
                        </a:rPr>
                        <m:t>U</m:t>
                      </m:r>
                      <m:r>
                        <a:rPr lang="en-US" altLang="zh-TW" sz="800">
                          <a:latin typeface="Cambria Math" panose="02040503050406030204" pitchFamily="18" charset="0"/>
                        </a:rPr>
                        <m:t>)</m:t>
                      </m:r>
                    </m:oMath>
                  </a14:m>
                  <a:endParaRPr lang="zh-TW" altLang="en-US" sz="800" dirty="0">
                    <a:latin typeface="+mj-lt"/>
                  </a:endParaRPr>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3464001" y="3221337"/>
                  <a:ext cx="327824" cy="215444"/>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TW" dirty="0">
                            <a:latin typeface="Cambria Math" panose="02040503050406030204" pitchFamily="18" charset="0"/>
                          </a:rPr>
                          <m:t>𝑈</m:t>
                        </m:r>
                      </m:oMath>
                    </m:oMathPara>
                  </a14:m>
                  <a:endParaRPr lang="zh-TW" altLang="en-US"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3464001" y="3221337"/>
                  <a:ext cx="327824" cy="21544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4388500" y="3137782"/>
                  <a:ext cx="369598" cy="235385"/>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altLang="zh-TW" i="1" dirty="0">
                                <a:latin typeface="Cambria Math" panose="02040503050406030204" pitchFamily="18" charset="0"/>
                              </a:rPr>
                            </m:ctrlPr>
                          </m:sSubSupPr>
                          <m:e>
                            <m:acc>
                              <m:accPr>
                                <m:chr m:val="̂"/>
                                <m:ctrlPr>
                                  <a:rPr lang="zh-TW" altLang="en-US" i="1" dirty="0">
                                    <a:latin typeface="Cambria Math" panose="02040503050406030204" pitchFamily="18" charset="0"/>
                                  </a:rPr>
                                </m:ctrlPr>
                              </m:accPr>
                              <m:e>
                                <m:r>
                                  <a:rPr lang="zh-TW" altLang="en-US" dirty="0">
                                    <a:latin typeface="Cambria Math" panose="02040503050406030204" pitchFamily="18" charset="0"/>
                                  </a:rPr>
                                  <m:t>𝑦</m:t>
                                </m:r>
                              </m:e>
                            </m:acc>
                          </m:e>
                          <m:sub>
                            <m:r>
                              <a:rPr lang="en-US" altLang="zh-TW" dirty="0">
                                <a:latin typeface="Cambria Math" panose="02040503050406030204" pitchFamily="18" charset="0"/>
                              </a:rPr>
                              <m:t>𝑑𝑒𝑓</m:t>
                            </m:r>
                          </m:sub>
                          <m:sup>
                            <m:r>
                              <a:rPr lang="en-US" altLang="zh-TW" dirty="0">
                                <a:latin typeface="Cambria Math" panose="02040503050406030204" pitchFamily="18" charset="0"/>
                              </a:rPr>
                              <m:t>2</m:t>
                            </m:r>
                          </m:sup>
                        </m:sSubSup>
                      </m:oMath>
                    </m:oMathPara>
                  </a14:m>
                  <a:endParaRPr lang="zh-TW" altLang="en-US"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4388500" y="3137782"/>
                  <a:ext cx="369598" cy="235385"/>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78" name="矩形 77">
                  <a:extLst>
                    <a:ext uri="{FF2B5EF4-FFF2-40B4-BE49-F238E27FC236}">
                      <a16:creationId xmlns:a16="http://schemas.microsoft.com/office/drawing/2014/main" id="{FCBDFE81-1413-8FDE-3C41-7887BEE2340B}"/>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8"/>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3312850" y="1853277"/>
                  <a:ext cx="369598" cy="26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3312850" y="1853277"/>
                  <a:ext cx="369598" cy="266360"/>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1"/>
                  <a:stretch>
                    <a:fillRect/>
                  </a:stretch>
                </a:blipFill>
              </p:spPr>
              <p:txBody>
                <a:bodyPr/>
                <a:lstStyle/>
                <a:p>
                  <a:r>
                    <a:rPr lang="zh-TW" altLang="en-US">
                      <a:noFill/>
                    </a:rPr>
                    <a:t> </a:t>
                  </a:r>
                </a:p>
              </p:txBody>
            </p:sp>
          </mc:Fallback>
        </mc:AlternateContent>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1384091" y="2275754"/>
              <a:ext cx="462024" cy="27820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1200196" y="2657351"/>
              <a:ext cx="554011" cy="462025"/>
            </a:xfrm>
            <a:prstGeom prst="bentConnector3">
              <a:avLst>
                <a:gd name="adj1" fmla="val 50000"/>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4708156" y="1675476"/>
                  <a:ext cx="687026"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Combiner</a:t>
                  </a: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4708156" y="1675476"/>
                  <a:ext cx="687026" cy="1716263"/>
                </a:xfrm>
                <a:prstGeom prst="rect">
                  <a:avLst/>
                </a:prstGeom>
                <a:blipFill>
                  <a:blip r:embed="rId12"/>
                  <a:stretch>
                    <a:fillRect r="-870"/>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5460475" y="2549704"/>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2663572" y="2209253"/>
              <a:ext cx="18706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5460475" y="2199125"/>
                  <a:ext cx="40100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a:solidFill>
                                  <a:schemeClr val="bg1">
                                    <a:lumMod val="65000"/>
                                  </a:schemeClr>
                                </a:solidFill>
                                <a:latin typeface="Cambria Math" panose="02040503050406030204" pitchFamily="18" charset="0"/>
                              </a:rPr>
                              <m:t>𝑑𝑒𝑓</m:t>
                            </m:r>
                          </m:sub>
                        </m:sSub>
                      </m:oMath>
                    </m:oMathPara>
                  </a14:m>
                  <a:endParaRPr lang="zh-TW" altLang="en-US" sz="800" i="1" dirty="0">
                    <a:solidFill>
                      <a:schemeClr val="bg1">
                        <a:lumMod val="65000"/>
                      </a:schemeClr>
                    </a:solidFill>
                    <a:latin typeface="Cambria Math" panose="02040503050406030204" pitchFamily="18" charset="0"/>
                  </a:endParaRPr>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3"/>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4467544" y="3067863"/>
              <a:ext cx="22358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1771973" y="1815451"/>
                  <a:ext cx="751899" cy="6682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4"/>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3731410" y="2442887"/>
              <a:ext cx="345367" cy="289590"/>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3337250" y="2318076"/>
                  <a:ext cx="470770" cy="236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1</m:t>
                            </m:r>
                          </m:sup>
                        </m:sSubSup>
                        <m:r>
                          <a:rPr lang="en-US" altLang="zh-TW" sz="800" b="0" i="1" smtClean="0">
                            <a:solidFill>
                              <a:schemeClr val="bg1">
                                <a:lumMod val="50000"/>
                              </a:schemeClr>
                            </a:solidFill>
                            <a:latin typeface="Cambria Math" panose="02040503050406030204" pitchFamily="18" charset="0"/>
                          </a:rPr>
                          <m:t>,</m:t>
                        </m:r>
                        <m:sSubSup>
                          <m:sSubSupPr>
                            <m:ctrlPr>
                              <a:rPr lang="en-US" altLang="zh-TW" sz="800" i="1">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3337250" y="2318076"/>
                  <a:ext cx="470770" cy="236027"/>
                </a:xfrm>
                <a:prstGeom prst="rect">
                  <a:avLst/>
                </a:prstGeom>
                <a:blipFill>
                  <a:blip r:embed="rId15"/>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66456" y="1511300"/>
            <a:ext cx="0" cy="2635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stCxn id="80" idx="0"/>
            <a:endCxn id="3" idx="0"/>
          </p:cNvCxnSpPr>
          <p:nvPr/>
        </p:nvCxnSpPr>
        <p:spPr>
          <a:xfrm rot="5400000" flipH="1" flipV="1">
            <a:off x="3872653" y="-841490"/>
            <a:ext cx="665784" cy="5744771"/>
          </a:xfrm>
          <a:prstGeom prst="bentConnector3">
            <a:avLst>
              <a:gd name="adj1" fmla="val 139104"/>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7C31963-64CB-4577-842F-E42287D18975}"/>
              </a:ext>
            </a:extLst>
          </p:cNvPr>
          <p:cNvSpPr/>
          <p:nvPr/>
        </p:nvSpPr>
        <p:spPr>
          <a:xfrm>
            <a:off x="6545124" y="3573307"/>
            <a:ext cx="1252598" cy="415498"/>
          </a:xfrm>
          <a:prstGeom prst="rect">
            <a:avLst/>
          </a:prstGeom>
        </p:spPr>
        <p:txBody>
          <a:bodyPr wrap="square">
            <a:spAutoFit/>
          </a:bodyPr>
          <a:lstStyle/>
          <a:p>
            <a:pPr marL="228600" indent="-228600" algn="just">
              <a:buAutoNum type="alphaLcParenBoth"/>
            </a:pPr>
            <a:r>
              <a:rPr lang="en-US" altLang="zh-TW" sz="1050" dirty="0"/>
              <a:t>Upper branch </a:t>
            </a:r>
          </a:p>
          <a:p>
            <a:pPr algn="just"/>
            <a:r>
              <a:rPr lang="en-US" altLang="zh-TW" sz="1050" dirty="0"/>
              <a:t>(Defect detection)</a:t>
            </a:r>
          </a:p>
        </p:txBody>
      </p:sp>
      <p:grpSp>
        <p:nvGrpSpPr>
          <p:cNvPr id="2" name="群組 1">
            <a:extLst>
              <a:ext uri="{FF2B5EF4-FFF2-40B4-BE49-F238E27FC236}">
                <a16:creationId xmlns:a16="http://schemas.microsoft.com/office/drawing/2014/main" id="{28F5EB37-B7EE-A543-2D3F-BCB14E56DD84}"/>
              </a:ext>
            </a:extLst>
          </p:cNvPr>
          <p:cNvGrpSpPr/>
          <p:nvPr/>
        </p:nvGrpSpPr>
        <p:grpSpPr>
          <a:xfrm>
            <a:off x="6135261" y="1698003"/>
            <a:ext cx="1885340" cy="1717274"/>
            <a:chOff x="566554" y="1805165"/>
            <a:chExt cx="1885340" cy="1717274"/>
          </a:xfrm>
        </p:grpSpPr>
        <p:sp>
          <p:nvSpPr>
            <p:cNvPr id="3" name="矩形 2">
              <a:extLst>
                <a:ext uri="{FF2B5EF4-FFF2-40B4-BE49-F238E27FC236}">
                  <a16:creationId xmlns:a16="http://schemas.microsoft.com/office/drawing/2014/main" id="{DB0EEDBE-2208-9DFC-0761-32279297233C}"/>
                </a:ext>
              </a:extLst>
            </p:cNvPr>
            <p:cNvSpPr/>
            <p:nvPr/>
          </p:nvSpPr>
          <p:spPr>
            <a:xfrm>
              <a:off x="566554" y="1805165"/>
              <a:ext cx="1885340" cy="171727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手繪多邊形: 圖案 4">
              <a:extLst>
                <a:ext uri="{FF2B5EF4-FFF2-40B4-BE49-F238E27FC236}">
                  <a16:creationId xmlns:a16="http://schemas.microsoft.com/office/drawing/2014/main" id="{C4085BFD-292A-D0F1-80C4-FD963E63F323}"/>
                </a:ext>
              </a:extLst>
            </p:cNvPr>
            <p:cNvSpPr/>
            <p:nvPr/>
          </p:nvSpPr>
          <p:spPr>
            <a:xfrm>
              <a:off x="1366528" y="1897956"/>
              <a:ext cx="1062044" cy="1107191"/>
            </a:xfrm>
            <a:custGeom>
              <a:avLst/>
              <a:gdLst>
                <a:gd name="connsiteX0" fmla="*/ 127000 w 1016000"/>
                <a:gd name="connsiteY0" fmla="*/ 0 h 1035050"/>
                <a:gd name="connsiteX1" fmla="*/ 88900 w 1016000"/>
                <a:gd name="connsiteY1" fmla="*/ 139700 h 1035050"/>
                <a:gd name="connsiteX2" fmla="*/ 50800 w 1016000"/>
                <a:gd name="connsiteY2" fmla="*/ 254000 h 1035050"/>
                <a:gd name="connsiteX3" fmla="*/ 25400 w 1016000"/>
                <a:gd name="connsiteY3" fmla="*/ 400050 h 1035050"/>
                <a:gd name="connsiteX4" fmla="*/ 19050 w 1016000"/>
                <a:gd name="connsiteY4" fmla="*/ 476250 h 1035050"/>
                <a:gd name="connsiteX5" fmla="*/ 6350 w 1016000"/>
                <a:gd name="connsiteY5" fmla="*/ 527050 h 1035050"/>
                <a:gd name="connsiteX6" fmla="*/ 0 w 1016000"/>
                <a:gd name="connsiteY6" fmla="*/ 584200 h 1035050"/>
                <a:gd name="connsiteX7" fmla="*/ 12700 w 1016000"/>
                <a:gd name="connsiteY7" fmla="*/ 749300 h 1035050"/>
                <a:gd name="connsiteX8" fmla="*/ 19050 w 1016000"/>
                <a:gd name="connsiteY8" fmla="*/ 781050 h 1035050"/>
                <a:gd name="connsiteX9" fmla="*/ 38100 w 1016000"/>
                <a:gd name="connsiteY9" fmla="*/ 793750 h 1035050"/>
                <a:gd name="connsiteX10" fmla="*/ 69850 w 1016000"/>
                <a:gd name="connsiteY10" fmla="*/ 825500 h 1035050"/>
                <a:gd name="connsiteX11" fmla="*/ 82550 w 1016000"/>
                <a:gd name="connsiteY11" fmla="*/ 844550 h 1035050"/>
                <a:gd name="connsiteX12" fmla="*/ 114300 w 1016000"/>
                <a:gd name="connsiteY12" fmla="*/ 869950 h 1035050"/>
                <a:gd name="connsiteX13" fmla="*/ 152400 w 1016000"/>
                <a:gd name="connsiteY13" fmla="*/ 914400 h 1035050"/>
                <a:gd name="connsiteX14" fmla="*/ 171450 w 1016000"/>
                <a:gd name="connsiteY14" fmla="*/ 933450 h 1035050"/>
                <a:gd name="connsiteX15" fmla="*/ 228600 w 1016000"/>
                <a:gd name="connsiteY15" fmla="*/ 971550 h 1035050"/>
                <a:gd name="connsiteX16" fmla="*/ 317500 w 1016000"/>
                <a:gd name="connsiteY16" fmla="*/ 1009650 h 1035050"/>
                <a:gd name="connsiteX17" fmla="*/ 361950 w 1016000"/>
                <a:gd name="connsiteY17" fmla="*/ 1022350 h 1035050"/>
                <a:gd name="connsiteX18" fmla="*/ 438150 w 1016000"/>
                <a:gd name="connsiteY18" fmla="*/ 1035050 h 1035050"/>
                <a:gd name="connsiteX19" fmla="*/ 622300 w 1016000"/>
                <a:gd name="connsiteY19" fmla="*/ 1028700 h 1035050"/>
                <a:gd name="connsiteX20" fmla="*/ 673100 w 1016000"/>
                <a:gd name="connsiteY20" fmla="*/ 1016000 h 1035050"/>
                <a:gd name="connsiteX21" fmla="*/ 723900 w 1016000"/>
                <a:gd name="connsiteY21" fmla="*/ 1009650 h 1035050"/>
                <a:gd name="connsiteX22" fmla="*/ 768350 w 1016000"/>
                <a:gd name="connsiteY22" fmla="*/ 996950 h 1035050"/>
                <a:gd name="connsiteX23" fmla="*/ 806450 w 1016000"/>
                <a:gd name="connsiteY23" fmla="*/ 984250 h 1035050"/>
                <a:gd name="connsiteX24" fmla="*/ 908050 w 1016000"/>
                <a:gd name="connsiteY24" fmla="*/ 952500 h 1035050"/>
                <a:gd name="connsiteX25" fmla="*/ 933450 w 1016000"/>
                <a:gd name="connsiteY25" fmla="*/ 933450 h 1035050"/>
                <a:gd name="connsiteX26" fmla="*/ 958850 w 1016000"/>
                <a:gd name="connsiteY26" fmla="*/ 920750 h 1035050"/>
                <a:gd name="connsiteX27" fmla="*/ 977900 w 1016000"/>
                <a:gd name="connsiteY27" fmla="*/ 908050 h 1035050"/>
                <a:gd name="connsiteX28" fmla="*/ 1016000 w 1016000"/>
                <a:gd name="connsiteY28" fmla="*/ 882650 h 10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6000" h="1035050">
                  <a:moveTo>
                    <a:pt x="127000" y="0"/>
                  </a:moveTo>
                  <a:cubicBezTo>
                    <a:pt x="114496" y="62522"/>
                    <a:pt x="119520" y="42273"/>
                    <a:pt x="88900" y="139700"/>
                  </a:cubicBezTo>
                  <a:cubicBezTo>
                    <a:pt x="76859" y="178013"/>
                    <a:pt x="60316" y="214983"/>
                    <a:pt x="50800" y="254000"/>
                  </a:cubicBezTo>
                  <a:cubicBezTo>
                    <a:pt x="39091" y="302007"/>
                    <a:pt x="25400" y="400050"/>
                    <a:pt x="25400" y="400050"/>
                  </a:cubicBezTo>
                  <a:cubicBezTo>
                    <a:pt x="23283" y="425450"/>
                    <a:pt x="22831" y="451044"/>
                    <a:pt x="19050" y="476250"/>
                  </a:cubicBezTo>
                  <a:cubicBezTo>
                    <a:pt x="16461" y="493511"/>
                    <a:pt x="9383" y="509861"/>
                    <a:pt x="6350" y="527050"/>
                  </a:cubicBezTo>
                  <a:cubicBezTo>
                    <a:pt x="3019" y="545926"/>
                    <a:pt x="2117" y="565150"/>
                    <a:pt x="0" y="584200"/>
                  </a:cubicBezTo>
                  <a:cubicBezTo>
                    <a:pt x="4644" y="672427"/>
                    <a:pt x="1581" y="682587"/>
                    <a:pt x="12700" y="749300"/>
                  </a:cubicBezTo>
                  <a:cubicBezTo>
                    <a:pt x="14474" y="759946"/>
                    <a:pt x="13695" y="771679"/>
                    <a:pt x="19050" y="781050"/>
                  </a:cubicBezTo>
                  <a:cubicBezTo>
                    <a:pt x="22836" y="787676"/>
                    <a:pt x="31750" y="789517"/>
                    <a:pt x="38100" y="793750"/>
                  </a:cubicBezTo>
                  <a:cubicBezTo>
                    <a:pt x="50858" y="832024"/>
                    <a:pt x="33634" y="795320"/>
                    <a:pt x="69850" y="825500"/>
                  </a:cubicBezTo>
                  <a:cubicBezTo>
                    <a:pt x="75713" y="830386"/>
                    <a:pt x="77154" y="839154"/>
                    <a:pt x="82550" y="844550"/>
                  </a:cubicBezTo>
                  <a:cubicBezTo>
                    <a:pt x="92134" y="854134"/>
                    <a:pt x="103717" y="861483"/>
                    <a:pt x="114300" y="869950"/>
                  </a:cubicBezTo>
                  <a:cubicBezTo>
                    <a:pt x="134498" y="910346"/>
                    <a:pt x="116336" y="883488"/>
                    <a:pt x="152400" y="914400"/>
                  </a:cubicBezTo>
                  <a:cubicBezTo>
                    <a:pt x="159218" y="920244"/>
                    <a:pt x="164632" y="927606"/>
                    <a:pt x="171450" y="933450"/>
                  </a:cubicBezTo>
                  <a:cubicBezTo>
                    <a:pt x="185336" y="945352"/>
                    <a:pt x="212717" y="964026"/>
                    <a:pt x="228600" y="971550"/>
                  </a:cubicBezTo>
                  <a:cubicBezTo>
                    <a:pt x="257737" y="985352"/>
                    <a:pt x="286500" y="1000793"/>
                    <a:pt x="317500" y="1009650"/>
                  </a:cubicBezTo>
                  <a:cubicBezTo>
                    <a:pt x="332317" y="1013883"/>
                    <a:pt x="346871" y="1019175"/>
                    <a:pt x="361950" y="1022350"/>
                  </a:cubicBezTo>
                  <a:cubicBezTo>
                    <a:pt x="387148" y="1027655"/>
                    <a:pt x="438150" y="1035050"/>
                    <a:pt x="438150" y="1035050"/>
                  </a:cubicBezTo>
                  <a:cubicBezTo>
                    <a:pt x="499533" y="1032933"/>
                    <a:pt x="561081" y="1033664"/>
                    <a:pt x="622300" y="1028700"/>
                  </a:cubicBezTo>
                  <a:cubicBezTo>
                    <a:pt x="639697" y="1027289"/>
                    <a:pt x="655944" y="1019217"/>
                    <a:pt x="673100" y="1016000"/>
                  </a:cubicBezTo>
                  <a:cubicBezTo>
                    <a:pt x="689873" y="1012855"/>
                    <a:pt x="706967" y="1011767"/>
                    <a:pt x="723900" y="1009650"/>
                  </a:cubicBezTo>
                  <a:cubicBezTo>
                    <a:pt x="738717" y="1005417"/>
                    <a:pt x="753622" y="1001482"/>
                    <a:pt x="768350" y="996950"/>
                  </a:cubicBezTo>
                  <a:cubicBezTo>
                    <a:pt x="781145" y="993013"/>
                    <a:pt x="793515" y="987699"/>
                    <a:pt x="806450" y="984250"/>
                  </a:cubicBezTo>
                  <a:cubicBezTo>
                    <a:pt x="859292" y="970159"/>
                    <a:pt x="862221" y="977498"/>
                    <a:pt x="908050" y="952500"/>
                  </a:cubicBezTo>
                  <a:cubicBezTo>
                    <a:pt x="917341" y="947432"/>
                    <a:pt x="924475" y="939059"/>
                    <a:pt x="933450" y="933450"/>
                  </a:cubicBezTo>
                  <a:cubicBezTo>
                    <a:pt x="941477" y="928433"/>
                    <a:pt x="950631" y="925446"/>
                    <a:pt x="958850" y="920750"/>
                  </a:cubicBezTo>
                  <a:cubicBezTo>
                    <a:pt x="965476" y="916964"/>
                    <a:pt x="971074" y="911463"/>
                    <a:pt x="977900" y="908050"/>
                  </a:cubicBezTo>
                  <a:cubicBezTo>
                    <a:pt x="1016454" y="888773"/>
                    <a:pt x="1003552" y="907546"/>
                    <a:pt x="1016000" y="882650"/>
                  </a:cubicBezTo>
                </a:path>
              </a:pathLst>
            </a:custGeom>
            <a:noFill/>
            <a:ln w="76200">
              <a:solidFill>
                <a:srgbClr val="00B05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等腰三角形 5">
              <a:extLst>
                <a:ext uri="{FF2B5EF4-FFF2-40B4-BE49-F238E27FC236}">
                  <a16:creationId xmlns:a16="http://schemas.microsoft.com/office/drawing/2014/main" id="{5EA5A179-2649-D96E-61D3-CB2DA8C656B6}"/>
                </a:ext>
              </a:extLst>
            </p:cNvPr>
            <p:cNvSpPr/>
            <p:nvPr/>
          </p:nvSpPr>
          <p:spPr>
            <a:xfrm>
              <a:off x="1023983" y="2392030"/>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等腰三角形 6">
              <a:extLst>
                <a:ext uri="{FF2B5EF4-FFF2-40B4-BE49-F238E27FC236}">
                  <a16:creationId xmlns:a16="http://schemas.microsoft.com/office/drawing/2014/main" id="{EDA62ADB-4037-D7B5-9D15-10CEC1194A4F}"/>
                </a:ext>
              </a:extLst>
            </p:cNvPr>
            <p:cNvSpPr/>
            <p:nvPr/>
          </p:nvSpPr>
          <p:spPr>
            <a:xfrm>
              <a:off x="1147285" y="2042118"/>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等腰三角形 7">
              <a:extLst>
                <a:ext uri="{FF2B5EF4-FFF2-40B4-BE49-F238E27FC236}">
                  <a16:creationId xmlns:a16="http://schemas.microsoft.com/office/drawing/2014/main" id="{343E7FB9-B084-5F8E-4D93-C1D6DA0312FC}"/>
                </a:ext>
              </a:extLst>
            </p:cNvPr>
            <p:cNvSpPr/>
            <p:nvPr/>
          </p:nvSpPr>
          <p:spPr>
            <a:xfrm>
              <a:off x="1453048" y="2312029"/>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a:extLst>
                <a:ext uri="{FF2B5EF4-FFF2-40B4-BE49-F238E27FC236}">
                  <a16:creationId xmlns:a16="http://schemas.microsoft.com/office/drawing/2014/main" id="{68570504-5C4E-3219-3660-0C2B1B002914}"/>
                </a:ext>
              </a:extLst>
            </p:cNvPr>
            <p:cNvSpPr/>
            <p:nvPr/>
          </p:nvSpPr>
          <p:spPr>
            <a:xfrm>
              <a:off x="1441252" y="2514835"/>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等腰三角形 9">
              <a:extLst>
                <a:ext uri="{FF2B5EF4-FFF2-40B4-BE49-F238E27FC236}">
                  <a16:creationId xmlns:a16="http://schemas.microsoft.com/office/drawing/2014/main" id="{B0B453E5-F1DA-3F15-308E-C31B6EE10BBF}"/>
                </a:ext>
              </a:extLst>
            </p:cNvPr>
            <p:cNvSpPr/>
            <p:nvPr/>
          </p:nvSpPr>
          <p:spPr>
            <a:xfrm>
              <a:off x="842790" y="2584839"/>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等腰三角形 10">
              <a:extLst>
                <a:ext uri="{FF2B5EF4-FFF2-40B4-BE49-F238E27FC236}">
                  <a16:creationId xmlns:a16="http://schemas.microsoft.com/office/drawing/2014/main" id="{2AA76714-1508-7A56-5A0F-CB15573E0B3E}"/>
                </a:ext>
              </a:extLst>
            </p:cNvPr>
            <p:cNvSpPr/>
            <p:nvPr/>
          </p:nvSpPr>
          <p:spPr>
            <a:xfrm>
              <a:off x="929471" y="2875140"/>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等腰三角形 11">
              <a:extLst>
                <a:ext uri="{FF2B5EF4-FFF2-40B4-BE49-F238E27FC236}">
                  <a16:creationId xmlns:a16="http://schemas.microsoft.com/office/drawing/2014/main" id="{2ED27507-2B8B-048E-C70D-D99BDB930D99}"/>
                </a:ext>
              </a:extLst>
            </p:cNvPr>
            <p:cNvSpPr/>
            <p:nvPr/>
          </p:nvSpPr>
          <p:spPr>
            <a:xfrm>
              <a:off x="1036220" y="2663802"/>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a:extLst>
                <a:ext uri="{FF2B5EF4-FFF2-40B4-BE49-F238E27FC236}">
                  <a16:creationId xmlns:a16="http://schemas.microsoft.com/office/drawing/2014/main" id="{6F6B90E0-838D-09FE-4188-9683F4A75F01}"/>
                </a:ext>
              </a:extLst>
            </p:cNvPr>
            <p:cNvSpPr/>
            <p:nvPr/>
          </p:nvSpPr>
          <p:spPr>
            <a:xfrm>
              <a:off x="1885701" y="2183460"/>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7150333C-4256-056A-1FDC-F68AECA23E11}"/>
                </a:ext>
              </a:extLst>
            </p:cNvPr>
            <p:cNvSpPr/>
            <p:nvPr/>
          </p:nvSpPr>
          <p:spPr>
            <a:xfrm>
              <a:off x="1969494" y="1958138"/>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a:extLst>
                <a:ext uri="{FF2B5EF4-FFF2-40B4-BE49-F238E27FC236}">
                  <a16:creationId xmlns:a16="http://schemas.microsoft.com/office/drawing/2014/main" id="{83666848-71B8-723B-0DAC-E38184AA5906}"/>
                </a:ext>
              </a:extLst>
            </p:cNvPr>
            <p:cNvSpPr/>
            <p:nvPr/>
          </p:nvSpPr>
          <p:spPr>
            <a:xfrm>
              <a:off x="2063731" y="2349415"/>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58AFB892-61C9-E164-6EC5-A780CCE6AAD5}"/>
                </a:ext>
              </a:extLst>
            </p:cNvPr>
            <p:cNvSpPr/>
            <p:nvPr/>
          </p:nvSpPr>
          <p:spPr>
            <a:xfrm>
              <a:off x="1884666" y="2404124"/>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等腰三角形 18">
              <a:extLst>
                <a:ext uri="{FF2B5EF4-FFF2-40B4-BE49-F238E27FC236}">
                  <a16:creationId xmlns:a16="http://schemas.microsoft.com/office/drawing/2014/main" id="{AD28620D-15EC-2EB3-FC48-760A4E496145}"/>
                </a:ext>
              </a:extLst>
            </p:cNvPr>
            <p:cNvSpPr/>
            <p:nvPr/>
          </p:nvSpPr>
          <p:spPr>
            <a:xfrm>
              <a:off x="1677721" y="2341556"/>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F9F9435B-CB2D-92FC-1184-2520C95D2924}"/>
                </a:ext>
              </a:extLst>
            </p:cNvPr>
            <p:cNvSpPr/>
            <p:nvPr/>
          </p:nvSpPr>
          <p:spPr>
            <a:xfrm>
              <a:off x="1690892" y="2594650"/>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等腰三角形 20">
              <a:extLst>
                <a:ext uri="{FF2B5EF4-FFF2-40B4-BE49-F238E27FC236}">
                  <a16:creationId xmlns:a16="http://schemas.microsoft.com/office/drawing/2014/main" id="{A1E0B883-3FD2-26A7-613C-65FF423DB969}"/>
                </a:ext>
              </a:extLst>
            </p:cNvPr>
            <p:cNvSpPr/>
            <p:nvPr/>
          </p:nvSpPr>
          <p:spPr>
            <a:xfrm>
              <a:off x="1968628" y="2633015"/>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腰三角形 21">
              <a:extLst>
                <a:ext uri="{FF2B5EF4-FFF2-40B4-BE49-F238E27FC236}">
                  <a16:creationId xmlns:a16="http://schemas.microsoft.com/office/drawing/2014/main" id="{64B384AE-698E-0474-7304-4A4E0306F3B5}"/>
                </a:ext>
              </a:extLst>
            </p:cNvPr>
            <p:cNvSpPr/>
            <p:nvPr/>
          </p:nvSpPr>
          <p:spPr>
            <a:xfrm>
              <a:off x="1385318" y="2238768"/>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等腰三角形 22">
              <a:extLst>
                <a:ext uri="{FF2B5EF4-FFF2-40B4-BE49-F238E27FC236}">
                  <a16:creationId xmlns:a16="http://schemas.microsoft.com/office/drawing/2014/main" id="{A4921517-808A-A0FF-6186-33A88E581131}"/>
                </a:ext>
              </a:extLst>
            </p:cNvPr>
            <p:cNvSpPr/>
            <p:nvPr/>
          </p:nvSpPr>
          <p:spPr>
            <a:xfrm>
              <a:off x="1203348" y="2259355"/>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等腰三角形 23">
              <a:extLst>
                <a:ext uri="{FF2B5EF4-FFF2-40B4-BE49-F238E27FC236}">
                  <a16:creationId xmlns:a16="http://schemas.microsoft.com/office/drawing/2014/main" id="{D5249CA9-219C-5823-A9C5-2CD280FD4AF1}"/>
                </a:ext>
              </a:extLst>
            </p:cNvPr>
            <p:cNvSpPr/>
            <p:nvPr/>
          </p:nvSpPr>
          <p:spPr>
            <a:xfrm>
              <a:off x="1635123" y="2720266"/>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66F37918-8071-B470-E567-7EEF5D92F0A7}"/>
                </a:ext>
              </a:extLst>
            </p:cNvPr>
            <p:cNvSpPr/>
            <p:nvPr/>
          </p:nvSpPr>
          <p:spPr>
            <a:xfrm>
              <a:off x="1597979" y="3199178"/>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8ABC35C4-A335-8B3F-F351-F52885AD19DA}"/>
                </a:ext>
              </a:extLst>
            </p:cNvPr>
            <p:cNvSpPr/>
            <p:nvPr/>
          </p:nvSpPr>
          <p:spPr>
            <a:xfrm>
              <a:off x="1510652" y="3012649"/>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等腰三角形 26">
              <a:extLst>
                <a:ext uri="{FF2B5EF4-FFF2-40B4-BE49-F238E27FC236}">
                  <a16:creationId xmlns:a16="http://schemas.microsoft.com/office/drawing/2014/main" id="{A2D5D6D8-9353-CF72-A8C3-C8F8E3FBDC43}"/>
                </a:ext>
              </a:extLst>
            </p:cNvPr>
            <p:cNvSpPr/>
            <p:nvPr/>
          </p:nvSpPr>
          <p:spPr>
            <a:xfrm>
              <a:off x="1959979" y="2731290"/>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等腰三角形 27">
              <a:extLst>
                <a:ext uri="{FF2B5EF4-FFF2-40B4-BE49-F238E27FC236}">
                  <a16:creationId xmlns:a16="http://schemas.microsoft.com/office/drawing/2014/main" id="{700454E5-F896-59E3-345A-A132F35AC8E3}"/>
                </a:ext>
              </a:extLst>
            </p:cNvPr>
            <p:cNvSpPr/>
            <p:nvPr/>
          </p:nvSpPr>
          <p:spPr>
            <a:xfrm>
              <a:off x="1619905" y="2960324"/>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等腰三角形 28">
              <a:extLst>
                <a:ext uri="{FF2B5EF4-FFF2-40B4-BE49-F238E27FC236}">
                  <a16:creationId xmlns:a16="http://schemas.microsoft.com/office/drawing/2014/main" id="{B24C1251-DD9D-FC87-586A-82577E74561F}"/>
                </a:ext>
              </a:extLst>
            </p:cNvPr>
            <p:cNvSpPr/>
            <p:nvPr/>
          </p:nvSpPr>
          <p:spPr>
            <a:xfrm>
              <a:off x="1839230" y="2753505"/>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等腰三角形 29">
              <a:extLst>
                <a:ext uri="{FF2B5EF4-FFF2-40B4-BE49-F238E27FC236}">
                  <a16:creationId xmlns:a16="http://schemas.microsoft.com/office/drawing/2014/main" id="{9D9325BD-2FAC-7FD2-EA25-CB5F13186597}"/>
                </a:ext>
              </a:extLst>
            </p:cNvPr>
            <p:cNvSpPr/>
            <p:nvPr/>
          </p:nvSpPr>
          <p:spPr>
            <a:xfrm>
              <a:off x="1335542" y="2003117"/>
              <a:ext cx="184598" cy="14937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15F5F710-D891-DCB7-4F74-2EB9F67A4D9B}"/>
                </a:ext>
              </a:extLst>
            </p:cNvPr>
            <p:cNvSpPr/>
            <p:nvPr/>
          </p:nvSpPr>
          <p:spPr>
            <a:xfrm>
              <a:off x="1288535" y="2778142"/>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等腰三角形 31">
              <a:extLst>
                <a:ext uri="{FF2B5EF4-FFF2-40B4-BE49-F238E27FC236}">
                  <a16:creationId xmlns:a16="http://schemas.microsoft.com/office/drawing/2014/main" id="{13897B92-3AF0-5296-483F-21CFF9C03886}"/>
                </a:ext>
              </a:extLst>
            </p:cNvPr>
            <p:cNvSpPr/>
            <p:nvPr/>
          </p:nvSpPr>
          <p:spPr>
            <a:xfrm>
              <a:off x="1338849" y="3050957"/>
              <a:ext cx="165284" cy="170368"/>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等腰三角形 32">
              <a:extLst>
                <a:ext uri="{FF2B5EF4-FFF2-40B4-BE49-F238E27FC236}">
                  <a16:creationId xmlns:a16="http://schemas.microsoft.com/office/drawing/2014/main" id="{DFA51A82-B9D8-0E8C-2E7E-CD3F805D6BDC}"/>
                </a:ext>
              </a:extLst>
            </p:cNvPr>
            <p:cNvSpPr/>
            <p:nvPr/>
          </p:nvSpPr>
          <p:spPr>
            <a:xfrm>
              <a:off x="1834144" y="3133076"/>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等腰三角形 33">
              <a:extLst>
                <a:ext uri="{FF2B5EF4-FFF2-40B4-BE49-F238E27FC236}">
                  <a16:creationId xmlns:a16="http://schemas.microsoft.com/office/drawing/2014/main" id="{79E51404-FDBA-DBA7-1187-C6AE516E4D16}"/>
                </a:ext>
              </a:extLst>
            </p:cNvPr>
            <p:cNvSpPr/>
            <p:nvPr/>
          </p:nvSpPr>
          <p:spPr>
            <a:xfrm>
              <a:off x="1091613" y="2739093"/>
              <a:ext cx="165284" cy="17036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等腰三角形 34">
              <a:extLst>
                <a:ext uri="{FF2B5EF4-FFF2-40B4-BE49-F238E27FC236}">
                  <a16:creationId xmlns:a16="http://schemas.microsoft.com/office/drawing/2014/main" id="{FF006EAC-9BA7-47CE-E3D8-2BA885C17007}"/>
                </a:ext>
              </a:extLst>
            </p:cNvPr>
            <p:cNvSpPr/>
            <p:nvPr/>
          </p:nvSpPr>
          <p:spPr>
            <a:xfrm>
              <a:off x="1646679" y="2003116"/>
              <a:ext cx="184598" cy="14937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等腰三角形 35">
              <a:extLst>
                <a:ext uri="{FF2B5EF4-FFF2-40B4-BE49-F238E27FC236}">
                  <a16:creationId xmlns:a16="http://schemas.microsoft.com/office/drawing/2014/main" id="{9CEE4A0B-FED0-9F9D-6B36-9CB6D4FBBF7B}"/>
                </a:ext>
              </a:extLst>
            </p:cNvPr>
            <p:cNvSpPr/>
            <p:nvPr/>
          </p:nvSpPr>
          <p:spPr>
            <a:xfrm>
              <a:off x="1608832" y="2194137"/>
              <a:ext cx="184598" cy="14937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等腰三角形 36">
              <a:extLst>
                <a:ext uri="{FF2B5EF4-FFF2-40B4-BE49-F238E27FC236}">
                  <a16:creationId xmlns:a16="http://schemas.microsoft.com/office/drawing/2014/main" id="{E396F361-6034-7CCF-5102-655168F94CE7}"/>
                </a:ext>
              </a:extLst>
            </p:cNvPr>
            <p:cNvSpPr/>
            <p:nvPr/>
          </p:nvSpPr>
          <p:spPr>
            <a:xfrm>
              <a:off x="1532780" y="2474013"/>
              <a:ext cx="184598" cy="14937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手繪多邊形: 圖案 37">
              <a:extLst>
                <a:ext uri="{FF2B5EF4-FFF2-40B4-BE49-F238E27FC236}">
                  <a16:creationId xmlns:a16="http://schemas.microsoft.com/office/drawing/2014/main" id="{A8E39AF4-DEE4-1CF3-A1D1-A403DDB14894}"/>
                </a:ext>
              </a:extLst>
            </p:cNvPr>
            <p:cNvSpPr/>
            <p:nvPr/>
          </p:nvSpPr>
          <p:spPr>
            <a:xfrm>
              <a:off x="1384300" y="1962150"/>
              <a:ext cx="1016000" cy="1035050"/>
            </a:xfrm>
            <a:custGeom>
              <a:avLst/>
              <a:gdLst>
                <a:gd name="connsiteX0" fmla="*/ 127000 w 1016000"/>
                <a:gd name="connsiteY0" fmla="*/ 0 h 1035050"/>
                <a:gd name="connsiteX1" fmla="*/ 88900 w 1016000"/>
                <a:gd name="connsiteY1" fmla="*/ 139700 h 1035050"/>
                <a:gd name="connsiteX2" fmla="*/ 50800 w 1016000"/>
                <a:gd name="connsiteY2" fmla="*/ 254000 h 1035050"/>
                <a:gd name="connsiteX3" fmla="*/ 25400 w 1016000"/>
                <a:gd name="connsiteY3" fmla="*/ 400050 h 1035050"/>
                <a:gd name="connsiteX4" fmla="*/ 19050 w 1016000"/>
                <a:gd name="connsiteY4" fmla="*/ 476250 h 1035050"/>
                <a:gd name="connsiteX5" fmla="*/ 6350 w 1016000"/>
                <a:gd name="connsiteY5" fmla="*/ 527050 h 1035050"/>
                <a:gd name="connsiteX6" fmla="*/ 0 w 1016000"/>
                <a:gd name="connsiteY6" fmla="*/ 584200 h 1035050"/>
                <a:gd name="connsiteX7" fmla="*/ 12700 w 1016000"/>
                <a:gd name="connsiteY7" fmla="*/ 749300 h 1035050"/>
                <a:gd name="connsiteX8" fmla="*/ 19050 w 1016000"/>
                <a:gd name="connsiteY8" fmla="*/ 781050 h 1035050"/>
                <a:gd name="connsiteX9" fmla="*/ 38100 w 1016000"/>
                <a:gd name="connsiteY9" fmla="*/ 793750 h 1035050"/>
                <a:gd name="connsiteX10" fmla="*/ 69850 w 1016000"/>
                <a:gd name="connsiteY10" fmla="*/ 825500 h 1035050"/>
                <a:gd name="connsiteX11" fmla="*/ 82550 w 1016000"/>
                <a:gd name="connsiteY11" fmla="*/ 844550 h 1035050"/>
                <a:gd name="connsiteX12" fmla="*/ 114300 w 1016000"/>
                <a:gd name="connsiteY12" fmla="*/ 869950 h 1035050"/>
                <a:gd name="connsiteX13" fmla="*/ 152400 w 1016000"/>
                <a:gd name="connsiteY13" fmla="*/ 914400 h 1035050"/>
                <a:gd name="connsiteX14" fmla="*/ 171450 w 1016000"/>
                <a:gd name="connsiteY14" fmla="*/ 933450 h 1035050"/>
                <a:gd name="connsiteX15" fmla="*/ 228600 w 1016000"/>
                <a:gd name="connsiteY15" fmla="*/ 971550 h 1035050"/>
                <a:gd name="connsiteX16" fmla="*/ 317500 w 1016000"/>
                <a:gd name="connsiteY16" fmla="*/ 1009650 h 1035050"/>
                <a:gd name="connsiteX17" fmla="*/ 361950 w 1016000"/>
                <a:gd name="connsiteY17" fmla="*/ 1022350 h 1035050"/>
                <a:gd name="connsiteX18" fmla="*/ 438150 w 1016000"/>
                <a:gd name="connsiteY18" fmla="*/ 1035050 h 1035050"/>
                <a:gd name="connsiteX19" fmla="*/ 622300 w 1016000"/>
                <a:gd name="connsiteY19" fmla="*/ 1028700 h 1035050"/>
                <a:gd name="connsiteX20" fmla="*/ 673100 w 1016000"/>
                <a:gd name="connsiteY20" fmla="*/ 1016000 h 1035050"/>
                <a:gd name="connsiteX21" fmla="*/ 723900 w 1016000"/>
                <a:gd name="connsiteY21" fmla="*/ 1009650 h 1035050"/>
                <a:gd name="connsiteX22" fmla="*/ 768350 w 1016000"/>
                <a:gd name="connsiteY22" fmla="*/ 996950 h 1035050"/>
                <a:gd name="connsiteX23" fmla="*/ 806450 w 1016000"/>
                <a:gd name="connsiteY23" fmla="*/ 984250 h 1035050"/>
                <a:gd name="connsiteX24" fmla="*/ 908050 w 1016000"/>
                <a:gd name="connsiteY24" fmla="*/ 952500 h 1035050"/>
                <a:gd name="connsiteX25" fmla="*/ 933450 w 1016000"/>
                <a:gd name="connsiteY25" fmla="*/ 933450 h 1035050"/>
                <a:gd name="connsiteX26" fmla="*/ 958850 w 1016000"/>
                <a:gd name="connsiteY26" fmla="*/ 920750 h 1035050"/>
                <a:gd name="connsiteX27" fmla="*/ 977900 w 1016000"/>
                <a:gd name="connsiteY27" fmla="*/ 908050 h 1035050"/>
                <a:gd name="connsiteX28" fmla="*/ 1016000 w 1016000"/>
                <a:gd name="connsiteY28" fmla="*/ 882650 h 103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16000" h="1035050">
                  <a:moveTo>
                    <a:pt x="127000" y="0"/>
                  </a:moveTo>
                  <a:cubicBezTo>
                    <a:pt x="114496" y="62522"/>
                    <a:pt x="119520" y="42273"/>
                    <a:pt x="88900" y="139700"/>
                  </a:cubicBezTo>
                  <a:cubicBezTo>
                    <a:pt x="76859" y="178013"/>
                    <a:pt x="60316" y="214983"/>
                    <a:pt x="50800" y="254000"/>
                  </a:cubicBezTo>
                  <a:cubicBezTo>
                    <a:pt x="39091" y="302007"/>
                    <a:pt x="25400" y="400050"/>
                    <a:pt x="25400" y="400050"/>
                  </a:cubicBezTo>
                  <a:cubicBezTo>
                    <a:pt x="23283" y="425450"/>
                    <a:pt x="22831" y="451044"/>
                    <a:pt x="19050" y="476250"/>
                  </a:cubicBezTo>
                  <a:cubicBezTo>
                    <a:pt x="16461" y="493511"/>
                    <a:pt x="9383" y="509861"/>
                    <a:pt x="6350" y="527050"/>
                  </a:cubicBezTo>
                  <a:cubicBezTo>
                    <a:pt x="3019" y="545926"/>
                    <a:pt x="2117" y="565150"/>
                    <a:pt x="0" y="584200"/>
                  </a:cubicBezTo>
                  <a:cubicBezTo>
                    <a:pt x="4644" y="672427"/>
                    <a:pt x="1581" y="682587"/>
                    <a:pt x="12700" y="749300"/>
                  </a:cubicBezTo>
                  <a:cubicBezTo>
                    <a:pt x="14474" y="759946"/>
                    <a:pt x="13695" y="771679"/>
                    <a:pt x="19050" y="781050"/>
                  </a:cubicBezTo>
                  <a:cubicBezTo>
                    <a:pt x="22836" y="787676"/>
                    <a:pt x="31750" y="789517"/>
                    <a:pt x="38100" y="793750"/>
                  </a:cubicBezTo>
                  <a:cubicBezTo>
                    <a:pt x="50858" y="832024"/>
                    <a:pt x="33634" y="795320"/>
                    <a:pt x="69850" y="825500"/>
                  </a:cubicBezTo>
                  <a:cubicBezTo>
                    <a:pt x="75713" y="830386"/>
                    <a:pt x="77154" y="839154"/>
                    <a:pt x="82550" y="844550"/>
                  </a:cubicBezTo>
                  <a:cubicBezTo>
                    <a:pt x="92134" y="854134"/>
                    <a:pt x="103717" y="861483"/>
                    <a:pt x="114300" y="869950"/>
                  </a:cubicBezTo>
                  <a:cubicBezTo>
                    <a:pt x="134498" y="910346"/>
                    <a:pt x="116336" y="883488"/>
                    <a:pt x="152400" y="914400"/>
                  </a:cubicBezTo>
                  <a:cubicBezTo>
                    <a:pt x="159218" y="920244"/>
                    <a:pt x="164632" y="927606"/>
                    <a:pt x="171450" y="933450"/>
                  </a:cubicBezTo>
                  <a:cubicBezTo>
                    <a:pt x="185336" y="945352"/>
                    <a:pt x="212717" y="964026"/>
                    <a:pt x="228600" y="971550"/>
                  </a:cubicBezTo>
                  <a:cubicBezTo>
                    <a:pt x="257737" y="985352"/>
                    <a:pt x="286500" y="1000793"/>
                    <a:pt x="317500" y="1009650"/>
                  </a:cubicBezTo>
                  <a:cubicBezTo>
                    <a:pt x="332317" y="1013883"/>
                    <a:pt x="346871" y="1019175"/>
                    <a:pt x="361950" y="1022350"/>
                  </a:cubicBezTo>
                  <a:cubicBezTo>
                    <a:pt x="387148" y="1027655"/>
                    <a:pt x="438150" y="1035050"/>
                    <a:pt x="438150" y="1035050"/>
                  </a:cubicBezTo>
                  <a:cubicBezTo>
                    <a:pt x="499533" y="1032933"/>
                    <a:pt x="561081" y="1033664"/>
                    <a:pt x="622300" y="1028700"/>
                  </a:cubicBezTo>
                  <a:cubicBezTo>
                    <a:pt x="639697" y="1027289"/>
                    <a:pt x="655944" y="1019217"/>
                    <a:pt x="673100" y="1016000"/>
                  </a:cubicBezTo>
                  <a:cubicBezTo>
                    <a:pt x="689873" y="1012855"/>
                    <a:pt x="706967" y="1011767"/>
                    <a:pt x="723900" y="1009650"/>
                  </a:cubicBezTo>
                  <a:cubicBezTo>
                    <a:pt x="738717" y="1005417"/>
                    <a:pt x="753622" y="1001482"/>
                    <a:pt x="768350" y="996950"/>
                  </a:cubicBezTo>
                  <a:cubicBezTo>
                    <a:pt x="781145" y="993013"/>
                    <a:pt x="793515" y="987699"/>
                    <a:pt x="806450" y="984250"/>
                  </a:cubicBezTo>
                  <a:cubicBezTo>
                    <a:pt x="859292" y="970159"/>
                    <a:pt x="862221" y="977498"/>
                    <a:pt x="908050" y="952500"/>
                  </a:cubicBezTo>
                  <a:cubicBezTo>
                    <a:pt x="917341" y="947432"/>
                    <a:pt x="924475" y="939059"/>
                    <a:pt x="933450" y="933450"/>
                  </a:cubicBezTo>
                  <a:cubicBezTo>
                    <a:pt x="941477" y="928433"/>
                    <a:pt x="950631" y="925446"/>
                    <a:pt x="958850" y="920750"/>
                  </a:cubicBezTo>
                  <a:cubicBezTo>
                    <a:pt x="965476" y="916964"/>
                    <a:pt x="971074" y="911463"/>
                    <a:pt x="977900" y="908050"/>
                  </a:cubicBezTo>
                  <a:cubicBezTo>
                    <a:pt x="1016454" y="888773"/>
                    <a:pt x="1003552" y="907546"/>
                    <a:pt x="1016000" y="882650"/>
                  </a:cubicBezTo>
                </a:path>
              </a:pathLst>
            </a:cu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39" name="等腰三角形 38">
              <a:extLst>
                <a:ext uri="{FF2B5EF4-FFF2-40B4-BE49-F238E27FC236}">
                  <a16:creationId xmlns:a16="http://schemas.microsoft.com/office/drawing/2014/main" id="{EE28BC72-5FA1-B529-B3F9-D57145D293C3}"/>
                </a:ext>
              </a:extLst>
            </p:cNvPr>
            <p:cNvSpPr/>
            <p:nvPr/>
          </p:nvSpPr>
          <p:spPr>
            <a:xfrm>
              <a:off x="1378512" y="2898072"/>
              <a:ext cx="184598" cy="14937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8" name="群組 47">
            <a:extLst>
              <a:ext uri="{FF2B5EF4-FFF2-40B4-BE49-F238E27FC236}">
                <a16:creationId xmlns:a16="http://schemas.microsoft.com/office/drawing/2014/main" id="{044F5ED7-7549-8818-BE3C-BCEA86CED70E}"/>
              </a:ext>
            </a:extLst>
          </p:cNvPr>
          <p:cNvGrpSpPr/>
          <p:nvPr/>
        </p:nvGrpSpPr>
        <p:grpSpPr>
          <a:xfrm>
            <a:off x="8269005" y="1923369"/>
            <a:ext cx="164651" cy="1581860"/>
            <a:chOff x="8136912" y="1275640"/>
            <a:chExt cx="150843" cy="1161245"/>
          </a:xfrm>
        </p:grpSpPr>
        <p:sp>
          <p:nvSpPr>
            <p:cNvPr id="49" name="矩形 48">
              <a:extLst>
                <a:ext uri="{FF2B5EF4-FFF2-40B4-BE49-F238E27FC236}">
                  <a16:creationId xmlns:a16="http://schemas.microsoft.com/office/drawing/2014/main" id="{CDA26B02-DD7A-812E-5B8D-2E203174D9A0}"/>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a:extLst>
                <a:ext uri="{FF2B5EF4-FFF2-40B4-BE49-F238E27FC236}">
                  <a16:creationId xmlns:a16="http://schemas.microsoft.com/office/drawing/2014/main" id="{9C7EE0FB-94F3-3C3F-4926-1213A30D83B9}"/>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1" name="矩形 50">
              <a:extLst>
                <a:ext uri="{FF2B5EF4-FFF2-40B4-BE49-F238E27FC236}">
                  <a16:creationId xmlns:a16="http://schemas.microsoft.com/office/drawing/2014/main" id="{8B19AEEA-650B-67DB-6BAD-2059C3550039}"/>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2" name="文字方塊 51">
            <a:extLst>
              <a:ext uri="{FF2B5EF4-FFF2-40B4-BE49-F238E27FC236}">
                <a16:creationId xmlns:a16="http://schemas.microsoft.com/office/drawing/2014/main" id="{D73C7BE1-DF4B-29E1-B0A5-14713AB66ACA}"/>
              </a:ext>
            </a:extLst>
          </p:cNvPr>
          <p:cNvSpPr txBox="1"/>
          <p:nvPr/>
        </p:nvSpPr>
        <p:spPr>
          <a:xfrm>
            <a:off x="7929266" y="3696241"/>
            <a:ext cx="1175584" cy="300082"/>
          </a:xfrm>
          <a:prstGeom prst="rect">
            <a:avLst/>
          </a:prstGeom>
          <a:noFill/>
        </p:spPr>
        <p:txBody>
          <a:bodyPr wrap="square" rtlCol="0">
            <a:spAutoFit/>
          </a:bodyPr>
          <a:lstStyle/>
          <a:p>
            <a:r>
              <a:rPr lang="en-US" altLang="zh-TW" b="1" dirty="0">
                <a:latin typeface="+mj-lt"/>
              </a:rPr>
              <a:t>Uncertainty</a:t>
            </a:r>
            <a:endParaRPr lang="zh-TW" altLang="en-US" b="1" dirty="0">
              <a:latin typeface="+mj-lt"/>
            </a:endParaRPr>
          </a:p>
        </p:txBody>
      </p:sp>
      <p:sp>
        <p:nvSpPr>
          <p:cNvPr id="53" name="文字方塊 52">
            <a:extLst>
              <a:ext uri="{FF2B5EF4-FFF2-40B4-BE49-F238E27FC236}">
                <a16:creationId xmlns:a16="http://schemas.microsoft.com/office/drawing/2014/main" id="{6733B9E3-ABF4-8A1C-4C5B-DB6A91DD6C32}"/>
              </a:ext>
            </a:extLst>
          </p:cNvPr>
          <p:cNvSpPr txBox="1"/>
          <p:nvPr/>
        </p:nvSpPr>
        <p:spPr>
          <a:xfrm>
            <a:off x="8507198" y="3325085"/>
            <a:ext cx="432298" cy="300082"/>
          </a:xfrm>
          <a:prstGeom prst="rect">
            <a:avLst/>
          </a:prstGeom>
          <a:noFill/>
        </p:spPr>
        <p:txBody>
          <a:bodyPr wrap="none" rtlCol="0">
            <a:spAutoFit/>
          </a:bodyPr>
          <a:lstStyle/>
          <a:p>
            <a:r>
              <a:rPr lang="en-US" altLang="zh-TW" dirty="0"/>
              <a:t>low</a:t>
            </a:r>
            <a:endParaRPr lang="zh-TW" altLang="en-US" dirty="0"/>
          </a:p>
        </p:txBody>
      </p:sp>
      <p:cxnSp>
        <p:nvCxnSpPr>
          <p:cNvPr id="54" name="直線單箭頭接點 53">
            <a:extLst>
              <a:ext uri="{FF2B5EF4-FFF2-40B4-BE49-F238E27FC236}">
                <a16:creationId xmlns:a16="http://schemas.microsoft.com/office/drawing/2014/main" id="{78A33468-50CF-AAC6-525B-3AD2BBEF378B}"/>
              </a:ext>
            </a:extLst>
          </p:cNvPr>
          <p:cNvCxnSpPr>
            <a:cxnSpLocks/>
            <a:stCxn id="53" idx="0"/>
            <a:endCxn id="55" idx="2"/>
          </p:cNvCxnSpPr>
          <p:nvPr/>
        </p:nvCxnSpPr>
        <p:spPr>
          <a:xfrm flipH="1" flipV="1">
            <a:off x="8697282" y="2159700"/>
            <a:ext cx="26065" cy="116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字方塊 54">
            <a:extLst>
              <a:ext uri="{FF2B5EF4-FFF2-40B4-BE49-F238E27FC236}">
                <a16:creationId xmlns:a16="http://schemas.microsoft.com/office/drawing/2014/main" id="{2B285B36-3A67-C774-8585-AD7893E15C4D}"/>
              </a:ext>
            </a:extLst>
          </p:cNvPr>
          <p:cNvSpPr txBox="1"/>
          <p:nvPr/>
        </p:nvSpPr>
        <p:spPr>
          <a:xfrm>
            <a:off x="8455068" y="1859618"/>
            <a:ext cx="484428" cy="300082"/>
          </a:xfrm>
          <a:prstGeom prst="rect">
            <a:avLst/>
          </a:prstGeom>
          <a:noFill/>
        </p:spPr>
        <p:txBody>
          <a:bodyPr wrap="none" rtlCol="0">
            <a:spAutoFit/>
          </a:bodyPr>
          <a:lstStyle/>
          <a:p>
            <a:r>
              <a:rPr lang="en-US" altLang="zh-TW" dirty="0"/>
              <a:t>high</a:t>
            </a:r>
            <a:endParaRPr lang="zh-TW" altLang="en-US" dirty="0"/>
          </a:p>
        </p:txBody>
      </p:sp>
      <p:sp>
        <p:nvSpPr>
          <p:cNvPr id="42" name="文字方塊 41">
            <a:extLst>
              <a:ext uri="{FF2B5EF4-FFF2-40B4-BE49-F238E27FC236}">
                <a16:creationId xmlns:a16="http://schemas.microsoft.com/office/drawing/2014/main" id="{EC7D5978-EB77-0E76-945E-B9E293056DD3}"/>
              </a:ext>
            </a:extLst>
          </p:cNvPr>
          <p:cNvSpPr txBox="1"/>
          <p:nvPr/>
        </p:nvSpPr>
        <p:spPr>
          <a:xfrm>
            <a:off x="168540" y="1147982"/>
            <a:ext cx="4242785" cy="307777"/>
          </a:xfrm>
          <a:prstGeom prst="rect">
            <a:avLst/>
          </a:prstGeom>
          <a:noFill/>
        </p:spPr>
        <p:txBody>
          <a:bodyPr wrap="square">
            <a:spAutoFit/>
          </a:bodyPr>
          <a:lstStyle/>
          <a:p>
            <a:pPr algn="ctr"/>
            <a:r>
              <a:rPr lang="en-US" altLang="zh-TW" sz="1400" dirty="0"/>
              <a:t>Expert 1 : use only the upper branch</a:t>
            </a:r>
          </a:p>
        </p:txBody>
      </p:sp>
      <p:grpSp>
        <p:nvGrpSpPr>
          <p:cNvPr id="4" name="群組 3">
            <a:extLst>
              <a:ext uri="{FF2B5EF4-FFF2-40B4-BE49-F238E27FC236}">
                <a16:creationId xmlns:a16="http://schemas.microsoft.com/office/drawing/2014/main" id="{737A8838-D5E2-40B8-AC94-27747AA5124A}"/>
              </a:ext>
            </a:extLst>
          </p:cNvPr>
          <p:cNvGrpSpPr/>
          <p:nvPr/>
        </p:nvGrpSpPr>
        <p:grpSpPr>
          <a:xfrm>
            <a:off x="6820859" y="239165"/>
            <a:ext cx="2202491" cy="430887"/>
            <a:chOff x="6804196" y="3687803"/>
            <a:chExt cx="2283991" cy="430887"/>
          </a:xfrm>
        </p:grpSpPr>
        <p:sp>
          <p:nvSpPr>
            <p:cNvPr id="40" name="文字方塊 39">
              <a:extLst>
                <a:ext uri="{FF2B5EF4-FFF2-40B4-BE49-F238E27FC236}">
                  <a16:creationId xmlns:a16="http://schemas.microsoft.com/office/drawing/2014/main" id="{35501CFA-E904-35DD-1EA4-7BBF3FC67614}"/>
                </a:ext>
              </a:extLst>
            </p:cNvPr>
            <p:cNvSpPr txBox="1"/>
            <p:nvPr/>
          </p:nvSpPr>
          <p:spPr>
            <a:xfrm>
              <a:off x="6874703" y="3687803"/>
              <a:ext cx="2213484" cy="430887"/>
            </a:xfrm>
            <a:prstGeom prst="rect">
              <a:avLst/>
            </a:prstGeom>
            <a:noFill/>
          </p:spPr>
          <p:txBody>
            <a:bodyPr wrap="square" rtlCol="0">
              <a:spAutoFit/>
            </a:bodyPr>
            <a:lstStyle/>
            <a:p>
              <a:r>
                <a:rPr lang="en-US" altLang="zh-TW" sz="1100" dirty="0"/>
                <a:t>Good samples of new component.</a:t>
              </a:r>
            </a:p>
            <a:p>
              <a:r>
                <a:rPr lang="en-US" altLang="zh-TW" sz="1100" dirty="0"/>
                <a:t>Bad samples of new component.</a:t>
              </a:r>
              <a:endParaRPr lang="zh-TW" altLang="en-US" sz="1100" dirty="0"/>
            </a:p>
          </p:txBody>
        </p:sp>
        <p:sp>
          <p:nvSpPr>
            <p:cNvPr id="41" name="等腰三角形 40">
              <a:extLst>
                <a:ext uri="{FF2B5EF4-FFF2-40B4-BE49-F238E27FC236}">
                  <a16:creationId xmlns:a16="http://schemas.microsoft.com/office/drawing/2014/main" id="{E8FD2F79-D48E-30DC-5C87-E3016802C8B9}"/>
                </a:ext>
              </a:extLst>
            </p:cNvPr>
            <p:cNvSpPr/>
            <p:nvPr/>
          </p:nvSpPr>
          <p:spPr>
            <a:xfrm>
              <a:off x="6804196" y="3919269"/>
              <a:ext cx="133093" cy="11802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等腰三角形 43">
              <a:extLst>
                <a:ext uri="{FF2B5EF4-FFF2-40B4-BE49-F238E27FC236}">
                  <a16:creationId xmlns:a16="http://schemas.microsoft.com/office/drawing/2014/main" id="{36EE4219-47D9-F292-9A22-4A47AAC3D990}"/>
                </a:ext>
              </a:extLst>
            </p:cNvPr>
            <p:cNvSpPr/>
            <p:nvPr/>
          </p:nvSpPr>
          <p:spPr>
            <a:xfrm>
              <a:off x="6804196" y="376019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6" name="直線接點 45">
            <a:extLst>
              <a:ext uri="{FF2B5EF4-FFF2-40B4-BE49-F238E27FC236}">
                <a16:creationId xmlns:a16="http://schemas.microsoft.com/office/drawing/2014/main" id="{E3F39E6F-4E8D-0C53-AFB9-39A052005833}"/>
              </a:ext>
            </a:extLst>
          </p:cNvPr>
          <p:cNvCxnSpPr/>
          <p:nvPr/>
        </p:nvCxnSpPr>
        <p:spPr>
          <a:xfrm flipV="1">
            <a:off x="1708150" y="2616463"/>
            <a:ext cx="878959" cy="1063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線接點 46">
            <a:extLst>
              <a:ext uri="{FF2B5EF4-FFF2-40B4-BE49-F238E27FC236}">
                <a16:creationId xmlns:a16="http://schemas.microsoft.com/office/drawing/2014/main" id="{E5080F26-8CF5-95F0-F4D8-911C8FFC97C5}"/>
              </a:ext>
            </a:extLst>
          </p:cNvPr>
          <p:cNvCxnSpPr/>
          <p:nvPr/>
        </p:nvCxnSpPr>
        <p:spPr>
          <a:xfrm flipV="1">
            <a:off x="2699561" y="2614123"/>
            <a:ext cx="878959" cy="1063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819534B3-9F8F-9243-1559-DC45F6509CD3}"/>
              </a:ext>
            </a:extLst>
          </p:cNvPr>
          <p:cNvCxnSpPr/>
          <p:nvPr/>
        </p:nvCxnSpPr>
        <p:spPr>
          <a:xfrm flipV="1">
            <a:off x="3599992" y="2627660"/>
            <a:ext cx="878959" cy="1063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線接點 56">
            <a:extLst>
              <a:ext uri="{FF2B5EF4-FFF2-40B4-BE49-F238E27FC236}">
                <a16:creationId xmlns:a16="http://schemas.microsoft.com/office/drawing/2014/main" id="{A6EF416A-8D4C-F899-283A-D4C7A479A43D}"/>
              </a:ext>
            </a:extLst>
          </p:cNvPr>
          <p:cNvCxnSpPr>
            <a:cxnSpLocks/>
          </p:cNvCxnSpPr>
          <p:nvPr/>
        </p:nvCxnSpPr>
        <p:spPr>
          <a:xfrm flipV="1">
            <a:off x="4655067" y="1790794"/>
            <a:ext cx="981033" cy="1666669"/>
          </a:xfrm>
          <a:prstGeom prst="line">
            <a:avLst/>
          </a:prstGeom>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0A7844A5-A70A-9A74-CD83-786F8261819C}"/>
              </a:ext>
            </a:extLst>
          </p:cNvPr>
          <p:cNvSpPr txBox="1"/>
          <p:nvPr/>
        </p:nvSpPr>
        <p:spPr>
          <a:xfrm>
            <a:off x="5022850" y="4103731"/>
            <a:ext cx="4005592" cy="646331"/>
          </a:xfrm>
          <a:prstGeom prst="rect">
            <a:avLst/>
          </a:prstGeom>
          <a:noFill/>
        </p:spPr>
        <p:txBody>
          <a:bodyPr wrap="square">
            <a:spAutoFit/>
          </a:bodyPr>
          <a:lstStyle/>
          <a:p>
            <a:r>
              <a:rPr lang="en-US" altLang="zh-TW" sz="1200" dirty="0"/>
              <a:t>It can be observed that when only the upper branch is utilized, the new component tends to exhibit confusion between good and bad samples, resulting in incorrect predictions.</a:t>
            </a:r>
            <a:endParaRPr lang="zh-TW" altLang="en-US" sz="1200" dirty="0"/>
          </a:p>
        </p:txBody>
      </p:sp>
      <mc:AlternateContent xmlns:mc="http://schemas.openxmlformats.org/markup-compatibility/2006" xmlns:a14="http://schemas.microsoft.com/office/drawing/2010/main">
        <mc:Choice Requires="a14">
          <p:sp>
            <p:nvSpPr>
              <p:cNvPr id="58" name="文字方塊 57">
                <a:extLst>
                  <a:ext uri="{FF2B5EF4-FFF2-40B4-BE49-F238E27FC236}">
                    <a16:creationId xmlns:a16="http://schemas.microsoft.com/office/drawing/2014/main" id="{A606ACAE-DF71-7746-4A1C-42048ADF3C4B}"/>
                  </a:ext>
                </a:extLst>
              </p:cNvPr>
              <p:cNvSpPr txBox="1"/>
              <p:nvPr/>
            </p:nvSpPr>
            <p:spPr>
              <a:xfrm>
                <a:off x="2476236" y="3185999"/>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smtClean="0">
                          <a:solidFill>
                            <a:schemeClr val="bg1">
                              <a:lumMod val="50000"/>
                            </a:schemeClr>
                          </a:solidFill>
                          <a:latin typeface="Cambria Math" panose="02040503050406030204" pitchFamily="18" charset="0"/>
                        </a:rPr>
                        <m:t>{</m:t>
                      </m:r>
                      <m:sSub>
                        <m:sSubPr>
                          <m:ctrlPr>
                            <a:rPr lang="en-US" altLang="zh-TW" sz="800" i="1" dirty="0">
                              <a:solidFill>
                                <a:schemeClr val="bg1">
                                  <a:lumMod val="50000"/>
                                </a:schemeClr>
                              </a:solidFill>
                              <a:latin typeface="Cambria Math" panose="02040503050406030204" pitchFamily="18" charset="0"/>
                            </a:rPr>
                          </m:ctrlPr>
                        </m:sSubPr>
                        <m:e>
                          <m:acc>
                            <m:accPr>
                              <m:chr m:val="̂"/>
                              <m:ctrlPr>
                                <a:rPr lang="zh-TW" altLang="en-US" sz="800" i="1" dirty="0">
                                  <a:solidFill>
                                    <a:schemeClr val="bg1">
                                      <a:lumMod val="50000"/>
                                    </a:schemeClr>
                                  </a:solidFill>
                                  <a:latin typeface="Cambria Math" panose="02040503050406030204" pitchFamily="18" charset="0"/>
                                </a:rPr>
                              </m:ctrlPr>
                            </m:accPr>
                            <m:e>
                              <m:r>
                                <m:rPr>
                                  <m:sty m:val="p"/>
                                </m:rPr>
                                <a:rPr lang="zh-TW" altLang="en-US" sz="800" i="0" dirty="0">
                                  <a:solidFill>
                                    <a:schemeClr val="bg1">
                                      <a:lumMod val="50000"/>
                                    </a:schemeClr>
                                  </a:solidFill>
                                  <a:latin typeface="Cambria Math" panose="02040503050406030204" pitchFamily="18" charset="0"/>
                                </a:rPr>
                                <m:t>y</m:t>
                              </m:r>
                            </m:e>
                          </m:acc>
                        </m:e>
                        <m:sub>
                          <m:r>
                            <m:rPr>
                              <m:sty m:val="p"/>
                            </m:rPr>
                            <a:rPr lang="en-US" altLang="zh-TW" sz="800" i="0" dirty="0">
                              <a:solidFill>
                                <a:schemeClr val="bg1">
                                  <a:lumMod val="50000"/>
                                </a:schemeClr>
                              </a:solidFill>
                              <a:latin typeface="Cambria Math" panose="02040503050406030204" pitchFamily="18" charset="0"/>
                            </a:rPr>
                            <m:t>com</m:t>
                          </m:r>
                        </m:sub>
                      </m:sSub>
                      <m:r>
                        <a:rPr lang="en-US" altLang="zh-TW" sz="800" i="1" dirty="0">
                          <a:solidFill>
                            <a:schemeClr val="bg1">
                              <a:lumMod val="50000"/>
                            </a:schemeClr>
                          </a:solidFill>
                          <a:latin typeface="Cambria Math" panose="02040503050406030204" pitchFamily="18" charset="0"/>
                        </a:rPr>
                        <m:t>}</m:t>
                      </m:r>
                    </m:oMath>
                  </m:oMathPara>
                </a14:m>
                <a:endParaRPr lang="zh-TW" altLang="en-US" sz="800" dirty="0">
                  <a:solidFill>
                    <a:schemeClr val="bg1">
                      <a:lumMod val="50000"/>
                    </a:schemeClr>
                  </a:solidFill>
                  <a:latin typeface="Cambria Math" panose="02040503050406030204" pitchFamily="18" charset="0"/>
                </a:endParaRPr>
              </a:p>
            </p:txBody>
          </p:sp>
        </mc:Choice>
        <mc:Fallback xmlns="">
          <p:sp>
            <p:nvSpPr>
              <p:cNvPr id="58" name="文字方塊 57">
                <a:extLst>
                  <a:ext uri="{FF2B5EF4-FFF2-40B4-BE49-F238E27FC236}">
                    <a16:creationId xmlns:a16="http://schemas.microsoft.com/office/drawing/2014/main" id="{A606ACAE-DF71-7746-4A1C-42048ADF3C4B}"/>
                  </a:ext>
                </a:extLst>
              </p:cNvPr>
              <p:cNvSpPr txBox="1">
                <a:spLocks noRot="1" noChangeAspect="1" noMove="1" noResize="1" noEditPoints="1" noAdjustHandles="1" noChangeArrowheads="1" noChangeShapeType="1" noTextEdit="1"/>
              </p:cNvSpPr>
              <p:nvPr/>
            </p:nvSpPr>
            <p:spPr>
              <a:xfrm>
                <a:off x="2476236" y="3185999"/>
                <a:ext cx="467025" cy="215444"/>
              </a:xfrm>
              <a:prstGeom prst="rect">
                <a:avLst/>
              </a:prstGeom>
              <a:blipFill>
                <a:blip r:embed="rId16"/>
                <a:stretch>
                  <a:fillRect b="-2857"/>
                </a:stretch>
              </a:blipFill>
            </p:spPr>
            <p:txBody>
              <a:bodyPr/>
              <a:lstStyle/>
              <a:p>
                <a:r>
                  <a:rPr lang="zh-TW" altLang="en-US">
                    <a:noFill/>
                  </a:rPr>
                  <a:t> </a:t>
                </a:r>
              </a:p>
            </p:txBody>
          </p:sp>
        </mc:Fallback>
      </mc:AlternateContent>
      <p:sp>
        <p:nvSpPr>
          <p:cNvPr id="18" name="TextBox 17">
            <a:extLst>
              <a:ext uri="{FF2B5EF4-FFF2-40B4-BE49-F238E27FC236}">
                <a16:creationId xmlns:a16="http://schemas.microsoft.com/office/drawing/2014/main" id="{9E530FB5-9343-0873-7132-447E232296A8}"/>
              </a:ext>
            </a:extLst>
          </p:cNvPr>
          <p:cNvSpPr txBox="1"/>
          <p:nvPr/>
        </p:nvSpPr>
        <p:spPr>
          <a:xfrm>
            <a:off x="179708" y="4109358"/>
            <a:ext cx="4900572" cy="300082"/>
          </a:xfrm>
          <a:prstGeom prst="rect">
            <a:avLst/>
          </a:prstGeom>
          <a:noFill/>
        </p:spPr>
        <p:txBody>
          <a:bodyPr wrap="none" rtlCol="0">
            <a:spAutoFit/>
          </a:bodyPr>
          <a:lstStyle/>
          <a:p>
            <a:r>
              <a:rPr lang="en-US" dirty="0"/>
              <a:t>Expert 1 has already exhibit very good accuracy for old components.</a:t>
            </a:r>
          </a:p>
        </p:txBody>
      </p:sp>
      <p:sp>
        <p:nvSpPr>
          <p:cNvPr id="67" name="頁尾版面配置區 66">
            <a:extLst>
              <a:ext uri="{FF2B5EF4-FFF2-40B4-BE49-F238E27FC236}">
                <a16:creationId xmlns:a16="http://schemas.microsoft.com/office/drawing/2014/main" id="{4819954C-9454-01FD-041E-AD5A353977F0}"/>
              </a:ext>
            </a:extLst>
          </p:cNvPr>
          <p:cNvSpPr>
            <a:spLocks noGrp="1"/>
          </p:cNvSpPr>
          <p:nvPr>
            <p:ph type="ftr" sz="quarter" idx="11"/>
          </p:nvPr>
        </p:nvSpPr>
        <p:spPr/>
        <p:txBody>
          <a:bodyPr/>
          <a:lstStyle/>
          <a:p>
            <a:r>
              <a:rPr lang="en-US" altLang="zh-TW"/>
              <a:t>/78</a:t>
            </a:r>
            <a:endParaRPr lang="zh-TW" altLang="en-US" dirty="0"/>
          </a:p>
        </p:txBody>
      </p:sp>
      <p:sp>
        <p:nvSpPr>
          <p:cNvPr id="68" name="投影片編號版面配置區 67">
            <a:extLst>
              <a:ext uri="{FF2B5EF4-FFF2-40B4-BE49-F238E27FC236}">
                <a16:creationId xmlns:a16="http://schemas.microsoft.com/office/drawing/2014/main" id="{E30701C7-2B9C-627F-4513-45D78D3F9791}"/>
              </a:ext>
            </a:extLst>
          </p:cNvPr>
          <p:cNvSpPr>
            <a:spLocks noGrp="1"/>
          </p:cNvSpPr>
          <p:nvPr>
            <p:ph type="sldNum" sz="quarter" idx="12"/>
          </p:nvPr>
        </p:nvSpPr>
        <p:spPr/>
        <p:txBody>
          <a:bodyPr/>
          <a:lstStyle/>
          <a:p>
            <a:fld id="{EE3F9CDB-1F21-4789-A81E-8FEA25CE194B}" type="slidenum">
              <a:rPr lang="zh-CN" altLang="en-US" smtClean="0"/>
              <a:pPr/>
              <a:t>16</a:t>
            </a:fld>
            <a:endParaRPr lang="zh-CN" altLang="en-US" dirty="0"/>
          </a:p>
        </p:txBody>
      </p:sp>
    </p:spTree>
    <p:extLst>
      <p:ext uri="{BB962C8B-B14F-4D97-AF65-F5344CB8AC3E}">
        <p14:creationId xmlns:p14="http://schemas.microsoft.com/office/powerpoint/2010/main" val="175363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6618415"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2D schematic diagram derived from test samples of the new component.</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9" name="群組 38">
            <a:extLst>
              <a:ext uri="{FF2B5EF4-FFF2-40B4-BE49-F238E27FC236}">
                <a16:creationId xmlns:a16="http://schemas.microsoft.com/office/drawing/2014/main" id="{F2B4C517-BD76-8AC7-0991-258CA98F82CF}"/>
              </a:ext>
            </a:extLst>
          </p:cNvPr>
          <p:cNvGrpSpPr/>
          <p:nvPr/>
        </p:nvGrpSpPr>
        <p:grpSpPr>
          <a:xfrm>
            <a:off x="0" y="1675476"/>
            <a:ext cx="5899149" cy="1883959"/>
            <a:chOff x="0" y="1675476"/>
            <a:chExt cx="5899149" cy="1883959"/>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55C554B-D287-E7A8-BFE0-FC28DFCA74DA}"/>
                    </a:ext>
                  </a:extLst>
                </p:cNvPr>
                <p:cNvSpPr/>
                <p:nvPr/>
              </p:nvSpPr>
              <p:spPr>
                <a:xfrm>
                  <a:off x="1768145" y="2674616"/>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71" name="矩形 70">
                  <a:extLst>
                    <a:ext uri="{FF2B5EF4-FFF2-40B4-BE49-F238E27FC236}">
                      <a16:creationId xmlns:a16="http://schemas.microsoft.com/office/drawing/2014/main" id="{F55C554B-D287-E7A8-BFE0-FC28DFCA74DA}"/>
                    </a:ext>
                  </a:extLst>
                </p:cNvPr>
                <p:cNvSpPr>
                  <a:spLocks noRot="1" noChangeAspect="1" noMove="1" noResize="1" noEditPoints="1" noAdjustHandles="1" noChangeArrowheads="1" noChangeShapeType="1" noTextEdit="1"/>
                </p:cNvSpPr>
                <p:nvPr/>
              </p:nvSpPr>
              <p:spPr>
                <a:xfrm>
                  <a:off x="1768145" y="2674616"/>
                  <a:ext cx="807954" cy="859788"/>
                </a:xfrm>
                <a:prstGeom prst="rect">
                  <a:avLst/>
                </a:prstGeom>
                <a:blipFill>
                  <a:blip r:embed="rId3"/>
                  <a:stretch>
                    <a:fillRect/>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9F4BC87-27E8-347E-76A1-BB1E1A64C143}"/>
                </a:ext>
              </a:extLst>
            </p:cNvPr>
            <p:cNvCxnSpPr>
              <a:cxnSpLocks/>
            </p:cNvCxnSpPr>
            <p:nvPr/>
          </p:nvCxnSpPr>
          <p:spPr>
            <a:xfrm>
              <a:off x="2564752" y="3091086"/>
              <a:ext cx="2929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2829226" y="2723464"/>
                  <a:ext cx="711569" cy="8359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2829226" y="2723464"/>
                  <a:ext cx="711569" cy="835971"/>
                </a:xfrm>
                <a:prstGeom prst="rect">
                  <a:avLst/>
                </a:prstGeom>
                <a:blipFill>
                  <a:blip r:embed="rId4"/>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stCxn id="73" idx="3"/>
            </p:cNvCxnSpPr>
            <p:nvPr/>
          </p:nvCxnSpPr>
          <p:spPr>
            <a:xfrm flipV="1">
              <a:off x="3540795" y="3139606"/>
              <a:ext cx="174313" cy="1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3715108" y="2732477"/>
                  <a:ext cx="723335" cy="8269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smtClean="0">
                          <a:latin typeface="Cambria Math" panose="02040503050406030204" pitchFamily="18" charset="0"/>
                        </a:rPr>
                        <m:t>𝛾</m:t>
                      </m:r>
                      <m:r>
                        <a:rPr lang="en-US" altLang="zh-TW" sz="800" i="1" smtClean="0">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smtClean="0">
                          <a:latin typeface="Cambria Math" panose="02040503050406030204" pitchFamily="18" charset="0"/>
                        </a:rPr>
                        <m:t>)</m:t>
                      </m:r>
                    </m:oMath>
                  </a14:m>
                  <a:endParaRPr lang="zh-TW" altLang="en-US" sz="800" i="1" dirty="0"/>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3486363" y="3215596"/>
                  <a:ext cx="27608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3486363" y="3215596"/>
                  <a:ext cx="276088" cy="21544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4388500" y="3137782"/>
                  <a:ext cx="369598" cy="266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𝑑𝑒𝑓</m:t>
                            </m:r>
                          </m:sub>
                          <m:sup>
                            <m:r>
                              <a:rPr lang="en-US" altLang="zh-TW" sz="800" i="1" dirty="0" smtClean="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4388500" y="3137782"/>
                  <a:ext cx="369598" cy="26665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smtClean="0">
                              <a:latin typeface="Cambria Math" panose="02040503050406030204" pitchFamily="18" charset="0"/>
                            </a:rPr>
                          </m:ctrlPr>
                        </m:sSubPr>
                        <m:e>
                          <m:r>
                            <a:rPr lang="en-US" altLang="zh-TW" sz="800" smtClean="0">
                              <a:latin typeface="Cambria Math" panose="02040503050406030204" pitchFamily="18" charset="0"/>
                            </a:rPr>
                            <m:t>𝑓</m:t>
                          </m:r>
                        </m:e>
                        <m:sub>
                          <m:r>
                            <a:rPr lang="en-US" altLang="zh-TW" sz="800" smtClean="0">
                              <a:latin typeface="Cambria Math" panose="02040503050406030204" pitchFamily="18" charset="0"/>
                            </a:rPr>
                            <m:t>𝜃</m:t>
                          </m:r>
                        </m:sub>
                      </m:sSub>
                      <m:r>
                        <a:rPr lang="en-US" altLang="zh-TW" sz="800" smtClean="0">
                          <a:latin typeface="Cambria Math" panose="02040503050406030204" pitchFamily="18" charset="0"/>
                        </a:rPr>
                        <m:t>(</m:t>
                      </m:r>
                      <m:r>
                        <a:rPr lang="en-US" altLang="zh-TW" sz="800" smtClean="0">
                          <a:latin typeface="Cambria Math" panose="02040503050406030204" pitchFamily="18" charset="0"/>
                        </a:rPr>
                        <m:t>𝑥</m:t>
                      </m:r>
                      <m:r>
                        <a:rPr lang="en-US" altLang="zh-TW" sz="800" smtClean="0">
                          <a:latin typeface="Cambria Math" panose="02040503050406030204" pitchFamily="18" charset="0"/>
                        </a:rPr>
                        <m:t>)</m:t>
                      </m:r>
                    </m:oMath>
                  </a14:m>
                  <a:endParaRPr lang="zh-TW" altLang="en-US" sz="800" dirty="0"/>
                </a:p>
              </p:txBody>
            </p:sp>
          </mc:Choice>
          <mc:Fallback xmlns="">
            <p:sp>
              <p:nvSpPr>
                <p:cNvPr id="78" name="矩形 77">
                  <a:extLst>
                    <a:ext uri="{FF2B5EF4-FFF2-40B4-BE49-F238E27FC236}">
                      <a16:creationId xmlns:a16="http://schemas.microsoft.com/office/drawing/2014/main" id="{FCBDFE81-1413-8FDE-3C41-7887BEE2340B}"/>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8"/>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3312850" y="1853277"/>
                  <a:ext cx="369598" cy="23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solidFill>
                                  <a:schemeClr val="bg1">
                                    <a:lumMod val="65000"/>
                                  </a:schemeClr>
                                </a:solidFill>
                                <a:latin typeface="Cambria Math" panose="02040503050406030204" pitchFamily="18" charset="0"/>
                              </a:rPr>
                            </m:ctrlPr>
                          </m:sSubSup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smtClean="0">
                                <a:solidFill>
                                  <a:schemeClr val="bg1">
                                    <a:lumMod val="65000"/>
                                  </a:schemeClr>
                                </a:solidFill>
                                <a:latin typeface="Cambria Math" panose="02040503050406030204" pitchFamily="18" charset="0"/>
                              </a:rPr>
                              <m:t>𝑑𝑒𝑓</m:t>
                            </m:r>
                          </m:sub>
                          <m:sup>
                            <m:r>
                              <a:rPr lang="en-US" altLang="zh-TW" sz="800" i="1" dirty="0" smtClean="0">
                                <a:solidFill>
                                  <a:schemeClr val="bg1">
                                    <a:lumMod val="65000"/>
                                  </a:schemeClr>
                                </a:solidFill>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3312850" y="1853277"/>
                  <a:ext cx="369598" cy="235129"/>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1"/>
                  <a:stretch>
                    <a:fillRect/>
                  </a:stretch>
                </a:blipFill>
              </p:spPr>
              <p:txBody>
                <a:bodyPr/>
                <a:lstStyle/>
                <a:p>
                  <a:r>
                    <a:rPr lang="zh-TW" altLang="en-US">
                      <a:noFill/>
                    </a:rPr>
                    <a:t> </a:t>
                  </a:r>
                </a:p>
              </p:txBody>
            </p:sp>
          </mc:Fallback>
        </mc:AlternateContent>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1384091" y="2275754"/>
              <a:ext cx="462024" cy="278208"/>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1200196" y="2657351"/>
              <a:ext cx="554011" cy="462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4708155" y="1675476"/>
                  <a:ext cx="740021"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Prediction</a:t>
                  </a:r>
                </a:p>
                <a:p>
                  <a:pPr algn="ctr"/>
                  <a:r>
                    <a:rPr lang="en-US" altLang="zh-TW" sz="800">
                      <a:latin typeface="+mj-lt"/>
                    </a:rPr>
                    <a:t>Combiner</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4708155" y="1675476"/>
                  <a:ext cx="740021" cy="1716263"/>
                </a:xfrm>
                <a:prstGeom prst="rect">
                  <a:avLst/>
                </a:prstGeom>
                <a:blipFill>
                  <a:blip r:embed="rId12"/>
                  <a:stretch>
                    <a:fillRect/>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5460475" y="2521245"/>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2663572" y="2209253"/>
              <a:ext cx="1870690"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5460475" y="2199125"/>
                  <a:ext cx="401007" cy="225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solidFill>
                                  <a:schemeClr val="bg1">
                                    <a:lumMod val="65000"/>
                                  </a:schemeClr>
                                </a:solidFill>
                                <a:latin typeface="Cambria Math" panose="02040503050406030204" pitchFamily="18" charset="0"/>
                              </a:rPr>
                            </m:ctrlPr>
                          </m:sSubPr>
                          <m:e>
                            <m:acc>
                              <m:accPr>
                                <m:chr m:val="̂"/>
                                <m:ctrlPr>
                                  <a:rPr lang="zh-TW" altLang="en-US" sz="800" i="1" dirty="0" smtClean="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b="0" i="1" dirty="0" smtClean="0">
                                <a:solidFill>
                                  <a:schemeClr val="bg1">
                                    <a:lumMod val="65000"/>
                                  </a:schemeClr>
                                </a:solidFill>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3"/>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4467544" y="3067863"/>
              <a:ext cx="2235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1771973" y="1815451"/>
                  <a:ext cx="751899" cy="668275"/>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MLP classifier</a:t>
                  </a:r>
                  <a:endParaRPr lang="zh-TW" altLang="en-US"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a:latin typeface="Cambria Math" panose="02040503050406030204" pitchFamily="18" charset="0"/>
                          </a:rPr>
                          <m:t>α</m:t>
                        </m:r>
                        <m:r>
                          <a:rPr lang="en-US" altLang="zh-TW" sz="800">
                            <a:latin typeface="Cambria Math" panose="02040503050406030204" pitchFamily="18" charset="0"/>
                          </a:rPr>
                          <m:t>(</m:t>
                        </m:r>
                        <m:r>
                          <a:rPr lang="en-US" altLang="zh-TW" sz="800">
                            <a:latin typeface="Cambria Math" panose="02040503050406030204" pitchFamily="18" charset="0"/>
                          </a:rPr>
                          <m:t>𝑧</m:t>
                        </m:r>
                        <m:r>
                          <a:rPr lang="en-US" altLang="zh-TW" sz="800">
                            <a:latin typeface="Cambria Math" panose="02040503050406030204" pitchFamily="18" charset="0"/>
                          </a:rPr>
                          <m:t>)</m:t>
                        </m:r>
                      </m:oMath>
                    </m:oMathPara>
                  </a14:m>
                  <a:endParaRPr lang="en-US" altLang="zh-TW" sz="800" dirty="0">
                    <a:latin typeface="+mj-lt"/>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4"/>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3731410" y="2442887"/>
              <a:ext cx="345367" cy="28959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3399153" y="2316392"/>
                  <a:ext cx="493053" cy="267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3399153" y="2316392"/>
                  <a:ext cx="493053" cy="267378"/>
                </a:xfrm>
                <a:prstGeom prst="rect">
                  <a:avLst/>
                </a:prstGeom>
                <a:blipFill>
                  <a:blip r:embed="rId15"/>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22005" y="1308241"/>
            <a:ext cx="0" cy="273585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stCxn id="80" idx="0"/>
            <a:endCxn id="5" idx="0"/>
          </p:cNvCxnSpPr>
          <p:nvPr/>
        </p:nvCxnSpPr>
        <p:spPr>
          <a:xfrm rot="5400000" flipH="1" flipV="1">
            <a:off x="3760912" y="-1040911"/>
            <a:ext cx="976947" cy="5832450"/>
          </a:xfrm>
          <a:prstGeom prst="bentConnector3">
            <a:avLst>
              <a:gd name="adj1" fmla="val 123399"/>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A1530EA5-D3CE-3618-BAF7-93F8D0186D38}"/>
              </a:ext>
            </a:extLst>
          </p:cNvPr>
          <p:cNvSpPr/>
          <p:nvPr/>
        </p:nvSpPr>
        <p:spPr>
          <a:xfrm>
            <a:off x="6381408" y="3628601"/>
            <a:ext cx="1632178" cy="415498"/>
          </a:xfrm>
          <a:prstGeom prst="rect">
            <a:avLst/>
          </a:prstGeom>
        </p:spPr>
        <p:txBody>
          <a:bodyPr wrap="none">
            <a:spAutoFit/>
          </a:bodyPr>
          <a:lstStyle/>
          <a:p>
            <a:pPr algn="just"/>
            <a:r>
              <a:rPr lang="en-US" altLang="zh-TW" sz="1013" dirty="0"/>
              <a:t>(b) </a:t>
            </a:r>
            <a:r>
              <a:rPr lang="en-US" altLang="zh-TW" sz="1050" dirty="0"/>
              <a:t>Lower branch</a:t>
            </a:r>
          </a:p>
          <a:p>
            <a:pPr algn="just"/>
            <a:r>
              <a:rPr lang="en-US" altLang="zh-TW" sz="1050" dirty="0"/>
              <a:t>(Component classification)</a:t>
            </a:r>
          </a:p>
        </p:txBody>
      </p:sp>
      <p:sp>
        <p:nvSpPr>
          <p:cNvPr id="5" name="矩形 4">
            <a:extLst>
              <a:ext uri="{FF2B5EF4-FFF2-40B4-BE49-F238E27FC236}">
                <a16:creationId xmlns:a16="http://schemas.microsoft.com/office/drawing/2014/main" id="{67FFDED5-1A22-2368-777F-D890D1BF020D}"/>
              </a:ext>
            </a:extLst>
          </p:cNvPr>
          <p:cNvSpPr/>
          <p:nvPr/>
        </p:nvSpPr>
        <p:spPr>
          <a:xfrm>
            <a:off x="6109017" y="1386840"/>
            <a:ext cx="2113185" cy="208622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76875445-965B-280C-6621-90C81FA354EC}"/>
              </a:ext>
            </a:extLst>
          </p:cNvPr>
          <p:cNvGrpSpPr/>
          <p:nvPr/>
        </p:nvGrpSpPr>
        <p:grpSpPr>
          <a:xfrm>
            <a:off x="6242092" y="1626129"/>
            <a:ext cx="777494" cy="1001531"/>
            <a:chOff x="6471729" y="1723058"/>
            <a:chExt cx="1229367" cy="1487726"/>
          </a:xfrm>
        </p:grpSpPr>
        <p:sp>
          <p:nvSpPr>
            <p:cNvPr id="6" name="橢圓 5">
              <a:extLst>
                <a:ext uri="{FF2B5EF4-FFF2-40B4-BE49-F238E27FC236}">
                  <a16:creationId xmlns:a16="http://schemas.microsoft.com/office/drawing/2014/main" id="{FAF9D99C-838E-55D6-A4E8-A72D0076D7C0}"/>
                </a:ext>
              </a:extLst>
            </p:cNvPr>
            <p:cNvSpPr/>
            <p:nvPr/>
          </p:nvSpPr>
          <p:spPr>
            <a:xfrm rot="1237349">
              <a:off x="6779929" y="1914946"/>
              <a:ext cx="853021" cy="1284483"/>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a:extLst>
                <a:ext uri="{FF2B5EF4-FFF2-40B4-BE49-F238E27FC236}">
                  <a16:creationId xmlns:a16="http://schemas.microsoft.com/office/drawing/2014/main" id="{1F0C8DC4-CEAF-7C94-798A-3B8BEB4F51F8}"/>
                </a:ext>
              </a:extLst>
            </p:cNvPr>
            <p:cNvSpPr/>
            <p:nvPr/>
          </p:nvSpPr>
          <p:spPr>
            <a:xfrm rot="1327023">
              <a:off x="6947136" y="2201716"/>
              <a:ext cx="520541" cy="71503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等腰三角形 7">
              <a:extLst>
                <a:ext uri="{FF2B5EF4-FFF2-40B4-BE49-F238E27FC236}">
                  <a16:creationId xmlns:a16="http://schemas.microsoft.com/office/drawing/2014/main" id="{E14FF98A-213C-A88E-551B-9830167A853A}"/>
                </a:ext>
              </a:extLst>
            </p:cNvPr>
            <p:cNvSpPr/>
            <p:nvPr/>
          </p:nvSpPr>
          <p:spPr>
            <a:xfrm>
              <a:off x="7310506" y="2559300"/>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a:extLst>
                <a:ext uri="{FF2B5EF4-FFF2-40B4-BE49-F238E27FC236}">
                  <a16:creationId xmlns:a16="http://schemas.microsoft.com/office/drawing/2014/main" id="{DE8076EC-606D-1DEF-DC7F-C812151713DB}"/>
                </a:ext>
              </a:extLst>
            </p:cNvPr>
            <p:cNvSpPr/>
            <p:nvPr/>
          </p:nvSpPr>
          <p:spPr>
            <a:xfrm>
              <a:off x="7102822" y="3013149"/>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等腰三角形 9">
              <a:extLst>
                <a:ext uri="{FF2B5EF4-FFF2-40B4-BE49-F238E27FC236}">
                  <a16:creationId xmlns:a16="http://schemas.microsoft.com/office/drawing/2014/main" id="{699E9208-1E38-1CB8-45ED-4C4DF2253051}"/>
                </a:ext>
              </a:extLst>
            </p:cNvPr>
            <p:cNvSpPr/>
            <p:nvPr/>
          </p:nvSpPr>
          <p:spPr>
            <a:xfrm>
              <a:off x="6548797" y="2035232"/>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 name="群組 10">
              <a:extLst>
                <a:ext uri="{FF2B5EF4-FFF2-40B4-BE49-F238E27FC236}">
                  <a16:creationId xmlns:a16="http://schemas.microsoft.com/office/drawing/2014/main" id="{17DF9F8D-D365-CDE8-797E-083584C8293F}"/>
                </a:ext>
              </a:extLst>
            </p:cNvPr>
            <p:cNvGrpSpPr/>
            <p:nvPr/>
          </p:nvGrpSpPr>
          <p:grpSpPr>
            <a:xfrm>
              <a:off x="6919450" y="2152188"/>
              <a:ext cx="628466" cy="941737"/>
              <a:chOff x="5173820" y="1649168"/>
              <a:chExt cx="419514" cy="562402"/>
            </a:xfrm>
          </p:grpSpPr>
          <p:sp>
            <p:nvSpPr>
              <p:cNvPr id="25" name="橢圓 46">
                <a:extLst>
                  <a:ext uri="{FF2B5EF4-FFF2-40B4-BE49-F238E27FC236}">
                    <a16:creationId xmlns:a16="http://schemas.microsoft.com/office/drawing/2014/main" id="{BA3712CE-BAC4-B758-9DBB-7DC1FF65C3AB}"/>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47">
                <a:extLst>
                  <a:ext uri="{FF2B5EF4-FFF2-40B4-BE49-F238E27FC236}">
                    <a16:creationId xmlns:a16="http://schemas.microsoft.com/office/drawing/2014/main" id="{069C74CD-C36E-53E4-5455-D55CF155BF1A}"/>
                  </a:ext>
                </a:extLst>
              </p:cNvPr>
              <p:cNvSpPr/>
              <p:nvPr/>
            </p:nvSpPr>
            <p:spPr>
              <a:xfrm>
                <a:off x="5335535" y="197227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48">
                <a:extLst>
                  <a:ext uri="{FF2B5EF4-FFF2-40B4-BE49-F238E27FC236}">
                    <a16:creationId xmlns:a16="http://schemas.microsoft.com/office/drawing/2014/main" id="{F534036D-285E-FF31-C981-BCE30F2DF087}"/>
                  </a:ext>
                </a:extLst>
              </p:cNvPr>
              <p:cNvSpPr/>
              <p:nvPr/>
            </p:nvSpPr>
            <p:spPr>
              <a:xfrm>
                <a:off x="5287204" y="199806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50">
                <a:extLst>
                  <a:ext uri="{FF2B5EF4-FFF2-40B4-BE49-F238E27FC236}">
                    <a16:creationId xmlns:a16="http://schemas.microsoft.com/office/drawing/2014/main" id="{E4568598-B116-98D6-B7B3-92CBC0A187DE}"/>
                  </a:ext>
                </a:extLst>
              </p:cNvPr>
              <p:cNvSpPr/>
              <p:nvPr/>
            </p:nvSpPr>
            <p:spPr>
              <a:xfrm>
                <a:off x="5257336" y="20908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51">
                <a:extLst>
                  <a:ext uri="{FF2B5EF4-FFF2-40B4-BE49-F238E27FC236}">
                    <a16:creationId xmlns:a16="http://schemas.microsoft.com/office/drawing/2014/main" id="{E3A5759D-7287-95DD-5167-6AD550AC9479}"/>
                  </a:ext>
                </a:extLst>
              </p:cNvPr>
              <p:cNvSpPr/>
              <p:nvPr/>
            </p:nvSpPr>
            <p:spPr>
              <a:xfrm>
                <a:off x="5335535" y="198568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52">
                <a:extLst>
                  <a:ext uri="{FF2B5EF4-FFF2-40B4-BE49-F238E27FC236}">
                    <a16:creationId xmlns:a16="http://schemas.microsoft.com/office/drawing/2014/main" id="{80D7B801-1E4B-7F11-71B2-32C7BD281C18}"/>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56">
                <a:extLst>
                  <a:ext uri="{FF2B5EF4-FFF2-40B4-BE49-F238E27FC236}">
                    <a16:creationId xmlns:a16="http://schemas.microsoft.com/office/drawing/2014/main" id="{A7BE6113-0AB2-983B-3F11-2C8271D4FDAD}"/>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57">
                <a:extLst>
                  <a:ext uri="{FF2B5EF4-FFF2-40B4-BE49-F238E27FC236}">
                    <a16:creationId xmlns:a16="http://schemas.microsoft.com/office/drawing/2014/main" id="{518CA925-0B78-CBC3-6FA1-2AEC9379C146}"/>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橢圓 58">
                <a:extLst>
                  <a:ext uri="{FF2B5EF4-FFF2-40B4-BE49-F238E27FC236}">
                    <a16:creationId xmlns:a16="http://schemas.microsoft.com/office/drawing/2014/main" id="{99D44185-A70B-FC96-884A-6F1854446FCF}"/>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橢圓 59">
                <a:extLst>
                  <a:ext uri="{FF2B5EF4-FFF2-40B4-BE49-F238E27FC236}">
                    <a16:creationId xmlns:a16="http://schemas.microsoft.com/office/drawing/2014/main" id="{A76AA053-C2E3-AFF6-F83D-DFDD6D6D3846}"/>
                  </a:ext>
                </a:extLst>
              </p:cNvPr>
              <p:cNvSpPr/>
              <p:nvPr/>
            </p:nvSpPr>
            <p:spPr>
              <a:xfrm>
                <a:off x="5237314" y="169352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60">
                <a:extLst>
                  <a:ext uri="{FF2B5EF4-FFF2-40B4-BE49-F238E27FC236}">
                    <a16:creationId xmlns:a16="http://schemas.microsoft.com/office/drawing/2014/main" id="{39E74799-3DAA-63DB-9247-BA78FA53FED2}"/>
                  </a:ext>
                </a:extLst>
              </p:cNvPr>
              <p:cNvSpPr/>
              <p:nvPr/>
            </p:nvSpPr>
            <p:spPr>
              <a:xfrm>
                <a:off x="5465318" y="170953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61">
                <a:extLst>
                  <a:ext uri="{FF2B5EF4-FFF2-40B4-BE49-F238E27FC236}">
                    <a16:creationId xmlns:a16="http://schemas.microsoft.com/office/drawing/2014/main" id="{FD73561E-2475-A8B8-78CB-39BCB1673D49}"/>
                  </a:ext>
                </a:extLst>
              </p:cNvPr>
              <p:cNvSpPr/>
              <p:nvPr/>
            </p:nvSpPr>
            <p:spPr>
              <a:xfrm>
                <a:off x="5439120" y="182566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62">
                <a:extLst>
                  <a:ext uri="{FF2B5EF4-FFF2-40B4-BE49-F238E27FC236}">
                    <a16:creationId xmlns:a16="http://schemas.microsoft.com/office/drawing/2014/main" id="{D1403CF6-0F94-92C4-E810-0993E107B40D}"/>
                  </a:ext>
                </a:extLst>
              </p:cNvPr>
              <p:cNvSpPr/>
              <p:nvPr/>
            </p:nvSpPr>
            <p:spPr>
              <a:xfrm>
                <a:off x="5299342" y="1830576"/>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63">
                <a:extLst>
                  <a:ext uri="{FF2B5EF4-FFF2-40B4-BE49-F238E27FC236}">
                    <a16:creationId xmlns:a16="http://schemas.microsoft.com/office/drawing/2014/main" id="{577ABA53-7404-F6F3-9E6D-8970CF6E4E8F}"/>
                  </a:ext>
                </a:extLst>
              </p:cNvPr>
              <p:cNvSpPr/>
              <p:nvPr/>
            </p:nvSpPr>
            <p:spPr>
              <a:xfrm>
                <a:off x="5373022" y="166411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 name="等腰三角形 11">
              <a:extLst>
                <a:ext uri="{FF2B5EF4-FFF2-40B4-BE49-F238E27FC236}">
                  <a16:creationId xmlns:a16="http://schemas.microsoft.com/office/drawing/2014/main" id="{77F9523E-2030-E1D0-540F-D2DA36D42B18}"/>
                </a:ext>
              </a:extLst>
            </p:cNvPr>
            <p:cNvSpPr/>
            <p:nvPr/>
          </p:nvSpPr>
          <p:spPr>
            <a:xfrm>
              <a:off x="7210242" y="2625091"/>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a:extLst>
                <a:ext uri="{FF2B5EF4-FFF2-40B4-BE49-F238E27FC236}">
                  <a16:creationId xmlns:a16="http://schemas.microsoft.com/office/drawing/2014/main" id="{59FD45FA-4C1F-582A-44DF-93D12EF9636B}"/>
                </a:ext>
              </a:extLst>
            </p:cNvPr>
            <p:cNvSpPr/>
            <p:nvPr/>
          </p:nvSpPr>
          <p:spPr>
            <a:xfrm>
              <a:off x="6471729" y="2514158"/>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CD357E60-FE13-94BF-A21E-77D06EDB7CA0}"/>
                </a:ext>
              </a:extLst>
            </p:cNvPr>
            <p:cNvSpPr/>
            <p:nvPr/>
          </p:nvSpPr>
          <p:spPr>
            <a:xfrm>
              <a:off x="7110744" y="1985839"/>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a:extLst>
                <a:ext uri="{FF2B5EF4-FFF2-40B4-BE49-F238E27FC236}">
                  <a16:creationId xmlns:a16="http://schemas.microsoft.com/office/drawing/2014/main" id="{205F3F6D-0985-DA31-E7FC-1B3F2EE89C42}"/>
                </a:ext>
              </a:extLst>
            </p:cNvPr>
            <p:cNvSpPr/>
            <p:nvPr/>
          </p:nvSpPr>
          <p:spPr>
            <a:xfrm>
              <a:off x="6887007" y="2046342"/>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93F013BD-DD04-1264-3263-AB104962773A}"/>
                </a:ext>
              </a:extLst>
            </p:cNvPr>
            <p:cNvSpPr/>
            <p:nvPr/>
          </p:nvSpPr>
          <p:spPr>
            <a:xfrm>
              <a:off x="7251239" y="2277591"/>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等腰三角形 18">
              <a:extLst>
                <a:ext uri="{FF2B5EF4-FFF2-40B4-BE49-F238E27FC236}">
                  <a16:creationId xmlns:a16="http://schemas.microsoft.com/office/drawing/2014/main" id="{9812EBF6-1DB7-DB44-51A9-8BA5AAA2A65D}"/>
                </a:ext>
              </a:extLst>
            </p:cNvPr>
            <p:cNvSpPr/>
            <p:nvPr/>
          </p:nvSpPr>
          <p:spPr>
            <a:xfrm>
              <a:off x="6879515" y="2517133"/>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2D80A8E9-063B-25EA-E678-33DCB03B725B}"/>
                </a:ext>
              </a:extLst>
            </p:cNvPr>
            <p:cNvSpPr/>
            <p:nvPr/>
          </p:nvSpPr>
          <p:spPr>
            <a:xfrm>
              <a:off x="6706490" y="2299975"/>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等腰三角形 20">
              <a:extLst>
                <a:ext uri="{FF2B5EF4-FFF2-40B4-BE49-F238E27FC236}">
                  <a16:creationId xmlns:a16="http://schemas.microsoft.com/office/drawing/2014/main" id="{E4E72BA5-E9E6-8EE5-0279-B9C72D9AF6D2}"/>
                </a:ext>
              </a:extLst>
            </p:cNvPr>
            <p:cNvSpPr/>
            <p:nvPr/>
          </p:nvSpPr>
          <p:spPr>
            <a:xfrm>
              <a:off x="7206438" y="1723058"/>
              <a:ext cx="199384" cy="19561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腰三角形 21">
              <a:extLst>
                <a:ext uri="{FF2B5EF4-FFF2-40B4-BE49-F238E27FC236}">
                  <a16:creationId xmlns:a16="http://schemas.microsoft.com/office/drawing/2014/main" id="{AB9C071D-727F-D601-12AD-C4E6B917676C}"/>
                </a:ext>
              </a:extLst>
            </p:cNvPr>
            <p:cNvSpPr/>
            <p:nvPr/>
          </p:nvSpPr>
          <p:spPr>
            <a:xfrm>
              <a:off x="7323078" y="2856105"/>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等腰三角形 22">
              <a:extLst>
                <a:ext uri="{FF2B5EF4-FFF2-40B4-BE49-F238E27FC236}">
                  <a16:creationId xmlns:a16="http://schemas.microsoft.com/office/drawing/2014/main" id="{87DF4A76-4DA9-173F-2194-0B452F5D3117}"/>
                </a:ext>
              </a:extLst>
            </p:cNvPr>
            <p:cNvSpPr/>
            <p:nvPr/>
          </p:nvSpPr>
          <p:spPr>
            <a:xfrm>
              <a:off x="6720951" y="2834808"/>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等腰三角形 23">
              <a:extLst>
                <a:ext uri="{FF2B5EF4-FFF2-40B4-BE49-F238E27FC236}">
                  <a16:creationId xmlns:a16="http://schemas.microsoft.com/office/drawing/2014/main" id="{2FA46B33-7EA5-3765-6C84-CE1012D267C9}"/>
                </a:ext>
              </a:extLst>
            </p:cNvPr>
            <p:cNvSpPr/>
            <p:nvPr/>
          </p:nvSpPr>
          <p:spPr>
            <a:xfrm>
              <a:off x="7501712" y="2028822"/>
              <a:ext cx="199384" cy="197635"/>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1" name="群組 40">
            <a:extLst>
              <a:ext uri="{FF2B5EF4-FFF2-40B4-BE49-F238E27FC236}">
                <a16:creationId xmlns:a16="http://schemas.microsoft.com/office/drawing/2014/main" id="{1D972491-1B4E-98F3-5F51-113ABACD66D4}"/>
              </a:ext>
            </a:extLst>
          </p:cNvPr>
          <p:cNvGrpSpPr/>
          <p:nvPr/>
        </p:nvGrpSpPr>
        <p:grpSpPr>
          <a:xfrm>
            <a:off x="8308155" y="1916451"/>
            <a:ext cx="164651" cy="1581860"/>
            <a:chOff x="8136912" y="1275640"/>
            <a:chExt cx="150843" cy="1161245"/>
          </a:xfrm>
        </p:grpSpPr>
        <p:sp>
          <p:nvSpPr>
            <p:cNvPr id="42" name="矩形 41">
              <a:extLst>
                <a:ext uri="{FF2B5EF4-FFF2-40B4-BE49-F238E27FC236}">
                  <a16:creationId xmlns:a16="http://schemas.microsoft.com/office/drawing/2014/main" id="{B90DFF7B-C7BD-C03F-B8A3-D988399B119B}"/>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矩形 42">
              <a:extLst>
                <a:ext uri="{FF2B5EF4-FFF2-40B4-BE49-F238E27FC236}">
                  <a16:creationId xmlns:a16="http://schemas.microsoft.com/office/drawing/2014/main" id="{6BF2A511-C239-D783-DC8F-30EF69A8BAE7}"/>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1C9F06E3-2CC8-A4E4-E502-A84CD197FC6A}"/>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45" name="文字方塊 44">
            <a:extLst>
              <a:ext uri="{FF2B5EF4-FFF2-40B4-BE49-F238E27FC236}">
                <a16:creationId xmlns:a16="http://schemas.microsoft.com/office/drawing/2014/main" id="{057E1965-3F78-8DC6-8B40-CAC88EE6CFE3}"/>
              </a:ext>
            </a:extLst>
          </p:cNvPr>
          <p:cNvSpPr txBox="1"/>
          <p:nvPr/>
        </p:nvSpPr>
        <p:spPr>
          <a:xfrm>
            <a:off x="7968416" y="3689323"/>
            <a:ext cx="1175584" cy="300082"/>
          </a:xfrm>
          <a:prstGeom prst="rect">
            <a:avLst/>
          </a:prstGeom>
          <a:noFill/>
        </p:spPr>
        <p:txBody>
          <a:bodyPr wrap="square" rtlCol="0">
            <a:spAutoFit/>
          </a:bodyPr>
          <a:lstStyle/>
          <a:p>
            <a:r>
              <a:rPr lang="en-US" altLang="zh-TW" b="1" dirty="0">
                <a:latin typeface="+mj-lt"/>
              </a:rPr>
              <a:t>Uncertainty</a:t>
            </a:r>
            <a:endParaRPr lang="zh-TW" altLang="en-US" b="1" dirty="0">
              <a:latin typeface="+mj-lt"/>
            </a:endParaRPr>
          </a:p>
        </p:txBody>
      </p:sp>
      <p:sp>
        <p:nvSpPr>
          <p:cNvPr id="46" name="文字方塊 45">
            <a:extLst>
              <a:ext uri="{FF2B5EF4-FFF2-40B4-BE49-F238E27FC236}">
                <a16:creationId xmlns:a16="http://schemas.microsoft.com/office/drawing/2014/main" id="{DAFC6432-3E20-294E-A2A4-7485EA87CA81}"/>
              </a:ext>
            </a:extLst>
          </p:cNvPr>
          <p:cNvSpPr txBox="1"/>
          <p:nvPr/>
        </p:nvSpPr>
        <p:spPr>
          <a:xfrm>
            <a:off x="8546348" y="3318167"/>
            <a:ext cx="432298" cy="300082"/>
          </a:xfrm>
          <a:prstGeom prst="rect">
            <a:avLst/>
          </a:prstGeom>
          <a:noFill/>
        </p:spPr>
        <p:txBody>
          <a:bodyPr wrap="none" rtlCol="0">
            <a:spAutoFit/>
          </a:bodyPr>
          <a:lstStyle/>
          <a:p>
            <a:r>
              <a:rPr lang="en-US" altLang="zh-TW" dirty="0"/>
              <a:t>low</a:t>
            </a:r>
            <a:endParaRPr lang="zh-TW" altLang="en-US" dirty="0"/>
          </a:p>
        </p:txBody>
      </p:sp>
      <p:cxnSp>
        <p:nvCxnSpPr>
          <p:cNvPr id="47" name="直線單箭頭接點 46">
            <a:extLst>
              <a:ext uri="{FF2B5EF4-FFF2-40B4-BE49-F238E27FC236}">
                <a16:creationId xmlns:a16="http://schemas.microsoft.com/office/drawing/2014/main" id="{E248105B-B42A-95C7-6A8E-5289C514A55F}"/>
              </a:ext>
            </a:extLst>
          </p:cNvPr>
          <p:cNvCxnSpPr>
            <a:cxnSpLocks/>
            <a:stCxn id="46" idx="0"/>
            <a:endCxn id="48" idx="2"/>
          </p:cNvCxnSpPr>
          <p:nvPr/>
        </p:nvCxnSpPr>
        <p:spPr>
          <a:xfrm flipH="1" flipV="1">
            <a:off x="8736432" y="2152782"/>
            <a:ext cx="26065" cy="116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3B283A5E-C19D-92E6-0B3F-DC37D4104246}"/>
              </a:ext>
            </a:extLst>
          </p:cNvPr>
          <p:cNvSpPr txBox="1"/>
          <p:nvPr/>
        </p:nvSpPr>
        <p:spPr>
          <a:xfrm>
            <a:off x="8494218" y="1852700"/>
            <a:ext cx="484428" cy="300082"/>
          </a:xfrm>
          <a:prstGeom prst="rect">
            <a:avLst/>
          </a:prstGeom>
          <a:noFill/>
        </p:spPr>
        <p:txBody>
          <a:bodyPr wrap="none" rtlCol="0">
            <a:spAutoFit/>
          </a:bodyPr>
          <a:lstStyle/>
          <a:p>
            <a:r>
              <a:rPr lang="en-US" altLang="zh-TW" dirty="0"/>
              <a:t>high</a:t>
            </a:r>
            <a:endParaRPr lang="zh-TW" altLang="en-US" dirty="0"/>
          </a:p>
        </p:txBody>
      </p:sp>
      <p:sp>
        <p:nvSpPr>
          <p:cNvPr id="2" name="文字方塊 1">
            <a:extLst>
              <a:ext uri="{FF2B5EF4-FFF2-40B4-BE49-F238E27FC236}">
                <a16:creationId xmlns:a16="http://schemas.microsoft.com/office/drawing/2014/main" id="{476D1EDE-2020-E66B-D252-98E60DCDEF71}"/>
              </a:ext>
            </a:extLst>
          </p:cNvPr>
          <p:cNvSpPr txBox="1"/>
          <p:nvPr/>
        </p:nvSpPr>
        <p:spPr>
          <a:xfrm>
            <a:off x="240230" y="3800369"/>
            <a:ext cx="4118293" cy="307777"/>
          </a:xfrm>
          <a:prstGeom prst="rect">
            <a:avLst/>
          </a:prstGeom>
          <a:noFill/>
        </p:spPr>
        <p:txBody>
          <a:bodyPr wrap="square">
            <a:spAutoFit/>
          </a:bodyPr>
          <a:lstStyle/>
          <a:p>
            <a:pPr algn="ctr"/>
            <a:r>
              <a:rPr lang="en-US" altLang="zh-TW" sz="1400" dirty="0"/>
              <a:t>Expert 2 : use only the lower branch</a:t>
            </a:r>
          </a:p>
        </p:txBody>
      </p:sp>
      <p:grpSp>
        <p:nvGrpSpPr>
          <p:cNvPr id="145" name="群組 144">
            <a:extLst>
              <a:ext uri="{FF2B5EF4-FFF2-40B4-BE49-F238E27FC236}">
                <a16:creationId xmlns:a16="http://schemas.microsoft.com/office/drawing/2014/main" id="{B2635D07-0520-3178-0F00-47200973000E}"/>
              </a:ext>
            </a:extLst>
          </p:cNvPr>
          <p:cNvGrpSpPr/>
          <p:nvPr/>
        </p:nvGrpSpPr>
        <p:grpSpPr>
          <a:xfrm>
            <a:off x="7245325" y="1463568"/>
            <a:ext cx="821153" cy="975279"/>
            <a:chOff x="5087093" y="3789214"/>
            <a:chExt cx="821153" cy="975279"/>
          </a:xfrm>
        </p:grpSpPr>
        <p:grpSp>
          <p:nvGrpSpPr>
            <p:cNvPr id="144" name="群組 143">
              <a:extLst>
                <a:ext uri="{FF2B5EF4-FFF2-40B4-BE49-F238E27FC236}">
                  <a16:creationId xmlns:a16="http://schemas.microsoft.com/office/drawing/2014/main" id="{9C4E9B10-2DC2-B72A-BCF2-F1B693D0E347}"/>
                </a:ext>
              </a:extLst>
            </p:cNvPr>
            <p:cNvGrpSpPr/>
            <p:nvPr/>
          </p:nvGrpSpPr>
          <p:grpSpPr>
            <a:xfrm>
              <a:off x="5250121" y="3850642"/>
              <a:ext cx="539480" cy="864709"/>
              <a:chOff x="4386614" y="3886069"/>
              <a:chExt cx="539480" cy="864709"/>
            </a:xfrm>
          </p:grpSpPr>
          <p:sp>
            <p:nvSpPr>
              <p:cNvPr id="53" name="橢圓 52">
                <a:extLst>
                  <a:ext uri="{FF2B5EF4-FFF2-40B4-BE49-F238E27FC236}">
                    <a16:creationId xmlns:a16="http://schemas.microsoft.com/office/drawing/2014/main" id="{B2362D14-AEC0-CF6C-14CC-4AB95B435AB3}"/>
                  </a:ext>
                </a:extLst>
              </p:cNvPr>
              <p:cNvSpPr/>
              <p:nvPr/>
            </p:nvSpPr>
            <p:spPr>
              <a:xfrm rot="8860872">
                <a:off x="4386614" y="3886069"/>
                <a:ext cx="539480" cy="8647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19577388-3B08-75AC-79AE-5465DD7DA227}"/>
                  </a:ext>
                </a:extLst>
              </p:cNvPr>
              <p:cNvSpPr/>
              <p:nvPr/>
            </p:nvSpPr>
            <p:spPr>
              <a:xfrm rot="8950546">
                <a:off x="4472547" y="4059953"/>
                <a:ext cx="329208" cy="48135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5" name="等腰三角形 54">
              <a:extLst>
                <a:ext uri="{FF2B5EF4-FFF2-40B4-BE49-F238E27FC236}">
                  <a16:creationId xmlns:a16="http://schemas.microsoft.com/office/drawing/2014/main" id="{A4B8FD07-41A1-33FB-CC54-632A15500AC1}"/>
                </a:ext>
              </a:extLst>
            </p:cNvPr>
            <p:cNvSpPr/>
            <p:nvPr/>
          </p:nvSpPr>
          <p:spPr>
            <a:xfrm>
              <a:off x="5357469" y="427681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等腰三角形 55">
              <a:extLst>
                <a:ext uri="{FF2B5EF4-FFF2-40B4-BE49-F238E27FC236}">
                  <a16:creationId xmlns:a16="http://schemas.microsoft.com/office/drawing/2014/main" id="{B04D6D88-C165-BCEA-F788-00E7C13D12C1}"/>
                </a:ext>
              </a:extLst>
            </p:cNvPr>
            <p:cNvSpPr/>
            <p:nvPr/>
          </p:nvSpPr>
          <p:spPr>
            <a:xfrm>
              <a:off x="5269745" y="3956027"/>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等腰三角形 56">
              <a:extLst>
                <a:ext uri="{FF2B5EF4-FFF2-40B4-BE49-F238E27FC236}">
                  <a16:creationId xmlns:a16="http://schemas.microsoft.com/office/drawing/2014/main" id="{BAD73CE7-E6D3-5D9B-A7F8-A5B21D7927F2}"/>
                </a:ext>
              </a:extLst>
            </p:cNvPr>
            <p:cNvSpPr/>
            <p:nvPr/>
          </p:nvSpPr>
          <p:spPr>
            <a:xfrm>
              <a:off x="5758977" y="4134011"/>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8" name="群組 57">
              <a:extLst>
                <a:ext uri="{FF2B5EF4-FFF2-40B4-BE49-F238E27FC236}">
                  <a16:creationId xmlns:a16="http://schemas.microsoft.com/office/drawing/2014/main" id="{A6BF8F73-1570-BBD8-A6DF-B12D7DDCBE63}"/>
                </a:ext>
              </a:extLst>
            </p:cNvPr>
            <p:cNvGrpSpPr/>
            <p:nvPr/>
          </p:nvGrpSpPr>
          <p:grpSpPr>
            <a:xfrm>
              <a:off x="5323793" y="3975227"/>
              <a:ext cx="397464" cy="633973"/>
              <a:chOff x="5173820" y="1649168"/>
              <a:chExt cx="419514" cy="562402"/>
            </a:xfrm>
          </p:grpSpPr>
          <p:sp>
            <p:nvSpPr>
              <p:cNvPr id="70" name="橢圓 46">
                <a:extLst>
                  <a:ext uri="{FF2B5EF4-FFF2-40B4-BE49-F238E27FC236}">
                    <a16:creationId xmlns:a16="http://schemas.microsoft.com/office/drawing/2014/main" id="{2ABB52E9-06B8-9659-9D20-CF7C56BBEF6E}"/>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3" name="橢圓 47">
                <a:extLst>
                  <a:ext uri="{FF2B5EF4-FFF2-40B4-BE49-F238E27FC236}">
                    <a16:creationId xmlns:a16="http://schemas.microsoft.com/office/drawing/2014/main" id="{952B8852-C95D-9F5F-694C-10D55C02C477}"/>
                  </a:ext>
                </a:extLst>
              </p:cNvPr>
              <p:cNvSpPr/>
              <p:nvPr/>
            </p:nvSpPr>
            <p:spPr>
              <a:xfrm>
                <a:off x="5335535" y="197227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橢圓 48">
                <a:extLst>
                  <a:ext uri="{FF2B5EF4-FFF2-40B4-BE49-F238E27FC236}">
                    <a16:creationId xmlns:a16="http://schemas.microsoft.com/office/drawing/2014/main" id="{E6B02306-8F67-A19B-3131-38427ED72D0A}"/>
                  </a:ext>
                </a:extLst>
              </p:cNvPr>
              <p:cNvSpPr/>
              <p:nvPr/>
            </p:nvSpPr>
            <p:spPr>
              <a:xfrm>
                <a:off x="5287204" y="199806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橢圓 50">
                <a:extLst>
                  <a:ext uri="{FF2B5EF4-FFF2-40B4-BE49-F238E27FC236}">
                    <a16:creationId xmlns:a16="http://schemas.microsoft.com/office/drawing/2014/main" id="{9E5A416E-0760-1FAA-034B-442A756E4ABB}"/>
                  </a:ext>
                </a:extLst>
              </p:cNvPr>
              <p:cNvSpPr/>
              <p:nvPr/>
            </p:nvSpPr>
            <p:spPr>
              <a:xfrm>
                <a:off x="5257336" y="20908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橢圓 51">
                <a:extLst>
                  <a:ext uri="{FF2B5EF4-FFF2-40B4-BE49-F238E27FC236}">
                    <a16:creationId xmlns:a16="http://schemas.microsoft.com/office/drawing/2014/main" id="{4989D0B3-D803-924A-DB04-4594B7E37F29}"/>
                  </a:ext>
                </a:extLst>
              </p:cNvPr>
              <p:cNvSpPr/>
              <p:nvPr/>
            </p:nvSpPr>
            <p:spPr>
              <a:xfrm>
                <a:off x="5335535" y="198568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橢圓 52">
                <a:extLst>
                  <a:ext uri="{FF2B5EF4-FFF2-40B4-BE49-F238E27FC236}">
                    <a16:creationId xmlns:a16="http://schemas.microsoft.com/office/drawing/2014/main" id="{4E9D983A-4D88-2D09-F619-CDE8A449C780}"/>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橢圓 56">
                <a:extLst>
                  <a:ext uri="{FF2B5EF4-FFF2-40B4-BE49-F238E27FC236}">
                    <a16:creationId xmlns:a16="http://schemas.microsoft.com/office/drawing/2014/main" id="{765D2FCA-6FE7-DB8B-2348-B9AE9A28B8E6}"/>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橢圓 57">
                <a:extLst>
                  <a:ext uri="{FF2B5EF4-FFF2-40B4-BE49-F238E27FC236}">
                    <a16:creationId xmlns:a16="http://schemas.microsoft.com/office/drawing/2014/main" id="{E31B94BD-1AC8-413F-4DD8-446F8C529187}"/>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橢圓 58">
                <a:extLst>
                  <a:ext uri="{FF2B5EF4-FFF2-40B4-BE49-F238E27FC236}">
                    <a16:creationId xmlns:a16="http://schemas.microsoft.com/office/drawing/2014/main" id="{187E7C95-AC8C-BA3A-4EC0-1A475CE62360}"/>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橢圓 59">
                <a:extLst>
                  <a:ext uri="{FF2B5EF4-FFF2-40B4-BE49-F238E27FC236}">
                    <a16:creationId xmlns:a16="http://schemas.microsoft.com/office/drawing/2014/main" id="{6DC168BD-E6E1-F39B-56F3-7DF7B361791D}"/>
                  </a:ext>
                </a:extLst>
              </p:cNvPr>
              <p:cNvSpPr/>
              <p:nvPr/>
            </p:nvSpPr>
            <p:spPr>
              <a:xfrm>
                <a:off x="5237314" y="169352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橢圓 60">
                <a:extLst>
                  <a:ext uri="{FF2B5EF4-FFF2-40B4-BE49-F238E27FC236}">
                    <a16:creationId xmlns:a16="http://schemas.microsoft.com/office/drawing/2014/main" id="{DBB2E111-EA65-8AF6-0208-57A9549191B2}"/>
                  </a:ext>
                </a:extLst>
              </p:cNvPr>
              <p:cNvSpPr/>
              <p:nvPr/>
            </p:nvSpPr>
            <p:spPr>
              <a:xfrm>
                <a:off x="5465318" y="170953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橢圓 61">
                <a:extLst>
                  <a:ext uri="{FF2B5EF4-FFF2-40B4-BE49-F238E27FC236}">
                    <a16:creationId xmlns:a16="http://schemas.microsoft.com/office/drawing/2014/main" id="{4D2C741D-5C2B-810F-EED6-A7B88A69FD08}"/>
                  </a:ext>
                </a:extLst>
              </p:cNvPr>
              <p:cNvSpPr/>
              <p:nvPr/>
            </p:nvSpPr>
            <p:spPr>
              <a:xfrm>
                <a:off x="5439120" y="182566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橢圓 62">
                <a:extLst>
                  <a:ext uri="{FF2B5EF4-FFF2-40B4-BE49-F238E27FC236}">
                    <a16:creationId xmlns:a16="http://schemas.microsoft.com/office/drawing/2014/main" id="{60417EC4-BCA4-192F-5B01-282F4CC5842F}"/>
                  </a:ext>
                </a:extLst>
              </p:cNvPr>
              <p:cNvSpPr/>
              <p:nvPr/>
            </p:nvSpPr>
            <p:spPr>
              <a:xfrm>
                <a:off x="5299342" y="1830576"/>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橢圓 63">
                <a:extLst>
                  <a:ext uri="{FF2B5EF4-FFF2-40B4-BE49-F238E27FC236}">
                    <a16:creationId xmlns:a16="http://schemas.microsoft.com/office/drawing/2014/main" id="{DB8B6EC9-BBC8-B885-19F9-7CFAAEC9748B}"/>
                  </a:ext>
                </a:extLst>
              </p:cNvPr>
              <p:cNvSpPr/>
              <p:nvPr/>
            </p:nvSpPr>
            <p:spPr>
              <a:xfrm>
                <a:off x="5373022" y="166411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9" name="等腰三角形 58">
              <a:extLst>
                <a:ext uri="{FF2B5EF4-FFF2-40B4-BE49-F238E27FC236}">
                  <a16:creationId xmlns:a16="http://schemas.microsoft.com/office/drawing/2014/main" id="{BDBCDE4A-9E62-97BA-791D-E4534BAA8BD1}"/>
                </a:ext>
              </a:extLst>
            </p:cNvPr>
            <p:cNvSpPr/>
            <p:nvPr/>
          </p:nvSpPr>
          <p:spPr>
            <a:xfrm>
              <a:off x="5379449" y="4202657"/>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等腰三角形 59">
              <a:extLst>
                <a:ext uri="{FF2B5EF4-FFF2-40B4-BE49-F238E27FC236}">
                  <a16:creationId xmlns:a16="http://schemas.microsoft.com/office/drawing/2014/main" id="{1B897A08-F574-0DA3-3AAD-9395E12C05EC}"/>
                </a:ext>
              </a:extLst>
            </p:cNvPr>
            <p:cNvSpPr/>
            <p:nvPr/>
          </p:nvSpPr>
          <p:spPr>
            <a:xfrm>
              <a:off x="5592672" y="388039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等腰三角形 60">
              <a:extLst>
                <a:ext uri="{FF2B5EF4-FFF2-40B4-BE49-F238E27FC236}">
                  <a16:creationId xmlns:a16="http://schemas.microsoft.com/office/drawing/2014/main" id="{7477C965-370D-472F-0725-52350A44251A}"/>
                </a:ext>
              </a:extLst>
            </p:cNvPr>
            <p:cNvSpPr/>
            <p:nvPr/>
          </p:nvSpPr>
          <p:spPr>
            <a:xfrm>
              <a:off x="5696886" y="4499957"/>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等腰三角形 61">
              <a:extLst>
                <a:ext uri="{FF2B5EF4-FFF2-40B4-BE49-F238E27FC236}">
                  <a16:creationId xmlns:a16="http://schemas.microsoft.com/office/drawing/2014/main" id="{586D6D3D-03D1-3040-B4F0-B752A5D1EA7F}"/>
                </a:ext>
              </a:extLst>
            </p:cNvPr>
            <p:cNvSpPr/>
            <p:nvPr/>
          </p:nvSpPr>
          <p:spPr>
            <a:xfrm>
              <a:off x="5782149" y="4379911"/>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等腰三角形 62">
              <a:extLst>
                <a:ext uri="{FF2B5EF4-FFF2-40B4-BE49-F238E27FC236}">
                  <a16:creationId xmlns:a16="http://schemas.microsoft.com/office/drawing/2014/main" id="{2DCD7842-6072-5013-E620-5C7C2D281A45}"/>
                </a:ext>
              </a:extLst>
            </p:cNvPr>
            <p:cNvSpPr/>
            <p:nvPr/>
          </p:nvSpPr>
          <p:spPr>
            <a:xfrm>
              <a:off x="5504984" y="4401752"/>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等腰三角形 63">
              <a:extLst>
                <a:ext uri="{FF2B5EF4-FFF2-40B4-BE49-F238E27FC236}">
                  <a16:creationId xmlns:a16="http://schemas.microsoft.com/office/drawing/2014/main" id="{A262A478-AB08-DBAE-34C6-4AC463EDF39A}"/>
                </a:ext>
              </a:extLst>
            </p:cNvPr>
            <p:cNvSpPr/>
            <p:nvPr/>
          </p:nvSpPr>
          <p:spPr>
            <a:xfrm>
              <a:off x="5588311" y="4129119"/>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5" name="等腰三角形 64">
              <a:extLst>
                <a:ext uri="{FF2B5EF4-FFF2-40B4-BE49-F238E27FC236}">
                  <a16:creationId xmlns:a16="http://schemas.microsoft.com/office/drawing/2014/main" id="{7CCF3120-E46D-067D-7607-70A56F993DA9}"/>
                </a:ext>
              </a:extLst>
            </p:cNvPr>
            <p:cNvSpPr/>
            <p:nvPr/>
          </p:nvSpPr>
          <p:spPr>
            <a:xfrm>
              <a:off x="5087093" y="393243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等腰三角形 65">
              <a:extLst>
                <a:ext uri="{FF2B5EF4-FFF2-40B4-BE49-F238E27FC236}">
                  <a16:creationId xmlns:a16="http://schemas.microsoft.com/office/drawing/2014/main" id="{45FC3E9D-C7EB-6BA8-6B42-DA1D05E1A5CC}"/>
                </a:ext>
              </a:extLst>
            </p:cNvPr>
            <p:cNvSpPr/>
            <p:nvPr/>
          </p:nvSpPr>
          <p:spPr>
            <a:xfrm>
              <a:off x="5178967" y="4315217"/>
              <a:ext cx="126097" cy="13168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等腰三角形 66">
              <a:extLst>
                <a:ext uri="{FF2B5EF4-FFF2-40B4-BE49-F238E27FC236}">
                  <a16:creationId xmlns:a16="http://schemas.microsoft.com/office/drawing/2014/main" id="{E11B4EEA-9137-6C5E-6E7F-834245F1FEE4}"/>
                </a:ext>
              </a:extLst>
            </p:cNvPr>
            <p:cNvSpPr/>
            <p:nvPr/>
          </p:nvSpPr>
          <p:spPr>
            <a:xfrm>
              <a:off x="5226712" y="4125523"/>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等腰三角形 67">
              <a:extLst>
                <a:ext uri="{FF2B5EF4-FFF2-40B4-BE49-F238E27FC236}">
                  <a16:creationId xmlns:a16="http://schemas.microsoft.com/office/drawing/2014/main" id="{5E8AD479-E525-509B-FD97-8E3AA135DFCA}"/>
                </a:ext>
              </a:extLst>
            </p:cNvPr>
            <p:cNvSpPr/>
            <p:nvPr/>
          </p:nvSpPr>
          <p:spPr>
            <a:xfrm>
              <a:off x="5354189" y="378921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等腰三角形 68">
              <a:extLst>
                <a:ext uri="{FF2B5EF4-FFF2-40B4-BE49-F238E27FC236}">
                  <a16:creationId xmlns:a16="http://schemas.microsoft.com/office/drawing/2014/main" id="{4D205654-1E68-2E66-FF32-2E76CDB58A2A}"/>
                </a:ext>
              </a:extLst>
            </p:cNvPr>
            <p:cNvSpPr/>
            <p:nvPr/>
          </p:nvSpPr>
          <p:spPr>
            <a:xfrm>
              <a:off x="5485495" y="4631446"/>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12" name="群組 111">
            <a:extLst>
              <a:ext uri="{FF2B5EF4-FFF2-40B4-BE49-F238E27FC236}">
                <a16:creationId xmlns:a16="http://schemas.microsoft.com/office/drawing/2014/main" id="{0DF84882-E56E-E70C-D554-91BB3FEC59F6}"/>
              </a:ext>
            </a:extLst>
          </p:cNvPr>
          <p:cNvGrpSpPr/>
          <p:nvPr/>
        </p:nvGrpSpPr>
        <p:grpSpPr>
          <a:xfrm rot="929153">
            <a:off x="7026949" y="2515742"/>
            <a:ext cx="504951" cy="809970"/>
            <a:chOff x="4878387" y="3800283"/>
            <a:chExt cx="539480" cy="864709"/>
          </a:xfrm>
        </p:grpSpPr>
        <p:sp>
          <p:nvSpPr>
            <p:cNvPr id="142" name="橢圓 141">
              <a:extLst>
                <a:ext uri="{FF2B5EF4-FFF2-40B4-BE49-F238E27FC236}">
                  <a16:creationId xmlns:a16="http://schemas.microsoft.com/office/drawing/2014/main" id="{1CB2D34F-6222-6D0C-AA11-8030A1752886}"/>
                </a:ext>
              </a:extLst>
            </p:cNvPr>
            <p:cNvSpPr/>
            <p:nvPr/>
          </p:nvSpPr>
          <p:spPr>
            <a:xfrm rot="9723919">
              <a:off x="4878387" y="3800283"/>
              <a:ext cx="539480" cy="86470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橢圓 142">
              <a:extLst>
                <a:ext uri="{FF2B5EF4-FFF2-40B4-BE49-F238E27FC236}">
                  <a16:creationId xmlns:a16="http://schemas.microsoft.com/office/drawing/2014/main" id="{DC147C7D-138C-82F8-B657-FD61036D04F0}"/>
                </a:ext>
              </a:extLst>
            </p:cNvPr>
            <p:cNvSpPr/>
            <p:nvPr/>
          </p:nvSpPr>
          <p:spPr>
            <a:xfrm rot="9813593">
              <a:off x="4982187" y="3991263"/>
              <a:ext cx="329208" cy="48135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3" name="等腰三角形 112">
            <a:extLst>
              <a:ext uri="{FF2B5EF4-FFF2-40B4-BE49-F238E27FC236}">
                <a16:creationId xmlns:a16="http://schemas.microsoft.com/office/drawing/2014/main" id="{C173EF72-7E33-EE79-4B60-2436A9E6EAB6}"/>
              </a:ext>
            </a:extLst>
          </p:cNvPr>
          <p:cNvSpPr/>
          <p:nvPr/>
        </p:nvSpPr>
        <p:spPr>
          <a:xfrm rot="14969">
            <a:off x="7104773" y="2848279"/>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等腰三角形 113">
            <a:extLst>
              <a:ext uri="{FF2B5EF4-FFF2-40B4-BE49-F238E27FC236}">
                <a16:creationId xmlns:a16="http://schemas.microsoft.com/office/drawing/2014/main" id="{8768C67B-BA19-D343-1154-AE6B2063FE15}"/>
              </a:ext>
            </a:extLst>
          </p:cNvPr>
          <p:cNvSpPr/>
          <p:nvPr/>
        </p:nvSpPr>
        <p:spPr>
          <a:xfrm rot="14969">
            <a:off x="7188465" y="2526416"/>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等腰三角形 114">
            <a:extLst>
              <a:ext uri="{FF2B5EF4-FFF2-40B4-BE49-F238E27FC236}">
                <a16:creationId xmlns:a16="http://schemas.microsoft.com/office/drawing/2014/main" id="{C568B87B-8DA1-3696-4F09-CB3B4B292DB0}"/>
              </a:ext>
            </a:extLst>
          </p:cNvPr>
          <p:cNvSpPr/>
          <p:nvPr/>
        </p:nvSpPr>
        <p:spPr>
          <a:xfrm rot="14969">
            <a:off x="7415343" y="311551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16" name="群組 115">
            <a:extLst>
              <a:ext uri="{FF2B5EF4-FFF2-40B4-BE49-F238E27FC236}">
                <a16:creationId xmlns:a16="http://schemas.microsoft.com/office/drawing/2014/main" id="{C5A90694-082C-B2B1-0FFD-7882B0E1DA5D}"/>
              </a:ext>
            </a:extLst>
          </p:cNvPr>
          <p:cNvGrpSpPr/>
          <p:nvPr/>
        </p:nvGrpSpPr>
        <p:grpSpPr>
          <a:xfrm rot="14969">
            <a:off x="7083007" y="2604286"/>
            <a:ext cx="397464" cy="633973"/>
            <a:chOff x="5173820" y="1649168"/>
            <a:chExt cx="419514" cy="562402"/>
          </a:xfrm>
        </p:grpSpPr>
        <p:sp>
          <p:nvSpPr>
            <p:cNvPr id="128" name="橢圓 46">
              <a:extLst>
                <a:ext uri="{FF2B5EF4-FFF2-40B4-BE49-F238E27FC236}">
                  <a16:creationId xmlns:a16="http://schemas.microsoft.com/office/drawing/2014/main" id="{443B6285-626A-10E7-1D91-204FFED932E7}"/>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橢圓 47">
              <a:extLst>
                <a:ext uri="{FF2B5EF4-FFF2-40B4-BE49-F238E27FC236}">
                  <a16:creationId xmlns:a16="http://schemas.microsoft.com/office/drawing/2014/main" id="{31CF1FE9-7DD9-79B1-E293-31574522A40A}"/>
                </a:ext>
              </a:extLst>
            </p:cNvPr>
            <p:cNvSpPr/>
            <p:nvPr/>
          </p:nvSpPr>
          <p:spPr>
            <a:xfrm>
              <a:off x="5335535" y="197227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橢圓 48">
              <a:extLst>
                <a:ext uri="{FF2B5EF4-FFF2-40B4-BE49-F238E27FC236}">
                  <a16:creationId xmlns:a16="http://schemas.microsoft.com/office/drawing/2014/main" id="{82195D81-05DC-081C-D2DE-6D0EF2C3377B}"/>
                </a:ext>
              </a:extLst>
            </p:cNvPr>
            <p:cNvSpPr/>
            <p:nvPr/>
          </p:nvSpPr>
          <p:spPr>
            <a:xfrm>
              <a:off x="5287204" y="199806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橢圓 50">
              <a:extLst>
                <a:ext uri="{FF2B5EF4-FFF2-40B4-BE49-F238E27FC236}">
                  <a16:creationId xmlns:a16="http://schemas.microsoft.com/office/drawing/2014/main" id="{EC89274B-CAFC-4B30-937D-062248467E5E}"/>
                </a:ext>
              </a:extLst>
            </p:cNvPr>
            <p:cNvSpPr/>
            <p:nvPr/>
          </p:nvSpPr>
          <p:spPr>
            <a:xfrm>
              <a:off x="5257336" y="20908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橢圓 51">
              <a:extLst>
                <a:ext uri="{FF2B5EF4-FFF2-40B4-BE49-F238E27FC236}">
                  <a16:creationId xmlns:a16="http://schemas.microsoft.com/office/drawing/2014/main" id="{0E5EA0BD-62DE-598B-908D-1106A456BDFA}"/>
                </a:ext>
              </a:extLst>
            </p:cNvPr>
            <p:cNvSpPr/>
            <p:nvPr/>
          </p:nvSpPr>
          <p:spPr>
            <a:xfrm>
              <a:off x="5335535" y="198568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橢圓 52">
              <a:extLst>
                <a:ext uri="{FF2B5EF4-FFF2-40B4-BE49-F238E27FC236}">
                  <a16:creationId xmlns:a16="http://schemas.microsoft.com/office/drawing/2014/main" id="{58A07B31-218F-724C-7C0E-7225CCC51F91}"/>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橢圓 56">
              <a:extLst>
                <a:ext uri="{FF2B5EF4-FFF2-40B4-BE49-F238E27FC236}">
                  <a16:creationId xmlns:a16="http://schemas.microsoft.com/office/drawing/2014/main" id="{CFB02414-01C7-1314-42A0-648CC82C22C2}"/>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橢圓 57">
              <a:extLst>
                <a:ext uri="{FF2B5EF4-FFF2-40B4-BE49-F238E27FC236}">
                  <a16:creationId xmlns:a16="http://schemas.microsoft.com/office/drawing/2014/main" id="{D216ECF6-A61B-D1BA-A806-D1ADD55E72E3}"/>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橢圓 58">
              <a:extLst>
                <a:ext uri="{FF2B5EF4-FFF2-40B4-BE49-F238E27FC236}">
                  <a16:creationId xmlns:a16="http://schemas.microsoft.com/office/drawing/2014/main" id="{DCF1FB63-217B-6CB7-F69C-95102C641F7D}"/>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橢圓 59">
              <a:extLst>
                <a:ext uri="{FF2B5EF4-FFF2-40B4-BE49-F238E27FC236}">
                  <a16:creationId xmlns:a16="http://schemas.microsoft.com/office/drawing/2014/main" id="{4C86CBEC-308D-32D9-387F-A807847354AD}"/>
                </a:ext>
              </a:extLst>
            </p:cNvPr>
            <p:cNvSpPr/>
            <p:nvPr/>
          </p:nvSpPr>
          <p:spPr>
            <a:xfrm>
              <a:off x="5237314" y="169352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橢圓 60">
              <a:extLst>
                <a:ext uri="{FF2B5EF4-FFF2-40B4-BE49-F238E27FC236}">
                  <a16:creationId xmlns:a16="http://schemas.microsoft.com/office/drawing/2014/main" id="{8C173556-59DF-951C-D39B-F23CCEC6EBCB}"/>
                </a:ext>
              </a:extLst>
            </p:cNvPr>
            <p:cNvSpPr/>
            <p:nvPr/>
          </p:nvSpPr>
          <p:spPr>
            <a:xfrm>
              <a:off x="5465318" y="170953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橢圓 61">
              <a:extLst>
                <a:ext uri="{FF2B5EF4-FFF2-40B4-BE49-F238E27FC236}">
                  <a16:creationId xmlns:a16="http://schemas.microsoft.com/office/drawing/2014/main" id="{EA7DF537-09ED-85DA-5930-984D3BD6E75D}"/>
                </a:ext>
              </a:extLst>
            </p:cNvPr>
            <p:cNvSpPr/>
            <p:nvPr/>
          </p:nvSpPr>
          <p:spPr>
            <a:xfrm>
              <a:off x="5439120" y="182566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橢圓 62">
              <a:extLst>
                <a:ext uri="{FF2B5EF4-FFF2-40B4-BE49-F238E27FC236}">
                  <a16:creationId xmlns:a16="http://schemas.microsoft.com/office/drawing/2014/main" id="{293C2986-9696-2A70-0599-0596882A31F6}"/>
                </a:ext>
              </a:extLst>
            </p:cNvPr>
            <p:cNvSpPr/>
            <p:nvPr/>
          </p:nvSpPr>
          <p:spPr>
            <a:xfrm>
              <a:off x="5299342" y="1830576"/>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橢圓 63">
              <a:extLst>
                <a:ext uri="{FF2B5EF4-FFF2-40B4-BE49-F238E27FC236}">
                  <a16:creationId xmlns:a16="http://schemas.microsoft.com/office/drawing/2014/main" id="{64ADF984-DF99-6D73-DFEC-FBC72A005BFE}"/>
                </a:ext>
              </a:extLst>
            </p:cNvPr>
            <p:cNvSpPr/>
            <p:nvPr/>
          </p:nvSpPr>
          <p:spPr>
            <a:xfrm>
              <a:off x="5373022" y="166411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7" name="等腰三角形 116">
            <a:extLst>
              <a:ext uri="{FF2B5EF4-FFF2-40B4-BE49-F238E27FC236}">
                <a16:creationId xmlns:a16="http://schemas.microsoft.com/office/drawing/2014/main" id="{E9E284BE-F628-7B49-4544-BE433BB99D91}"/>
              </a:ext>
            </a:extLst>
          </p:cNvPr>
          <p:cNvSpPr/>
          <p:nvPr/>
        </p:nvSpPr>
        <p:spPr>
          <a:xfrm rot="14969">
            <a:off x="7160766" y="2794920"/>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等腰三角形 117">
            <a:extLst>
              <a:ext uri="{FF2B5EF4-FFF2-40B4-BE49-F238E27FC236}">
                <a16:creationId xmlns:a16="http://schemas.microsoft.com/office/drawing/2014/main" id="{C46573F7-4907-08B0-618D-38679AAC053F}"/>
              </a:ext>
            </a:extLst>
          </p:cNvPr>
          <p:cNvSpPr/>
          <p:nvPr/>
        </p:nvSpPr>
        <p:spPr>
          <a:xfrm rot="14969">
            <a:off x="7506161" y="2621659"/>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等腰三角形 118">
            <a:extLst>
              <a:ext uri="{FF2B5EF4-FFF2-40B4-BE49-F238E27FC236}">
                <a16:creationId xmlns:a16="http://schemas.microsoft.com/office/drawing/2014/main" id="{B23CE8E7-FB58-A520-0156-013E9F340907}"/>
              </a:ext>
            </a:extLst>
          </p:cNvPr>
          <p:cNvSpPr/>
          <p:nvPr/>
        </p:nvSpPr>
        <p:spPr>
          <a:xfrm rot="14969">
            <a:off x="6845013" y="2946946"/>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等腰三角形 119">
            <a:extLst>
              <a:ext uri="{FF2B5EF4-FFF2-40B4-BE49-F238E27FC236}">
                <a16:creationId xmlns:a16="http://schemas.microsoft.com/office/drawing/2014/main" id="{EDFD18A2-E23C-7D8A-5EB6-FFC48C199C33}"/>
              </a:ext>
            </a:extLst>
          </p:cNvPr>
          <p:cNvSpPr/>
          <p:nvPr/>
        </p:nvSpPr>
        <p:spPr>
          <a:xfrm rot="14969">
            <a:off x="6960036" y="3107096"/>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等腰三角形 120">
            <a:extLst>
              <a:ext uri="{FF2B5EF4-FFF2-40B4-BE49-F238E27FC236}">
                <a16:creationId xmlns:a16="http://schemas.microsoft.com/office/drawing/2014/main" id="{CEC8D067-4F9C-FCBF-BE1F-96F13BE65413}"/>
              </a:ext>
            </a:extLst>
          </p:cNvPr>
          <p:cNvSpPr/>
          <p:nvPr/>
        </p:nvSpPr>
        <p:spPr>
          <a:xfrm rot="14969">
            <a:off x="7170468" y="3030087"/>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等腰三角形 121">
            <a:extLst>
              <a:ext uri="{FF2B5EF4-FFF2-40B4-BE49-F238E27FC236}">
                <a16:creationId xmlns:a16="http://schemas.microsoft.com/office/drawing/2014/main" id="{18D954EA-CD8E-BB73-4A70-19A758F5114C}"/>
              </a:ext>
            </a:extLst>
          </p:cNvPr>
          <p:cNvSpPr/>
          <p:nvPr/>
        </p:nvSpPr>
        <p:spPr>
          <a:xfrm rot="14969">
            <a:off x="7378506" y="2835171"/>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3" name="等腰三角形 122">
            <a:extLst>
              <a:ext uri="{FF2B5EF4-FFF2-40B4-BE49-F238E27FC236}">
                <a16:creationId xmlns:a16="http://schemas.microsoft.com/office/drawing/2014/main" id="{7B1D0830-D0C1-B4A7-348A-883CE3C54D28}"/>
              </a:ext>
            </a:extLst>
          </p:cNvPr>
          <p:cNvSpPr/>
          <p:nvPr/>
        </p:nvSpPr>
        <p:spPr>
          <a:xfrm rot="14969">
            <a:off x="7041827" y="2414991"/>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等腰三角形 123">
            <a:extLst>
              <a:ext uri="{FF2B5EF4-FFF2-40B4-BE49-F238E27FC236}">
                <a16:creationId xmlns:a16="http://schemas.microsoft.com/office/drawing/2014/main" id="{399C275B-44EB-98AF-1AD5-B6C7C3F5A72C}"/>
              </a:ext>
            </a:extLst>
          </p:cNvPr>
          <p:cNvSpPr/>
          <p:nvPr/>
        </p:nvSpPr>
        <p:spPr>
          <a:xfrm rot="14969">
            <a:off x="6931196" y="2792771"/>
            <a:ext cx="126097" cy="13168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5" name="等腰三角形 124">
            <a:extLst>
              <a:ext uri="{FF2B5EF4-FFF2-40B4-BE49-F238E27FC236}">
                <a16:creationId xmlns:a16="http://schemas.microsoft.com/office/drawing/2014/main" id="{524F583F-0718-14B3-9948-62EA7DB60806}"/>
              </a:ext>
            </a:extLst>
          </p:cNvPr>
          <p:cNvSpPr/>
          <p:nvPr/>
        </p:nvSpPr>
        <p:spPr>
          <a:xfrm rot="14969">
            <a:off x="7066734" y="2651964"/>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6" name="等腰三角形 125">
            <a:extLst>
              <a:ext uri="{FF2B5EF4-FFF2-40B4-BE49-F238E27FC236}">
                <a16:creationId xmlns:a16="http://schemas.microsoft.com/office/drawing/2014/main" id="{0F442734-24D2-A97D-1DAE-155458B757CA}"/>
              </a:ext>
            </a:extLst>
          </p:cNvPr>
          <p:cNvSpPr/>
          <p:nvPr/>
        </p:nvSpPr>
        <p:spPr>
          <a:xfrm rot="14969">
            <a:off x="7344770" y="2423819"/>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7" name="等腰三角形 126">
            <a:extLst>
              <a:ext uri="{FF2B5EF4-FFF2-40B4-BE49-F238E27FC236}">
                <a16:creationId xmlns:a16="http://schemas.microsoft.com/office/drawing/2014/main" id="{418F5404-98D1-4A5C-7E49-A6C908589276}"/>
              </a:ext>
            </a:extLst>
          </p:cNvPr>
          <p:cNvSpPr/>
          <p:nvPr/>
        </p:nvSpPr>
        <p:spPr>
          <a:xfrm rot="14969">
            <a:off x="6819757" y="2605163"/>
            <a:ext cx="126097" cy="13304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 name="直線接點 3">
            <a:extLst>
              <a:ext uri="{FF2B5EF4-FFF2-40B4-BE49-F238E27FC236}">
                <a16:creationId xmlns:a16="http://schemas.microsoft.com/office/drawing/2014/main" id="{BE51352F-2289-84AF-EB05-918758B0335B}"/>
              </a:ext>
            </a:extLst>
          </p:cNvPr>
          <p:cNvCxnSpPr>
            <a:cxnSpLocks/>
          </p:cNvCxnSpPr>
          <p:nvPr/>
        </p:nvCxnSpPr>
        <p:spPr>
          <a:xfrm flipV="1">
            <a:off x="1747101" y="1761869"/>
            <a:ext cx="810581" cy="849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6BC890DD-1F6B-C5A0-DB38-8F27A2261220}"/>
              </a:ext>
            </a:extLst>
          </p:cNvPr>
          <p:cNvCxnSpPr>
            <a:cxnSpLocks/>
          </p:cNvCxnSpPr>
          <p:nvPr/>
        </p:nvCxnSpPr>
        <p:spPr>
          <a:xfrm flipV="1">
            <a:off x="3055364" y="1654415"/>
            <a:ext cx="810581" cy="8490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2E155699-AA0F-B994-9E1F-9AA1F13EB4B0}"/>
              </a:ext>
            </a:extLst>
          </p:cNvPr>
          <p:cNvCxnSpPr>
            <a:cxnSpLocks/>
          </p:cNvCxnSpPr>
          <p:nvPr/>
        </p:nvCxnSpPr>
        <p:spPr>
          <a:xfrm flipV="1">
            <a:off x="4656000" y="1867815"/>
            <a:ext cx="945134" cy="1030827"/>
          </a:xfrm>
          <a:prstGeom prst="line">
            <a:avLst/>
          </a:prstGeom>
        </p:spPr>
        <p:style>
          <a:lnRef idx="1">
            <a:schemeClr val="accent1"/>
          </a:lnRef>
          <a:fillRef idx="0">
            <a:schemeClr val="accent1"/>
          </a:fillRef>
          <a:effectRef idx="0">
            <a:schemeClr val="accent1"/>
          </a:effectRef>
          <a:fontRef idx="minor">
            <a:schemeClr val="tx1"/>
          </a:fontRef>
        </p:style>
      </p:cxnSp>
      <p:grpSp>
        <p:nvGrpSpPr>
          <p:cNvPr id="109" name="群組 108">
            <a:extLst>
              <a:ext uri="{FF2B5EF4-FFF2-40B4-BE49-F238E27FC236}">
                <a16:creationId xmlns:a16="http://schemas.microsoft.com/office/drawing/2014/main" id="{27D79C4B-C10A-0B20-7108-E3841E1511B6}"/>
              </a:ext>
            </a:extLst>
          </p:cNvPr>
          <p:cNvGrpSpPr/>
          <p:nvPr/>
        </p:nvGrpSpPr>
        <p:grpSpPr>
          <a:xfrm>
            <a:off x="6820859" y="239165"/>
            <a:ext cx="2202491" cy="430887"/>
            <a:chOff x="6804196" y="3687803"/>
            <a:chExt cx="2283991" cy="430887"/>
          </a:xfrm>
        </p:grpSpPr>
        <p:sp>
          <p:nvSpPr>
            <p:cNvPr id="110" name="文字方塊 109">
              <a:extLst>
                <a:ext uri="{FF2B5EF4-FFF2-40B4-BE49-F238E27FC236}">
                  <a16:creationId xmlns:a16="http://schemas.microsoft.com/office/drawing/2014/main" id="{988052E0-ED2D-FE9F-A509-37AA1D914843}"/>
                </a:ext>
              </a:extLst>
            </p:cNvPr>
            <p:cNvSpPr txBox="1"/>
            <p:nvPr/>
          </p:nvSpPr>
          <p:spPr>
            <a:xfrm>
              <a:off x="6874703" y="3687803"/>
              <a:ext cx="2213484" cy="430887"/>
            </a:xfrm>
            <a:prstGeom prst="rect">
              <a:avLst/>
            </a:prstGeom>
            <a:noFill/>
          </p:spPr>
          <p:txBody>
            <a:bodyPr wrap="square" rtlCol="0">
              <a:spAutoFit/>
            </a:bodyPr>
            <a:lstStyle/>
            <a:p>
              <a:r>
                <a:rPr lang="en-US" altLang="zh-TW" sz="1100" dirty="0"/>
                <a:t>Good samples of new components.</a:t>
              </a:r>
            </a:p>
            <a:p>
              <a:r>
                <a:rPr lang="en-US" altLang="zh-TW" sz="1100" dirty="0"/>
                <a:t>Bad samples of new components.</a:t>
              </a:r>
              <a:endParaRPr lang="zh-TW" altLang="en-US" sz="1100" dirty="0"/>
            </a:p>
          </p:txBody>
        </p:sp>
        <p:sp>
          <p:nvSpPr>
            <p:cNvPr id="111" name="等腰三角形 110">
              <a:extLst>
                <a:ext uri="{FF2B5EF4-FFF2-40B4-BE49-F238E27FC236}">
                  <a16:creationId xmlns:a16="http://schemas.microsoft.com/office/drawing/2014/main" id="{FEBEF39F-EF8F-A608-9C32-70A08205E76B}"/>
                </a:ext>
              </a:extLst>
            </p:cNvPr>
            <p:cNvSpPr/>
            <p:nvPr/>
          </p:nvSpPr>
          <p:spPr>
            <a:xfrm>
              <a:off x="6804196" y="3919269"/>
              <a:ext cx="133093" cy="11802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等腰三角形 145">
              <a:extLst>
                <a:ext uri="{FF2B5EF4-FFF2-40B4-BE49-F238E27FC236}">
                  <a16:creationId xmlns:a16="http://schemas.microsoft.com/office/drawing/2014/main" id="{DE23673A-FC62-EC38-2588-5552E580B99C}"/>
                </a:ext>
              </a:extLst>
            </p:cNvPr>
            <p:cNvSpPr/>
            <p:nvPr/>
          </p:nvSpPr>
          <p:spPr>
            <a:xfrm>
              <a:off x="6804196" y="376019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47" name="TextBox 3">
            <a:extLst>
              <a:ext uri="{FF2B5EF4-FFF2-40B4-BE49-F238E27FC236}">
                <a16:creationId xmlns:a16="http://schemas.microsoft.com/office/drawing/2014/main" id="{4CF58725-5589-F53F-0ED2-473E0BF69304}"/>
              </a:ext>
            </a:extLst>
          </p:cNvPr>
          <p:cNvSpPr txBox="1"/>
          <p:nvPr/>
        </p:nvSpPr>
        <p:spPr>
          <a:xfrm>
            <a:off x="651332" y="4157050"/>
            <a:ext cx="3576120" cy="461665"/>
          </a:xfrm>
          <a:prstGeom prst="rect">
            <a:avLst/>
          </a:prstGeom>
          <a:noFill/>
        </p:spPr>
        <p:txBody>
          <a:bodyPr wrap="square" rtlCol="0">
            <a:spAutoFit/>
          </a:bodyPr>
          <a:lstStyle/>
          <a:p>
            <a:r>
              <a:rPr lang="en-US" altLang="zh-TW" sz="1200" dirty="0"/>
              <a:t>The lower branch consists of a modified DUE and newly designed prediction converters.</a:t>
            </a:r>
            <a:endParaRPr lang="zh-TW" altLang="en-US" sz="1200" dirty="0"/>
          </a:p>
        </p:txBody>
      </p:sp>
      <p:sp>
        <p:nvSpPr>
          <p:cNvPr id="40" name="文字方塊 39">
            <a:extLst>
              <a:ext uri="{FF2B5EF4-FFF2-40B4-BE49-F238E27FC236}">
                <a16:creationId xmlns:a16="http://schemas.microsoft.com/office/drawing/2014/main" id="{542E6A97-074F-7700-3F7A-4586463DB1D7}"/>
              </a:ext>
            </a:extLst>
          </p:cNvPr>
          <p:cNvSpPr txBox="1"/>
          <p:nvPr/>
        </p:nvSpPr>
        <p:spPr>
          <a:xfrm>
            <a:off x="5035549" y="4093028"/>
            <a:ext cx="4000165" cy="669414"/>
          </a:xfrm>
          <a:prstGeom prst="rect">
            <a:avLst/>
          </a:prstGeom>
          <a:noFill/>
        </p:spPr>
        <p:txBody>
          <a:bodyPr wrap="square">
            <a:spAutoFit/>
          </a:bodyPr>
          <a:lstStyle/>
          <a:p>
            <a:r>
              <a:rPr lang="en-US" altLang="zh-TW" sz="1200" dirty="0"/>
              <a:t>When exclusively utilizing the lower branch, it becomes apparent that the new component tends to confuse between good and bad samples, leading to inaccurate predictions</a:t>
            </a:r>
            <a:r>
              <a:rPr lang="en-US" altLang="zh-TW" dirty="0"/>
              <a:t>.</a:t>
            </a:r>
            <a:endParaRPr lang="zh-TW" altLang="en-US" dirty="0"/>
          </a:p>
        </p:txBody>
      </p: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37D9BFE2-62DB-41B5-B0DA-EDC3075B5A19}"/>
                  </a:ext>
                </a:extLst>
              </p:cNvPr>
              <p:cNvSpPr txBox="1"/>
              <p:nvPr/>
            </p:nvSpPr>
            <p:spPr>
              <a:xfrm>
                <a:off x="2476236" y="3185999"/>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149" name="文字方塊 148">
                <a:extLst>
                  <a:ext uri="{FF2B5EF4-FFF2-40B4-BE49-F238E27FC236}">
                    <a16:creationId xmlns:a16="http://schemas.microsoft.com/office/drawing/2014/main" id="{37D9BFE2-62DB-41B5-B0DA-EDC3075B5A19}"/>
                  </a:ext>
                </a:extLst>
              </p:cNvPr>
              <p:cNvSpPr txBox="1">
                <a:spLocks noRot="1" noChangeAspect="1" noMove="1" noResize="1" noEditPoints="1" noAdjustHandles="1" noChangeArrowheads="1" noChangeShapeType="1" noTextEdit="1"/>
              </p:cNvSpPr>
              <p:nvPr/>
            </p:nvSpPr>
            <p:spPr>
              <a:xfrm>
                <a:off x="2476236" y="3185999"/>
                <a:ext cx="467025" cy="215444"/>
              </a:xfrm>
              <a:prstGeom prst="rect">
                <a:avLst/>
              </a:prstGeom>
              <a:blipFill>
                <a:blip r:embed="rId16"/>
                <a:stretch>
                  <a:fillRect b="-2857"/>
                </a:stretch>
              </a:blipFill>
            </p:spPr>
            <p:txBody>
              <a:bodyPr/>
              <a:lstStyle/>
              <a:p>
                <a:r>
                  <a:rPr lang="zh-TW" altLang="en-US">
                    <a:noFill/>
                  </a:rPr>
                  <a:t> </a:t>
                </a:r>
              </a:p>
            </p:txBody>
          </p:sp>
        </mc:Fallback>
      </mc:AlternateContent>
      <p:sp>
        <p:nvSpPr>
          <p:cNvPr id="154" name="頁尾版面配置區 153">
            <a:extLst>
              <a:ext uri="{FF2B5EF4-FFF2-40B4-BE49-F238E27FC236}">
                <a16:creationId xmlns:a16="http://schemas.microsoft.com/office/drawing/2014/main" id="{B3673C4F-DA9C-5B74-2752-81F673259EFC}"/>
              </a:ext>
            </a:extLst>
          </p:cNvPr>
          <p:cNvSpPr>
            <a:spLocks noGrp="1"/>
          </p:cNvSpPr>
          <p:nvPr>
            <p:ph type="ftr" sz="quarter" idx="11"/>
          </p:nvPr>
        </p:nvSpPr>
        <p:spPr/>
        <p:txBody>
          <a:bodyPr/>
          <a:lstStyle/>
          <a:p>
            <a:r>
              <a:rPr lang="en-US" altLang="zh-TW"/>
              <a:t>/78</a:t>
            </a:r>
            <a:endParaRPr lang="zh-TW" altLang="en-US" dirty="0"/>
          </a:p>
        </p:txBody>
      </p:sp>
      <p:sp>
        <p:nvSpPr>
          <p:cNvPr id="155" name="投影片編號版面配置區 154">
            <a:extLst>
              <a:ext uri="{FF2B5EF4-FFF2-40B4-BE49-F238E27FC236}">
                <a16:creationId xmlns:a16="http://schemas.microsoft.com/office/drawing/2014/main" id="{EA700D91-D4C9-E38E-0AB9-FE81B0329F8C}"/>
              </a:ext>
            </a:extLst>
          </p:cNvPr>
          <p:cNvSpPr>
            <a:spLocks noGrp="1"/>
          </p:cNvSpPr>
          <p:nvPr>
            <p:ph type="sldNum" sz="quarter" idx="12"/>
          </p:nvPr>
        </p:nvSpPr>
        <p:spPr/>
        <p:txBody>
          <a:bodyPr/>
          <a:lstStyle/>
          <a:p>
            <a:fld id="{EE3F9CDB-1F21-4789-A81E-8FEA25CE194B}" type="slidenum">
              <a:rPr lang="zh-CN" altLang="en-US" smtClean="0"/>
              <a:pPr/>
              <a:t>17</a:t>
            </a:fld>
            <a:endParaRPr lang="zh-CN" altLang="en-US" dirty="0"/>
          </a:p>
        </p:txBody>
      </p:sp>
    </p:spTree>
    <p:extLst>
      <p:ext uri="{BB962C8B-B14F-4D97-AF65-F5344CB8AC3E}">
        <p14:creationId xmlns:p14="http://schemas.microsoft.com/office/powerpoint/2010/main" val="20038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接點: 肘形 98">
            <a:extLst>
              <a:ext uri="{FF2B5EF4-FFF2-40B4-BE49-F238E27FC236}">
                <a16:creationId xmlns:a16="http://schemas.microsoft.com/office/drawing/2014/main" id="{F1EA149B-4C25-177E-FFAA-55003151FAD1}"/>
              </a:ext>
            </a:extLst>
          </p:cNvPr>
          <p:cNvCxnSpPr>
            <a:cxnSpLocks/>
            <a:stCxn id="80" idx="0"/>
            <a:endCxn id="3" idx="0"/>
          </p:cNvCxnSpPr>
          <p:nvPr/>
        </p:nvCxnSpPr>
        <p:spPr>
          <a:xfrm rot="5400000" flipH="1" flipV="1">
            <a:off x="3839591" y="-975202"/>
            <a:ext cx="832559" cy="5845421"/>
          </a:xfrm>
          <a:prstGeom prst="bentConnector3">
            <a:avLst>
              <a:gd name="adj1" fmla="val 127458"/>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6618415"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2D schematic diagram derived from test samples of the new component.</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9" name="群組 68">
            <a:extLst>
              <a:ext uri="{FF2B5EF4-FFF2-40B4-BE49-F238E27FC236}">
                <a16:creationId xmlns:a16="http://schemas.microsoft.com/office/drawing/2014/main" id="{C947E3F5-C376-5D5D-F488-9CCDD713AD89}"/>
              </a:ext>
            </a:extLst>
          </p:cNvPr>
          <p:cNvGrpSpPr/>
          <p:nvPr/>
        </p:nvGrpSpPr>
        <p:grpSpPr>
          <a:xfrm>
            <a:off x="0" y="1675476"/>
            <a:ext cx="5899149" cy="1883959"/>
            <a:chOff x="223490" y="2900992"/>
            <a:chExt cx="8822985" cy="1893787"/>
          </a:xfrm>
        </p:grpSpPr>
        <p:cxnSp>
          <p:nvCxnSpPr>
            <p:cNvPr id="72" name="直線單箭頭接點 71">
              <a:extLst>
                <a:ext uri="{FF2B5EF4-FFF2-40B4-BE49-F238E27FC236}">
                  <a16:creationId xmlns:a16="http://schemas.microsoft.com/office/drawing/2014/main" id="{29F4BC87-27E8-347E-76A1-BB1E1A64C143}"/>
                </a:ext>
              </a:extLst>
            </p:cNvPr>
            <p:cNvCxnSpPr>
              <a:cxnSpLocks/>
            </p:cNvCxnSpPr>
            <p:nvPr/>
          </p:nvCxnSpPr>
          <p:spPr>
            <a:xfrm>
              <a:off x="4059428" y="432398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4435990" y="3954447"/>
                  <a:ext cx="1064249"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435990" y="3954447"/>
                  <a:ext cx="1064249" cy="840332"/>
                </a:xfrm>
                <a:prstGeom prst="rect">
                  <a:avLst/>
                </a:prstGeom>
                <a:blipFill>
                  <a:blip r:embed="rId4"/>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endCxn id="75" idx="1"/>
            </p:cNvCxnSpPr>
            <p:nvPr/>
          </p:nvCxnSpPr>
          <p:spPr>
            <a:xfrm>
              <a:off x="5500239" y="4352424"/>
              <a:ext cx="279703" cy="26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a:latin typeface="Cambria Math" panose="02040503050406030204" pitchFamily="18" charset="0"/>
                        </a:rPr>
                        <m:t>)</m:t>
                      </m:r>
                    </m:oMath>
                  </a14:m>
                  <a:endParaRPr lang="zh-TW" altLang="en-US" sz="800" i="1" dirty="0"/>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83" name="群組 82">
              <a:extLst>
                <a:ext uri="{FF2B5EF4-FFF2-40B4-BE49-F238E27FC236}">
                  <a16:creationId xmlns:a16="http://schemas.microsoft.com/office/drawing/2014/main" id="{B3C7B063-67FB-B9F4-0228-530E0CE0AE48}"/>
                </a:ext>
              </a:extLst>
            </p:cNvPr>
            <p:cNvGrpSpPr/>
            <p:nvPr/>
          </p:nvGrpSpPr>
          <p:grpSpPr>
            <a:xfrm>
              <a:off x="2018547" y="3412014"/>
              <a:ext cx="828600" cy="940410"/>
              <a:chOff x="4416532" y="2650366"/>
              <a:chExt cx="900792" cy="1237808"/>
            </a:xfrm>
          </p:grpSpPr>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98206" y="1352550"/>
            <a:ext cx="0" cy="2643773"/>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5EC8DFE7-ED43-D24A-6C07-B17C3786BCE6}"/>
              </a:ext>
            </a:extLst>
          </p:cNvPr>
          <p:cNvSpPr/>
          <p:nvPr/>
        </p:nvSpPr>
        <p:spPr>
          <a:xfrm>
            <a:off x="6617590" y="3721207"/>
            <a:ext cx="1058303" cy="248209"/>
          </a:xfrm>
          <a:prstGeom prst="rect">
            <a:avLst/>
          </a:prstGeom>
        </p:spPr>
        <p:txBody>
          <a:bodyPr wrap="none">
            <a:spAutoFit/>
          </a:bodyPr>
          <a:lstStyle/>
          <a:p>
            <a:pPr algn="just"/>
            <a:r>
              <a:rPr lang="en-US" altLang="zh-TW" sz="1013" dirty="0"/>
              <a:t>(c) Hybrid Expert</a:t>
            </a:r>
          </a:p>
        </p:txBody>
      </p:sp>
      <p:sp>
        <p:nvSpPr>
          <p:cNvPr id="3" name="矩形 2">
            <a:extLst>
              <a:ext uri="{FF2B5EF4-FFF2-40B4-BE49-F238E27FC236}">
                <a16:creationId xmlns:a16="http://schemas.microsoft.com/office/drawing/2014/main" id="{F706068E-2712-44C9-D5BD-1DEDB5404A7A}"/>
              </a:ext>
            </a:extLst>
          </p:cNvPr>
          <p:cNvSpPr/>
          <p:nvPr/>
        </p:nvSpPr>
        <p:spPr>
          <a:xfrm>
            <a:off x="6187220" y="1531228"/>
            <a:ext cx="1982721" cy="195512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8" name="群組 47">
            <a:extLst>
              <a:ext uri="{FF2B5EF4-FFF2-40B4-BE49-F238E27FC236}">
                <a16:creationId xmlns:a16="http://schemas.microsoft.com/office/drawing/2014/main" id="{9BE3B29B-FD15-A74F-FCE2-2A1D674E78A7}"/>
              </a:ext>
            </a:extLst>
          </p:cNvPr>
          <p:cNvGrpSpPr/>
          <p:nvPr/>
        </p:nvGrpSpPr>
        <p:grpSpPr>
          <a:xfrm>
            <a:off x="6328383" y="1651913"/>
            <a:ext cx="738865" cy="917155"/>
            <a:chOff x="6528337" y="1759575"/>
            <a:chExt cx="1204864" cy="1521367"/>
          </a:xfrm>
        </p:grpSpPr>
        <p:sp>
          <p:nvSpPr>
            <p:cNvPr id="6" name="橢圓 5">
              <a:extLst>
                <a:ext uri="{FF2B5EF4-FFF2-40B4-BE49-F238E27FC236}">
                  <a16:creationId xmlns:a16="http://schemas.microsoft.com/office/drawing/2014/main" id="{EBB0C070-E0A3-E8C3-FC91-93360A7F4A84}"/>
                </a:ext>
              </a:extLst>
            </p:cNvPr>
            <p:cNvSpPr/>
            <p:nvPr/>
          </p:nvSpPr>
          <p:spPr>
            <a:xfrm rot="1327023">
              <a:off x="6694638" y="1815262"/>
              <a:ext cx="926411" cy="14656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411AB4A0-0A77-F615-AFCE-585151B43EAF}"/>
                </a:ext>
              </a:extLst>
            </p:cNvPr>
            <p:cNvGrpSpPr/>
            <p:nvPr/>
          </p:nvGrpSpPr>
          <p:grpSpPr>
            <a:xfrm>
              <a:off x="6892125" y="2125001"/>
              <a:ext cx="513046" cy="857138"/>
              <a:chOff x="6423302" y="1675246"/>
              <a:chExt cx="460614" cy="676465"/>
            </a:xfrm>
          </p:grpSpPr>
          <p:sp>
            <p:nvSpPr>
              <p:cNvPr id="32" name="橢圓 31">
                <a:extLst>
                  <a:ext uri="{FF2B5EF4-FFF2-40B4-BE49-F238E27FC236}">
                    <a16:creationId xmlns:a16="http://schemas.microsoft.com/office/drawing/2014/main" id="{621E2073-E2D4-CD98-873A-10DBFF9E2D0E}"/>
                  </a:ext>
                </a:extLst>
              </p:cNvPr>
              <p:cNvSpPr/>
              <p:nvPr/>
            </p:nvSpPr>
            <p:spPr>
              <a:xfrm rot="1327023">
                <a:off x="6423302" y="1706778"/>
                <a:ext cx="460614" cy="64493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群組 32">
                <a:extLst>
                  <a:ext uri="{FF2B5EF4-FFF2-40B4-BE49-F238E27FC236}">
                    <a16:creationId xmlns:a16="http://schemas.microsoft.com/office/drawing/2014/main" id="{51929F8D-B6CC-3ADC-6C14-71A7F8388EDB}"/>
                  </a:ext>
                </a:extLst>
              </p:cNvPr>
              <p:cNvGrpSpPr/>
              <p:nvPr/>
            </p:nvGrpSpPr>
            <p:grpSpPr>
              <a:xfrm>
                <a:off x="6438312" y="1675246"/>
                <a:ext cx="438462" cy="637035"/>
                <a:chOff x="5142798" y="1649168"/>
                <a:chExt cx="342388" cy="451730"/>
              </a:xfrm>
            </p:grpSpPr>
            <p:sp>
              <p:nvSpPr>
                <p:cNvPr id="34" name="橢圓 73">
                  <a:extLst>
                    <a:ext uri="{FF2B5EF4-FFF2-40B4-BE49-F238E27FC236}">
                      <a16:creationId xmlns:a16="http://schemas.microsoft.com/office/drawing/2014/main" id="{56E10D27-2257-F6C3-B395-5CA36AD14E0D}"/>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74">
                  <a:extLst>
                    <a:ext uri="{FF2B5EF4-FFF2-40B4-BE49-F238E27FC236}">
                      <a16:creationId xmlns:a16="http://schemas.microsoft.com/office/drawing/2014/main" id="{E34628AF-04BB-44E4-E0E8-514C4DE5AD3B}"/>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75">
                  <a:extLst>
                    <a:ext uri="{FF2B5EF4-FFF2-40B4-BE49-F238E27FC236}">
                      <a16:creationId xmlns:a16="http://schemas.microsoft.com/office/drawing/2014/main" id="{03CBC0FF-09EC-4442-D041-7B19F0BE31AD}"/>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76">
                  <a:extLst>
                    <a:ext uri="{FF2B5EF4-FFF2-40B4-BE49-F238E27FC236}">
                      <a16:creationId xmlns:a16="http://schemas.microsoft.com/office/drawing/2014/main" id="{F2585CD0-20AE-BB09-7E71-1E64B4E7C447}"/>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77">
                  <a:extLst>
                    <a:ext uri="{FF2B5EF4-FFF2-40B4-BE49-F238E27FC236}">
                      <a16:creationId xmlns:a16="http://schemas.microsoft.com/office/drawing/2014/main" id="{29BE4C12-282A-5E39-EF04-A5C02EED3F23}"/>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78">
                  <a:extLst>
                    <a:ext uri="{FF2B5EF4-FFF2-40B4-BE49-F238E27FC236}">
                      <a16:creationId xmlns:a16="http://schemas.microsoft.com/office/drawing/2014/main" id="{1F886445-1488-2D78-1D6D-BDE8CD16045B}"/>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79">
                  <a:extLst>
                    <a:ext uri="{FF2B5EF4-FFF2-40B4-BE49-F238E27FC236}">
                      <a16:creationId xmlns:a16="http://schemas.microsoft.com/office/drawing/2014/main" id="{9E9EE985-0496-0FFC-169E-FB809AD31B5B}"/>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80">
                  <a:extLst>
                    <a:ext uri="{FF2B5EF4-FFF2-40B4-BE49-F238E27FC236}">
                      <a16:creationId xmlns:a16="http://schemas.microsoft.com/office/drawing/2014/main" id="{29FF9E9F-355C-5074-B0B0-A17BF45C1F44}"/>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81">
                  <a:extLst>
                    <a:ext uri="{FF2B5EF4-FFF2-40B4-BE49-F238E27FC236}">
                      <a16:creationId xmlns:a16="http://schemas.microsoft.com/office/drawing/2014/main" id="{2313B1C0-5313-C6C6-8A2F-01198282D5F1}"/>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82">
                  <a:extLst>
                    <a:ext uri="{FF2B5EF4-FFF2-40B4-BE49-F238E27FC236}">
                      <a16:creationId xmlns:a16="http://schemas.microsoft.com/office/drawing/2014/main" id="{F273F877-25F7-75C3-0BD1-E07C0347D5EE}"/>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83">
                  <a:extLst>
                    <a:ext uri="{FF2B5EF4-FFF2-40B4-BE49-F238E27FC236}">
                      <a16:creationId xmlns:a16="http://schemas.microsoft.com/office/drawing/2014/main" id="{02A4861D-132E-D417-CED9-EDAFB6811FFB}"/>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84">
                  <a:extLst>
                    <a:ext uri="{FF2B5EF4-FFF2-40B4-BE49-F238E27FC236}">
                      <a16:creationId xmlns:a16="http://schemas.microsoft.com/office/drawing/2014/main" id="{03224258-192F-8DCD-8779-17E0454255C9}"/>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85">
                  <a:extLst>
                    <a:ext uri="{FF2B5EF4-FFF2-40B4-BE49-F238E27FC236}">
                      <a16:creationId xmlns:a16="http://schemas.microsoft.com/office/drawing/2014/main" id="{F886E074-3E2B-D244-6BF9-06980ADE8E49}"/>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86">
                  <a:extLst>
                    <a:ext uri="{FF2B5EF4-FFF2-40B4-BE49-F238E27FC236}">
                      <a16:creationId xmlns:a16="http://schemas.microsoft.com/office/drawing/2014/main" id="{84A0CAB1-A953-ECFF-7C56-868E7DF7AB74}"/>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 name="等腰三角形 7">
              <a:extLst>
                <a:ext uri="{FF2B5EF4-FFF2-40B4-BE49-F238E27FC236}">
                  <a16:creationId xmlns:a16="http://schemas.microsoft.com/office/drawing/2014/main" id="{07F39300-6AF7-5272-6159-FAD5480DCFBA}"/>
                </a:ext>
              </a:extLst>
            </p:cNvPr>
            <p:cNvSpPr/>
            <p:nvPr/>
          </p:nvSpPr>
          <p:spPr>
            <a:xfrm>
              <a:off x="6697458" y="2421727"/>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a:extLst>
                <a:ext uri="{FF2B5EF4-FFF2-40B4-BE49-F238E27FC236}">
                  <a16:creationId xmlns:a16="http://schemas.microsoft.com/office/drawing/2014/main" id="{24CE3C3D-B63A-B665-35F2-381E7BE06771}"/>
                </a:ext>
              </a:extLst>
            </p:cNvPr>
            <p:cNvSpPr/>
            <p:nvPr/>
          </p:nvSpPr>
          <p:spPr>
            <a:xfrm>
              <a:off x="6865104" y="2955860"/>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等腰三角形 9">
              <a:extLst>
                <a:ext uri="{FF2B5EF4-FFF2-40B4-BE49-F238E27FC236}">
                  <a16:creationId xmlns:a16="http://schemas.microsoft.com/office/drawing/2014/main" id="{EFC2C096-27BF-8973-6DD0-B5AC3F7554D1}"/>
                </a:ext>
              </a:extLst>
            </p:cNvPr>
            <p:cNvSpPr/>
            <p:nvPr/>
          </p:nvSpPr>
          <p:spPr>
            <a:xfrm>
              <a:off x="6792849" y="209426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等腰三角形 10">
              <a:extLst>
                <a:ext uri="{FF2B5EF4-FFF2-40B4-BE49-F238E27FC236}">
                  <a16:creationId xmlns:a16="http://schemas.microsoft.com/office/drawing/2014/main" id="{647B715E-9281-8D1C-840F-96601C52E033}"/>
                </a:ext>
              </a:extLst>
            </p:cNvPr>
            <p:cNvSpPr/>
            <p:nvPr/>
          </p:nvSpPr>
          <p:spPr>
            <a:xfrm>
              <a:off x="7014442" y="298323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等腰三角形 11">
              <a:extLst>
                <a:ext uri="{FF2B5EF4-FFF2-40B4-BE49-F238E27FC236}">
                  <a16:creationId xmlns:a16="http://schemas.microsoft.com/office/drawing/2014/main" id="{2341013E-427A-725A-710F-DFD03AA0B00E}"/>
                </a:ext>
              </a:extLst>
            </p:cNvPr>
            <p:cNvSpPr/>
            <p:nvPr/>
          </p:nvSpPr>
          <p:spPr>
            <a:xfrm>
              <a:off x="6732186" y="276414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a:extLst>
                <a:ext uri="{FF2B5EF4-FFF2-40B4-BE49-F238E27FC236}">
                  <a16:creationId xmlns:a16="http://schemas.microsoft.com/office/drawing/2014/main" id="{0B82F483-7D2F-4B4B-F2F8-24259D4B76B1}"/>
                </a:ext>
              </a:extLst>
            </p:cNvPr>
            <p:cNvSpPr/>
            <p:nvPr/>
          </p:nvSpPr>
          <p:spPr>
            <a:xfrm>
              <a:off x="7013488" y="182769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5EC4CCE6-EF6D-C031-17BB-6033CD467CD7}"/>
                </a:ext>
              </a:extLst>
            </p:cNvPr>
            <p:cNvSpPr/>
            <p:nvPr/>
          </p:nvSpPr>
          <p:spPr>
            <a:xfrm>
              <a:off x="6927905" y="191954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a:extLst>
                <a:ext uri="{FF2B5EF4-FFF2-40B4-BE49-F238E27FC236}">
                  <a16:creationId xmlns:a16="http://schemas.microsoft.com/office/drawing/2014/main" id="{87491FB5-8FE4-D821-62BF-75D3189C33F4}"/>
                </a:ext>
              </a:extLst>
            </p:cNvPr>
            <p:cNvSpPr/>
            <p:nvPr/>
          </p:nvSpPr>
          <p:spPr>
            <a:xfrm>
              <a:off x="7558124" y="175957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E435B0CF-9A6C-DCFC-8BA7-6C8AA3B4C2E5}"/>
                </a:ext>
              </a:extLst>
            </p:cNvPr>
            <p:cNvSpPr/>
            <p:nvPr/>
          </p:nvSpPr>
          <p:spPr>
            <a:xfrm>
              <a:off x="7376002" y="1936906"/>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等腰三角形 18">
              <a:extLst>
                <a:ext uri="{FF2B5EF4-FFF2-40B4-BE49-F238E27FC236}">
                  <a16:creationId xmlns:a16="http://schemas.microsoft.com/office/drawing/2014/main" id="{08B5B5DE-7B13-10F7-8E75-4D814620EFD3}"/>
                </a:ext>
              </a:extLst>
            </p:cNvPr>
            <p:cNvSpPr/>
            <p:nvPr/>
          </p:nvSpPr>
          <p:spPr>
            <a:xfrm>
              <a:off x="7278136" y="1765903"/>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83AF5884-3400-2467-24E2-7C3D204EC9AF}"/>
                </a:ext>
              </a:extLst>
            </p:cNvPr>
            <p:cNvSpPr/>
            <p:nvPr/>
          </p:nvSpPr>
          <p:spPr>
            <a:xfrm>
              <a:off x="7243976" y="1915007"/>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等腰三角形 20">
              <a:extLst>
                <a:ext uri="{FF2B5EF4-FFF2-40B4-BE49-F238E27FC236}">
                  <a16:creationId xmlns:a16="http://schemas.microsoft.com/office/drawing/2014/main" id="{FBEF547A-A035-7206-DC24-1205C17533D7}"/>
                </a:ext>
              </a:extLst>
            </p:cNvPr>
            <p:cNvSpPr/>
            <p:nvPr/>
          </p:nvSpPr>
          <p:spPr>
            <a:xfrm>
              <a:off x="6684352" y="220865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腰三角形 21">
              <a:extLst>
                <a:ext uri="{FF2B5EF4-FFF2-40B4-BE49-F238E27FC236}">
                  <a16:creationId xmlns:a16="http://schemas.microsoft.com/office/drawing/2014/main" id="{78A8F325-507C-41A3-5E26-9C8FA59CCDC5}"/>
                </a:ext>
              </a:extLst>
            </p:cNvPr>
            <p:cNvSpPr/>
            <p:nvPr/>
          </p:nvSpPr>
          <p:spPr>
            <a:xfrm>
              <a:off x="6760660" y="234118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等腰三角形 22">
              <a:extLst>
                <a:ext uri="{FF2B5EF4-FFF2-40B4-BE49-F238E27FC236}">
                  <a16:creationId xmlns:a16="http://schemas.microsoft.com/office/drawing/2014/main" id="{4A2C9620-F317-02BD-44D7-6C8BBF2FB2F4}"/>
                </a:ext>
              </a:extLst>
            </p:cNvPr>
            <p:cNvSpPr/>
            <p:nvPr/>
          </p:nvSpPr>
          <p:spPr>
            <a:xfrm>
              <a:off x="7447768" y="229994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等腰三角形 23">
              <a:extLst>
                <a:ext uri="{FF2B5EF4-FFF2-40B4-BE49-F238E27FC236}">
                  <a16:creationId xmlns:a16="http://schemas.microsoft.com/office/drawing/2014/main" id="{44E0CD75-2639-9E47-7760-4E9B134369F4}"/>
                </a:ext>
              </a:extLst>
            </p:cNvPr>
            <p:cNvSpPr/>
            <p:nvPr/>
          </p:nvSpPr>
          <p:spPr>
            <a:xfrm>
              <a:off x="7337399" y="303882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9A82235D-389D-58AA-8691-FEA709E293F1}"/>
                </a:ext>
              </a:extLst>
            </p:cNvPr>
            <p:cNvSpPr/>
            <p:nvPr/>
          </p:nvSpPr>
          <p:spPr>
            <a:xfrm>
              <a:off x="6673122" y="266340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9D7B3C7C-17A3-0FDF-4689-C2FE0E7BEE1C}"/>
                </a:ext>
              </a:extLst>
            </p:cNvPr>
            <p:cNvSpPr/>
            <p:nvPr/>
          </p:nvSpPr>
          <p:spPr>
            <a:xfrm>
              <a:off x="6639276" y="3027770"/>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等腰三角形 26">
              <a:extLst>
                <a:ext uri="{FF2B5EF4-FFF2-40B4-BE49-F238E27FC236}">
                  <a16:creationId xmlns:a16="http://schemas.microsoft.com/office/drawing/2014/main" id="{8F7A950D-E478-330E-5D91-BAF1C96DD58F}"/>
                </a:ext>
              </a:extLst>
            </p:cNvPr>
            <p:cNvSpPr/>
            <p:nvPr/>
          </p:nvSpPr>
          <p:spPr>
            <a:xfrm>
              <a:off x="6699489" y="282472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等腰三角形 27">
              <a:extLst>
                <a:ext uri="{FF2B5EF4-FFF2-40B4-BE49-F238E27FC236}">
                  <a16:creationId xmlns:a16="http://schemas.microsoft.com/office/drawing/2014/main" id="{7CB13F5E-C52C-9EC3-37C9-D0B5E1E79327}"/>
                </a:ext>
              </a:extLst>
            </p:cNvPr>
            <p:cNvSpPr/>
            <p:nvPr/>
          </p:nvSpPr>
          <p:spPr>
            <a:xfrm>
              <a:off x="7402319" y="251241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等腰三角形 28">
              <a:extLst>
                <a:ext uri="{FF2B5EF4-FFF2-40B4-BE49-F238E27FC236}">
                  <a16:creationId xmlns:a16="http://schemas.microsoft.com/office/drawing/2014/main" id="{6B747C23-C2CE-7505-F377-CD492EE95EDB}"/>
                </a:ext>
              </a:extLst>
            </p:cNvPr>
            <p:cNvSpPr/>
            <p:nvPr/>
          </p:nvSpPr>
          <p:spPr>
            <a:xfrm>
              <a:off x="6528337" y="2501353"/>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等腰三角形 29">
              <a:extLst>
                <a:ext uri="{FF2B5EF4-FFF2-40B4-BE49-F238E27FC236}">
                  <a16:creationId xmlns:a16="http://schemas.microsoft.com/office/drawing/2014/main" id="{4E89C0A0-2564-7C37-096C-38265539A6B9}"/>
                </a:ext>
              </a:extLst>
            </p:cNvPr>
            <p:cNvSpPr/>
            <p:nvPr/>
          </p:nvSpPr>
          <p:spPr>
            <a:xfrm>
              <a:off x="7340484" y="271813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504EB713-842C-2733-5350-DDDDC594A3A9}"/>
                </a:ext>
              </a:extLst>
            </p:cNvPr>
            <p:cNvSpPr/>
            <p:nvPr/>
          </p:nvSpPr>
          <p:spPr>
            <a:xfrm>
              <a:off x="7448441" y="213093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510DEAA8-09D3-B504-F90D-1BE49AE1ACC5}"/>
              </a:ext>
            </a:extLst>
          </p:cNvPr>
          <p:cNvGrpSpPr/>
          <p:nvPr/>
        </p:nvGrpSpPr>
        <p:grpSpPr>
          <a:xfrm>
            <a:off x="8320155" y="1701226"/>
            <a:ext cx="164651" cy="1581860"/>
            <a:chOff x="8136912" y="1275640"/>
            <a:chExt cx="150843" cy="1161245"/>
          </a:xfrm>
        </p:grpSpPr>
        <p:sp>
          <p:nvSpPr>
            <p:cNvPr id="51" name="矩形 50">
              <a:extLst>
                <a:ext uri="{FF2B5EF4-FFF2-40B4-BE49-F238E27FC236}">
                  <a16:creationId xmlns:a16="http://schemas.microsoft.com/office/drawing/2014/main" id="{58E104D3-B748-8123-ABA3-FEE92AF3823D}"/>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90D03A65-EDDB-28B2-619F-DDFCE15F9876}"/>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4DB54B47-B4EE-25B1-2F9B-3AD2DF07D289}"/>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4" name="文字方塊 53">
            <a:extLst>
              <a:ext uri="{FF2B5EF4-FFF2-40B4-BE49-F238E27FC236}">
                <a16:creationId xmlns:a16="http://schemas.microsoft.com/office/drawing/2014/main" id="{FECD620F-A75E-1B6D-A9ED-A64E3603B895}"/>
              </a:ext>
            </a:extLst>
          </p:cNvPr>
          <p:cNvSpPr txBox="1"/>
          <p:nvPr/>
        </p:nvSpPr>
        <p:spPr>
          <a:xfrm>
            <a:off x="7929266" y="3696241"/>
            <a:ext cx="1175584" cy="300082"/>
          </a:xfrm>
          <a:prstGeom prst="rect">
            <a:avLst/>
          </a:prstGeom>
          <a:noFill/>
        </p:spPr>
        <p:txBody>
          <a:bodyPr wrap="square" rtlCol="0">
            <a:spAutoFit/>
          </a:bodyPr>
          <a:lstStyle/>
          <a:p>
            <a:r>
              <a:rPr lang="en-US" altLang="zh-TW" b="1" dirty="0">
                <a:latin typeface="+mj-lt"/>
              </a:rPr>
              <a:t>Uncertainty</a:t>
            </a:r>
            <a:endParaRPr lang="zh-TW" altLang="en-US" b="1" dirty="0">
              <a:latin typeface="+mj-lt"/>
            </a:endParaRPr>
          </a:p>
        </p:txBody>
      </p:sp>
      <p:sp>
        <p:nvSpPr>
          <p:cNvPr id="55" name="文字方塊 54">
            <a:extLst>
              <a:ext uri="{FF2B5EF4-FFF2-40B4-BE49-F238E27FC236}">
                <a16:creationId xmlns:a16="http://schemas.microsoft.com/office/drawing/2014/main" id="{484E5705-21B6-3C80-7D55-C1C943E689E3}"/>
              </a:ext>
            </a:extLst>
          </p:cNvPr>
          <p:cNvSpPr txBox="1"/>
          <p:nvPr/>
        </p:nvSpPr>
        <p:spPr>
          <a:xfrm>
            <a:off x="8558348" y="3102942"/>
            <a:ext cx="432298" cy="300082"/>
          </a:xfrm>
          <a:prstGeom prst="rect">
            <a:avLst/>
          </a:prstGeom>
          <a:noFill/>
        </p:spPr>
        <p:txBody>
          <a:bodyPr wrap="none" rtlCol="0">
            <a:spAutoFit/>
          </a:bodyPr>
          <a:lstStyle/>
          <a:p>
            <a:r>
              <a:rPr lang="en-US" altLang="zh-TW" dirty="0"/>
              <a:t>low</a:t>
            </a:r>
            <a:endParaRPr lang="zh-TW" altLang="en-US" dirty="0"/>
          </a:p>
        </p:txBody>
      </p:sp>
      <p:cxnSp>
        <p:nvCxnSpPr>
          <p:cNvPr id="56" name="直線單箭頭接點 55">
            <a:extLst>
              <a:ext uri="{FF2B5EF4-FFF2-40B4-BE49-F238E27FC236}">
                <a16:creationId xmlns:a16="http://schemas.microsoft.com/office/drawing/2014/main" id="{97B5C3A0-5D7F-4E1A-AC7C-AE9CCE752A32}"/>
              </a:ext>
            </a:extLst>
          </p:cNvPr>
          <p:cNvCxnSpPr>
            <a:cxnSpLocks/>
            <a:stCxn id="55" idx="0"/>
            <a:endCxn id="57" idx="2"/>
          </p:cNvCxnSpPr>
          <p:nvPr/>
        </p:nvCxnSpPr>
        <p:spPr>
          <a:xfrm flipH="1" flipV="1">
            <a:off x="8748432" y="1937557"/>
            <a:ext cx="26065" cy="116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5BA3C5E9-0AD6-C3C2-6D72-CE9999CF0839}"/>
              </a:ext>
            </a:extLst>
          </p:cNvPr>
          <p:cNvSpPr txBox="1"/>
          <p:nvPr/>
        </p:nvSpPr>
        <p:spPr>
          <a:xfrm>
            <a:off x="8506218" y="1637475"/>
            <a:ext cx="484428" cy="300082"/>
          </a:xfrm>
          <a:prstGeom prst="rect">
            <a:avLst/>
          </a:prstGeom>
          <a:noFill/>
        </p:spPr>
        <p:txBody>
          <a:bodyPr wrap="none" rtlCol="0">
            <a:spAutoFit/>
          </a:bodyPr>
          <a:lstStyle/>
          <a:p>
            <a:r>
              <a:rPr lang="en-US" altLang="zh-TW" dirty="0"/>
              <a:t>high</a:t>
            </a:r>
            <a:endParaRPr lang="zh-TW" altLang="en-US" dirty="0"/>
          </a:p>
        </p:txBody>
      </p:sp>
      <p:sp>
        <p:nvSpPr>
          <p:cNvPr id="4" name="文字方塊 3">
            <a:extLst>
              <a:ext uri="{FF2B5EF4-FFF2-40B4-BE49-F238E27FC236}">
                <a16:creationId xmlns:a16="http://schemas.microsoft.com/office/drawing/2014/main" id="{1724865F-979B-509F-75DE-FC6FC764C9AD}"/>
              </a:ext>
            </a:extLst>
          </p:cNvPr>
          <p:cNvSpPr txBox="1"/>
          <p:nvPr/>
        </p:nvSpPr>
        <p:spPr>
          <a:xfrm>
            <a:off x="191429" y="1013692"/>
            <a:ext cx="2569140" cy="307777"/>
          </a:xfrm>
          <a:prstGeom prst="rect">
            <a:avLst/>
          </a:prstGeom>
          <a:noFill/>
        </p:spPr>
        <p:txBody>
          <a:bodyPr wrap="square">
            <a:spAutoFit/>
          </a:bodyPr>
          <a:lstStyle/>
          <a:p>
            <a:pPr algn="ctr"/>
            <a:r>
              <a:rPr lang="en-US" altLang="zh-TW" sz="1400" dirty="0"/>
              <a:t>Hybrid Expert  : Base on DUE</a:t>
            </a:r>
          </a:p>
        </p:txBody>
      </p:sp>
      <p:sp>
        <p:nvSpPr>
          <p:cNvPr id="126" name="橢圓 125">
            <a:extLst>
              <a:ext uri="{FF2B5EF4-FFF2-40B4-BE49-F238E27FC236}">
                <a16:creationId xmlns:a16="http://schemas.microsoft.com/office/drawing/2014/main" id="{A4D62692-0A77-88FC-622A-7396DCFE2F77}"/>
              </a:ext>
            </a:extLst>
          </p:cNvPr>
          <p:cNvSpPr/>
          <p:nvPr/>
        </p:nvSpPr>
        <p:spPr>
          <a:xfrm rot="21231621">
            <a:off x="6936698" y="2494382"/>
            <a:ext cx="568108" cy="8835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橢圓 149">
            <a:extLst>
              <a:ext uri="{FF2B5EF4-FFF2-40B4-BE49-F238E27FC236}">
                <a16:creationId xmlns:a16="http://schemas.microsoft.com/office/drawing/2014/main" id="{48C7AC18-6B53-39F7-DDEB-630AA0C32565}"/>
              </a:ext>
            </a:extLst>
          </p:cNvPr>
          <p:cNvSpPr/>
          <p:nvPr/>
        </p:nvSpPr>
        <p:spPr>
          <a:xfrm rot="21231621">
            <a:off x="7076952" y="2687085"/>
            <a:ext cx="314618" cy="4926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51" name="群組 150">
            <a:extLst>
              <a:ext uri="{FF2B5EF4-FFF2-40B4-BE49-F238E27FC236}">
                <a16:creationId xmlns:a16="http://schemas.microsoft.com/office/drawing/2014/main" id="{8F7349A6-9216-DB9C-7A43-5375F615873B}"/>
              </a:ext>
            </a:extLst>
          </p:cNvPr>
          <p:cNvGrpSpPr/>
          <p:nvPr/>
        </p:nvGrpSpPr>
        <p:grpSpPr>
          <a:xfrm>
            <a:off x="7091499" y="2696908"/>
            <a:ext cx="299487" cy="486606"/>
            <a:chOff x="5142798" y="1649168"/>
            <a:chExt cx="342388" cy="451730"/>
          </a:xfrm>
        </p:grpSpPr>
        <p:sp>
          <p:nvSpPr>
            <p:cNvPr id="152" name="橢圓 73">
              <a:extLst>
                <a:ext uri="{FF2B5EF4-FFF2-40B4-BE49-F238E27FC236}">
                  <a16:creationId xmlns:a16="http://schemas.microsoft.com/office/drawing/2014/main" id="{D7A22DD9-B6C9-230C-9F9A-6B9CDA59DE1C}"/>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橢圓 74">
              <a:extLst>
                <a:ext uri="{FF2B5EF4-FFF2-40B4-BE49-F238E27FC236}">
                  <a16:creationId xmlns:a16="http://schemas.microsoft.com/office/drawing/2014/main" id="{F33BD40F-596B-B801-0BF1-9CE9D1B3EE94}"/>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橢圓 75">
              <a:extLst>
                <a:ext uri="{FF2B5EF4-FFF2-40B4-BE49-F238E27FC236}">
                  <a16:creationId xmlns:a16="http://schemas.microsoft.com/office/drawing/2014/main" id="{633412AD-1E1B-F6D1-D50B-D9EA1C3FF724}"/>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橢圓 76">
              <a:extLst>
                <a:ext uri="{FF2B5EF4-FFF2-40B4-BE49-F238E27FC236}">
                  <a16:creationId xmlns:a16="http://schemas.microsoft.com/office/drawing/2014/main" id="{75CD198B-B23B-1B8D-99D4-63FEF47BABB0}"/>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橢圓 77">
              <a:extLst>
                <a:ext uri="{FF2B5EF4-FFF2-40B4-BE49-F238E27FC236}">
                  <a16:creationId xmlns:a16="http://schemas.microsoft.com/office/drawing/2014/main" id="{06889D17-5737-7466-0A13-FFBE62ACDBF8}"/>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橢圓 78">
              <a:extLst>
                <a:ext uri="{FF2B5EF4-FFF2-40B4-BE49-F238E27FC236}">
                  <a16:creationId xmlns:a16="http://schemas.microsoft.com/office/drawing/2014/main" id="{39407F29-600C-4AF4-1A81-D4FF96251374}"/>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橢圓 79">
              <a:extLst>
                <a:ext uri="{FF2B5EF4-FFF2-40B4-BE49-F238E27FC236}">
                  <a16:creationId xmlns:a16="http://schemas.microsoft.com/office/drawing/2014/main" id="{8EF0C578-30E8-3473-CCE6-5BB434FFE435}"/>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橢圓 80">
              <a:extLst>
                <a:ext uri="{FF2B5EF4-FFF2-40B4-BE49-F238E27FC236}">
                  <a16:creationId xmlns:a16="http://schemas.microsoft.com/office/drawing/2014/main" id="{C518450F-900D-3855-4191-0817781022CD}"/>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橢圓 81">
              <a:extLst>
                <a:ext uri="{FF2B5EF4-FFF2-40B4-BE49-F238E27FC236}">
                  <a16:creationId xmlns:a16="http://schemas.microsoft.com/office/drawing/2014/main" id="{87A33EB5-4501-06BF-50AC-E57EFC2A739B}"/>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橢圓 82">
              <a:extLst>
                <a:ext uri="{FF2B5EF4-FFF2-40B4-BE49-F238E27FC236}">
                  <a16:creationId xmlns:a16="http://schemas.microsoft.com/office/drawing/2014/main" id="{8219BC08-B672-CEA1-F7A9-1DF24DBD32ED}"/>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橢圓 83">
              <a:extLst>
                <a:ext uri="{FF2B5EF4-FFF2-40B4-BE49-F238E27FC236}">
                  <a16:creationId xmlns:a16="http://schemas.microsoft.com/office/drawing/2014/main" id="{4D9B1C36-6183-A907-EC44-658D28A629A8}"/>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橢圓 84">
              <a:extLst>
                <a:ext uri="{FF2B5EF4-FFF2-40B4-BE49-F238E27FC236}">
                  <a16:creationId xmlns:a16="http://schemas.microsoft.com/office/drawing/2014/main" id="{3D557A81-C325-9BAD-9DF2-E72BD2108AEE}"/>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橢圓 85">
              <a:extLst>
                <a:ext uri="{FF2B5EF4-FFF2-40B4-BE49-F238E27FC236}">
                  <a16:creationId xmlns:a16="http://schemas.microsoft.com/office/drawing/2014/main" id="{53629478-8E6A-F218-92B2-87B517084AA9}"/>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橢圓 86">
              <a:extLst>
                <a:ext uri="{FF2B5EF4-FFF2-40B4-BE49-F238E27FC236}">
                  <a16:creationId xmlns:a16="http://schemas.microsoft.com/office/drawing/2014/main" id="{7F48AC8D-67A4-7ABA-F897-180AEE0D05EE}"/>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8" name="等腰三角形 127">
            <a:extLst>
              <a:ext uri="{FF2B5EF4-FFF2-40B4-BE49-F238E27FC236}">
                <a16:creationId xmlns:a16="http://schemas.microsoft.com/office/drawing/2014/main" id="{C9DE333A-ACDE-9C4F-63A5-58E9C944C604}"/>
              </a:ext>
            </a:extLst>
          </p:cNvPr>
          <p:cNvSpPr/>
          <p:nvPr/>
        </p:nvSpPr>
        <p:spPr>
          <a:xfrm>
            <a:off x="6974506" y="2871798"/>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等腰三角形 128">
            <a:extLst>
              <a:ext uri="{FF2B5EF4-FFF2-40B4-BE49-F238E27FC236}">
                <a16:creationId xmlns:a16="http://schemas.microsoft.com/office/drawing/2014/main" id="{BA04E69C-668F-0F5C-D428-B52B0CEE3D7C}"/>
              </a:ext>
            </a:extLst>
          </p:cNvPr>
          <p:cNvSpPr/>
          <p:nvPr/>
        </p:nvSpPr>
        <p:spPr>
          <a:xfrm>
            <a:off x="7077313" y="319380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等腰三角形 129">
            <a:extLst>
              <a:ext uri="{FF2B5EF4-FFF2-40B4-BE49-F238E27FC236}">
                <a16:creationId xmlns:a16="http://schemas.microsoft.com/office/drawing/2014/main" id="{474FE117-503B-EC80-60A4-FCBFD25A96FB}"/>
              </a:ext>
            </a:extLst>
          </p:cNvPr>
          <p:cNvSpPr/>
          <p:nvPr/>
        </p:nvSpPr>
        <p:spPr>
          <a:xfrm>
            <a:off x="7033003" y="267438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等腰三角形 130">
            <a:extLst>
              <a:ext uri="{FF2B5EF4-FFF2-40B4-BE49-F238E27FC236}">
                <a16:creationId xmlns:a16="http://schemas.microsoft.com/office/drawing/2014/main" id="{E3356D6A-41EC-9FC6-1BF7-7973F8BE729E}"/>
              </a:ext>
            </a:extLst>
          </p:cNvPr>
          <p:cNvSpPr/>
          <p:nvPr/>
        </p:nvSpPr>
        <p:spPr>
          <a:xfrm>
            <a:off x="7168892" y="321030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等腰三角形 131">
            <a:extLst>
              <a:ext uri="{FF2B5EF4-FFF2-40B4-BE49-F238E27FC236}">
                <a16:creationId xmlns:a16="http://schemas.microsoft.com/office/drawing/2014/main" id="{85EB9D2B-32AA-FAAD-03A0-CFEB63C26D65}"/>
              </a:ext>
            </a:extLst>
          </p:cNvPr>
          <p:cNvSpPr/>
          <p:nvPr/>
        </p:nvSpPr>
        <p:spPr>
          <a:xfrm>
            <a:off x="6995802" y="307822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等腰三角形 132">
            <a:extLst>
              <a:ext uri="{FF2B5EF4-FFF2-40B4-BE49-F238E27FC236}">
                <a16:creationId xmlns:a16="http://schemas.microsoft.com/office/drawing/2014/main" id="{9CA75DC2-F134-9CDB-F72B-1B83A927D058}"/>
              </a:ext>
            </a:extLst>
          </p:cNvPr>
          <p:cNvSpPr/>
          <p:nvPr/>
        </p:nvSpPr>
        <p:spPr>
          <a:xfrm>
            <a:off x="7168307" y="251368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等腰三角形 133">
            <a:extLst>
              <a:ext uri="{FF2B5EF4-FFF2-40B4-BE49-F238E27FC236}">
                <a16:creationId xmlns:a16="http://schemas.microsoft.com/office/drawing/2014/main" id="{AF5169C7-3B5D-9CBB-CE34-8B4CDD7D1FCA}"/>
              </a:ext>
            </a:extLst>
          </p:cNvPr>
          <p:cNvSpPr/>
          <p:nvPr/>
        </p:nvSpPr>
        <p:spPr>
          <a:xfrm>
            <a:off x="7115824" y="2569058"/>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等腰三角形 134">
            <a:extLst>
              <a:ext uri="{FF2B5EF4-FFF2-40B4-BE49-F238E27FC236}">
                <a16:creationId xmlns:a16="http://schemas.microsoft.com/office/drawing/2014/main" id="{C5534D09-48F7-CF76-A302-EE3BCAA0F2A6}"/>
              </a:ext>
            </a:extLst>
          </p:cNvPr>
          <p:cNvSpPr/>
          <p:nvPr/>
        </p:nvSpPr>
        <p:spPr>
          <a:xfrm>
            <a:off x="7013264" y="246653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等腰三角形 135">
            <a:extLst>
              <a:ext uri="{FF2B5EF4-FFF2-40B4-BE49-F238E27FC236}">
                <a16:creationId xmlns:a16="http://schemas.microsoft.com/office/drawing/2014/main" id="{85FDD8CB-6C2A-6B74-AD49-03D48D2BDC20}"/>
              </a:ext>
            </a:extLst>
          </p:cNvPr>
          <p:cNvSpPr/>
          <p:nvPr/>
        </p:nvSpPr>
        <p:spPr>
          <a:xfrm>
            <a:off x="7390613" y="257952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等腰三角形 136">
            <a:extLst>
              <a:ext uri="{FF2B5EF4-FFF2-40B4-BE49-F238E27FC236}">
                <a16:creationId xmlns:a16="http://schemas.microsoft.com/office/drawing/2014/main" id="{9DF60069-F069-A7D7-DC72-D2286ADA62FB}"/>
              </a:ext>
            </a:extLst>
          </p:cNvPr>
          <p:cNvSpPr/>
          <p:nvPr/>
        </p:nvSpPr>
        <p:spPr>
          <a:xfrm>
            <a:off x="7330598" y="247643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等腰三角形 137">
            <a:extLst>
              <a:ext uri="{FF2B5EF4-FFF2-40B4-BE49-F238E27FC236}">
                <a16:creationId xmlns:a16="http://schemas.microsoft.com/office/drawing/2014/main" id="{414C1C5F-4309-AF0F-4F4C-9C95BB46D923}"/>
              </a:ext>
            </a:extLst>
          </p:cNvPr>
          <p:cNvSpPr/>
          <p:nvPr/>
        </p:nvSpPr>
        <p:spPr>
          <a:xfrm>
            <a:off x="7309650" y="256632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等腰三角形 138">
            <a:extLst>
              <a:ext uri="{FF2B5EF4-FFF2-40B4-BE49-F238E27FC236}">
                <a16:creationId xmlns:a16="http://schemas.microsoft.com/office/drawing/2014/main" id="{77919DE1-CA2A-1044-1565-B1695D47A0ED}"/>
              </a:ext>
            </a:extLst>
          </p:cNvPr>
          <p:cNvSpPr/>
          <p:nvPr/>
        </p:nvSpPr>
        <p:spPr>
          <a:xfrm>
            <a:off x="6966469" y="274334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等腰三角形 139">
            <a:extLst>
              <a:ext uri="{FF2B5EF4-FFF2-40B4-BE49-F238E27FC236}">
                <a16:creationId xmlns:a16="http://schemas.microsoft.com/office/drawing/2014/main" id="{BA164F3A-B155-0C3B-0949-ED94FF35F10F}"/>
              </a:ext>
            </a:extLst>
          </p:cNvPr>
          <p:cNvSpPr/>
          <p:nvPr/>
        </p:nvSpPr>
        <p:spPr>
          <a:xfrm>
            <a:off x="7013264" y="282324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等腰三角形 140">
            <a:extLst>
              <a:ext uri="{FF2B5EF4-FFF2-40B4-BE49-F238E27FC236}">
                <a16:creationId xmlns:a16="http://schemas.microsoft.com/office/drawing/2014/main" id="{30B1ACBA-5704-E889-08F3-505ABF136B01}"/>
              </a:ext>
            </a:extLst>
          </p:cNvPr>
          <p:cNvSpPr/>
          <p:nvPr/>
        </p:nvSpPr>
        <p:spPr>
          <a:xfrm>
            <a:off x="7434623" y="279838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等腰三角形 141">
            <a:extLst>
              <a:ext uri="{FF2B5EF4-FFF2-40B4-BE49-F238E27FC236}">
                <a16:creationId xmlns:a16="http://schemas.microsoft.com/office/drawing/2014/main" id="{72D39498-F6A4-E372-C4E6-952425477FF6}"/>
              </a:ext>
            </a:extLst>
          </p:cNvPr>
          <p:cNvSpPr/>
          <p:nvPr/>
        </p:nvSpPr>
        <p:spPr>
          <a:xfrm>
            <a:off x="7309650" y="3179529"/>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等腰三角形 142">
            <a:extLst>
              <a:ext uri="{FF2B5EF4-FFF2-40B4-BE49-F238E27FC236}">
                <a16:creationId xmlns:a16="http://schemas.microsoft.com/office/drawing/2014/main" id="{B7D20B5E-093F-444C-C2A9-6D5DDDB64A0C}"/>
              </a:ext>
            </a:extLst>
          </p:cNvPr>
          <p:cNvSpPr/>
          <p:nvPr/>
        </p:nvSpPr>
        <p:spPr>
          <a:xfrm>
            <a:off x="6959582" y="301749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等腰三角形 143">
            <a:extLst>
              <a:ext uri="{FF2B5EF4-FFF2-40B4-BE49-F238E27FC236}">
                <a16:creationId xmlns:a16="http://schemas.microsoft.com/office/drawing/2014/main" id="{B58156EC-380C-29DA-F2F6-C83E6829D1CB}"/>
              </a:ext>
            </a:extLst>
          </p:cNvPr>
          <p:cNvSpPr/>
          <p:nvPr/>
        </p:nvSpPr>
        <p:spPr>
          <a:xfrm>
            <a:off x="6938827" y="323715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等腰三角形 144">
            <a:extLst>
              <a:ext uri="{FF2B5EF4-FFF2-40B4-BE49-F238E27FC236}">
                <a16:creationId xmlns:a16="http://schemas.microsoft.com/office/drawing/2014/main" id="{899F03ED-CB2F-B451-0475-3A0FECB3E6F1}"/>
              </a:ext>
            </a:extLst>
          </p:cNvPr>
          <p:cNvSpPr/>
          <p:nvPr/>
        </p:nvSpPr>
        <p:spPr>
          <a:xfrm>
            <a:off x="6786599" y="311449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等腰三角形 145">
            <a:extLst>
              <a:ext uri="{FF2B5EF4-FFF2-40B4-BE49-F238E27FC236}">
                <a16:creationId xmlns:a16="http://schemas.microsoft.com/office/drawing/2014/main" id="{8387093A-8219-E6C1-06BD-39069290A057}"/>
              </a:ext>
            </a:extLst>
          </p:cNvPr>
          <p:cNvSpPr/>
          <p:nvPr/>
        </p:nvSpPr>
        <p:spPr>
          <a:xfrm>
            <a:off x="7406752" y="292647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等腰三角形 146">
            <a:extLst>
              <a:ext uri="{FF2B5EF4-FFF2-40B4-BE49-F238E27FC236}">
                <a16:creationId xmlns:a16="http://schemas.microsoft.com/office/drawing/2014/main" id="{CE598305-BDFC-BC3C-010D-6BDDFB3F1D8D}"/>
              </a:ext>
            </a:extLst>
          </p:cNvPr>
          <p:cNvSpPr/>
          <p:nvPr/>
        </p:nvSpPr>
        <p:spPr>
          <a:xfrm>
            <a:off x="6870795" y="291980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等腰三角形 147">
            <a:extLst>
              <a:ext uri="{FF2B5EF4-FFF2-40B4-BE49-F238E27FC236}">
                <a16:creationId xmlns:a16="http://schemas.microsoft.com/office/drawing/2014/main" id="{2959297B-A82B-9F3F-4B4A-AE8C93575C00}"/>
              </a:ext>
            </a:extLst>
          </p:cNvPr>
          <p:cNvSpPr/>
          <p:nvPr/>
        </p:nvSpPr>
        <p:spPr>
          <a:xfrm>
            <a:off x="7401348" y="307418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等腰三角形 148">
            <a:extLst>
              <a:ext uri="{FF2B5EF4-FFF2-40B4-BE49-F238E27FC236}">
                <a16:creationId xmlns:a16="http://schemas.microsoft.com/office/drawing/2014/main" id="{7D45FA80-E98B-7D49-1687-806DC9FFEA6A}"/>
              </a:ext>
            </a:extLst>
          </p:cNvPr>
          <p:cNvSpPr/>
          <p:nvPr/>
        </p:nvSpPr>
        <p:spPr>
          <a:xfrm>
            <a:off x="7435036" y="269649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6" name="群組 165">
            <a:extLst>
              <a:ext uri="{FF2B5EF4-FFF2-40B4-BE49-F238E27FC236}">
                <a16:creationId xmlns:a16="http://schemas.microsoft.com/office/drawing/2014/main" id="{D81864C7-5A44-A97E-782F-63C8F7CFB58F}"/>
              </a:ext>
            </a:extLst>
          </p:cNvPr>
          <p:cNvGrpSpPr/>
          <p:nvPr/>
        </p:nvGrpSpPr>
        <p:grpSpPr>
          <a:xfrm>
            <a:off x="7172725" y="1647899"/>
            <a:ext cx="877146" cy="958754"/>
            <a:chOff x="1248440" y="3920181"/>
            <a:chExt cx="877146" cy="958754"/>
          </a:xfrm>
        </p:grpSpPr>
        <p:sp>
          <p:nvSpPr>
            <p:cNvPr id="58" name="橢圓 57">
              <a:extLst>
                <a:ext uri="{FF2B5EF4-FFF2-40B4-BE49-F238E27FC236}">
                  <a16:creationId xmlns:a16="http://schemas.microsoft.com/office/drawing/2014/main" id="{9B18120E-AAAE-F8A9-1E68-A5317103C9D9}"/>
                </a:ext>
              </a:extLst>
            </p:cNvPr>
            <p:cNvSpPr/>
            <p:nvPr/>
          </p:nvSpPr>
          <p:spPr>
            <a:xfrm rot="19150167">
              <a:off x="1450106" y="3920181"/>
              <a:ext cx="568108" cy="8835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等腰三角形 59">
              <a:extLst>
                <a:ext uri="{FF2B5EF4-FFF2-40B4-BE49-F238E27FC236}">
                  <a16:creationId xmlns:a16="http://schemas.microsoft.com/office/drawing/2014/main" id="{AB5D5576-3C54-F22D-416B-BE996309001B}"/>
                </a:ext>
              </a:extLst>
            </p:cNvPr>
            <p:cNvSpPr/>
            <p:nvPr/>
          </p:nvSpPr>
          <p:spPr>
            <a:xfrm>
              <a:off x="1591735" y="448697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等腰三角形 60">
              <a:extLst>
                <a:ext uri="{FF2B5EF4-FFF2-40B4-BE49-F238E27FC236}">
                  <a16:creationId xmlns:a16="http://schemas.microsoft.com/office/drawing/2014/main" id="{3240AD71-FFF5-6FF6-2F05-0D101EF5D3E9}"/>
                </a:ext>
              </a:extLst>
            </p:cNvPr>
            <p:cNvSpPr/>
            <p:nvPr/>
          </p:nvSpPr>
          <p:spPr>
            <a:xfrm>
              <a:off x="1925264" y="454186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等腰三角形 61">
              <a:extLst>
                <a:ext uri="{FF2B5EF4-FFF2-40B4-BE49-F238E27FC236}">
                  <a16:creationId xmlns:a16="http://schemas.microsoft.com/office/drawing/2014/main" id="{83E94C53-6000-24F4-11F4-7B7BAF4A0DC4}"/>
                </a:ext>
              </a:extLst>
            </p:cNvPr>
            <p:cNvSpPr/>
            <p:nvPr/>
          </p:nvSpPr>
          <p:spPr>
            <a:xfrm>
              <a:off x="1442527" y="434509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等腰三角形 62">
              <a:extLst>
                <a:ext uri="{FF2B5EF4-FFF2-40B4-BE49-F238E27FC236}">
                  <a16:creationId xmlns:a16="http://schemas.microsoft.com/office/drawing/2014/main" id="{065B97CD-DF0F-D728-CEDC-11BDFBBD8541}"/>
                </a:ext>
              </a:extLst>
            </p:cNvPr>
            <p:cNvSpPr/>
            <p:nvPr/>
          </p:nvSpPr>
          <p:spPr>
            <a:xfrm>
              <a:off x="1981612" y="446781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等腰三角形 63">
              <a:extLst>
                <a:ext uri="{FF2B5EF4-FFF2-40B4-BE49-F238E27FC236}">
                  <a16:creationId xmlns:a16="http://schemas.microsoft.com/office/drawing/2014/main" id="{34ED6C52-2060-1C9F-33DE-DCB36A5AABAD}"/>
                </a:ext>
              </a:extLst>
            </p:cNvPr>
            <p:cNvSpPr/>
            <p:nvPr/>
          </p:nvSpPr>
          <p:spPr>
            <a:xfrm>
              <a:off x="1785261" y="456189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等腰三角形 64">
              <a:extLst>
                <a:ext uri="{FF2B5EF4-FFF2-40B4-BE49-F238E27FC236}">
                  <a16:creationId xmlns:a16="http://schemas.microsoft.com/office/drawing/2014/main" id="{F5A52C5C-43D9-DC18-1E3A-F6F425E1164E}"/>
                </a:ext>
              </a:extLst>
            </p:cNvPr>
            <p:cNvSpPr/>
            <p:nvPr/>
          </p:nvSpPr>
          <p:spPr>
            <a:xfrm>
              <a:off x="1360946" y="415150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等腰三角形 65">
              <a:extLst>
                <a:ext uri="{FF2B5EF4-FFF2-40B4-BE49-F238E27FC236}">
                  <a16:creationId xmlns:a16="http://schemas.microsoft.com/office/drawing/2014/main" id="{93ED8340-AB09-4AE1-4DDA-C3DDC8D36F9F}"/>
                </a:ext>
              </a:extLst>
            </p:cNvPr>
            <p:cNvSpPr/>
            <p:nvPr/>
          </p:nvSpPr>
          <p:spPr>
            <a:xfrm>
              <a:off x="1386390" y="422343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等腰三角形 66">
              <a:extLst>
                <a:ext uri="{FF2B5EF4-FFF2-40B4-BE49-F238E27FC236}">
                  <a16:creationId xmlns:a16="http://schemas.microsoft.com/office/drawing/2014/main" id="{76AEE7CF-7B2F-3CE1-D05D-E3491277FFF9}"/>
                </a:ext>
              </a:extLst>
            </p:cNvPr>
            <p:cNvSpPr/>
            <p:nvPr/>
          </p:nvSpPr>
          <p:spPr>
            <a:xfrm>
              <a:off x="1248440" y="426814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等腰三角形 67">
              <a:extLst>
                <a:ext uri="{FF2B5EF4-FFF2-40B4-BE49-F238E27FC236}">
                  <a16:creationId xmlns:a16="http://schemas.microsoft.com/office/drawing/2014/main" id="{D3868675-8462-95A4-2383-34E058A705F0}"/>
                </a:ext>
              </a:extLst>
            </p:cNvPr>
            <p:cNvSpPr/>
            <p:nvPr/>
          </p:nvSpPr>
          <p:spPr>
            <a:xfrm>
              <a:off x="1520687" y="398346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等腰三角形 69">
              <a:extLst>
                <a:ext uri="{FF2B5EF4-FFF2-40B4-BE49-F238E27FC236}">
                  <a16:creationId xmlns:a16="http://schemas.microsoft.com/office/drawing/2014/main" id="{CE1B677A-D7F6-745D-F3AC-E608EAA2501B}"/>
                </a:ext>
              </a:extLst>
            </p:cNvPr>
            <p:cNvSpPr/>
            <p:nvPr/>
          </p:nvSpPr>
          <p:spPr>
            <a:xfrm>
              <a:off x="1401581" y="3990029"/>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等腰三角形 94">
              <a:extLst>
                <a:ext uri="{FF2B5EF4-FFF2-40B4-BE49-F238E27FC236}">
                  <a16:creationId xmlns:a16="http://schemas.microsoft.com/office/drawing/2014/main" id="{086A659F-D0DC-E3E1-9EAB-48CC91F862CF}"/>
                </a:ext>
              </a:extLst>
            </p:cNvPr>
            <p:cNvSpPr/>
            <p:nvPr/>
          </p:nvSpPr>
          <p:spPr>
            <a:xfrm>
              <a:off x="1472107" y="404956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等腰三角形 95">
              <a:extLst>
                <a:ext uri="{FF2B5EF4-FFF2-40B4-BE49-F238E27FC236}">
                  <a16:creationId xmlns:a16="http://schemas.microsoft.com/office/drawing/2014/main" id="{77B44816-CDFC-12C3-1F41-067D2457A913}"/>
                </a:ext>
              </a:extLst>
            </p:cNvPr>
            <p:cNvSpPr/>
            <p:nvPr/>
          </p:nvSpPr>
          <p:spPr>
            <a:xfrm>
              <a:off x="1473683" y="443571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等腰三角形 97">
              <a:extLst>
                <a:ext uri="{FF2B5EF4-FFF2-40B4-BE49-F238E27FC236}">
                  <a16:creationId xmlns:a16="http://schemas.microsoft.com/office/drawing/2014/main" id="{77688000-B180-B496-19BC-D3F6ABD5DAB9}"/>
                </a:ext>
              </a:extLst>
            </p:cNvPr>
            <p:cNvSpPr/>
            <p:nvPr/>
          </p:nvSpPr>
          <p:spPr>
            <a:xfrm>
              <a:off x="1566122" y="443037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等腰三角形 99">
              <a:extLst>
                <a:ext uri="{FF2B5EF4-FFF2-40B4-BE49-F238E27FC236}">
                  <a16:creationId xmlns:a16="http://schemas.microsoft.com/office/drawing/2014/main" id="{77A2FA0A-8540-ACC9-CC61-E633C636ED8A}"/>
                </a:ext>
              </a:extLst>
            </p:cNvPr>
            <p:cNvSpPr/>
            <p:nvPr/>
          </p:nvSpPr>
          <p:spPr>
            <a:xfrm>
              <a:off x="1735617" y="404381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等腰三角形 100">
              <a:extLst>
                <a:ext uri="{FF2B5EF4-FFF2-40B4-BE49-F238E27FC236}">
                  <a16:creationId xmlns:a16="http://schemas.microsoft.com/office/drawing/2014/main" id="{D337D66A-D2D6-FF18-27B7-69A67AABC003}"/>
                </a:ext>
              </a:extLst>
            </p:cNvPr>
            <p:cNvSpPr/>
            <p:nvPr/>
          </p:nvSpPr>
          <p:spPr>
            <a:xfrm>
              <a:off x="2018223" y="432845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等腰三角形 101">
              <a:extLst>
                <a:ext uri="{FF2B5EF4-FFF2-40B4-BE49-F238E27FC236}">
                  <a16:creationId xmlns:a16="http://schemas.microsoft.com/office/drawing/2014/main" id="{B0D5DB0D-FFD2-9681-F37C-60DC7ADB5484}"/>
                </a:ext>
              </a:extLst>
            </p:cNvPr>
            <p:cNvSpPr/>
            <p:nvPr/>
          </p:nvSpPr>
          <p:spPr>
            <a:xfrm>
              <a:off x="1714705" y="456653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等腰三角形 102">
              <a:extLst>
                <a:ext uri="{FF2B5EF4-FFF2-40B4-BE49-F238E27FC236}">
                  <a16:creationId xmlns:a16="http://schemas.microsoft.com/office/drawing/2014/main" id="{C8D4A79C-4A93-5284-023D-8DC996860644}"/>
                </a:ext>
              </a:extLst>
            </p:cNvPr>
            <p:cNvSpPr/>
            <p:nvPr/>
          </p:nvSpPr>
          <p:spPr>
            <a:xfrm>
              <a:off x="1900888" y="468491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等腰三角形 103">
              <a:extLst>
                <a:ext uri="{FF2B5EF4-FFF2-40B4-BE49-F238E27FC236}">
                  <a16:creationId xmlns:a16="http://schemas.microsoft.com/office/drawing/2014/main" id="{D2901472-5725-C853-D04A-EC1646FE8944}"/>
                </a:ext>
              </a:extLst>
            </p:cNvPr>
            <p:cNvSpPr/>
            <p:nvPr/>
          </p:nvSpPr>
          <p:spPr>
            <a:xfrm>
              <a:off x="1722420" y="476470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等腰三角形 104">
              <a:extLst>
                <a:ext uri="{FF2B5EF4-FFF2-40B4-BE49-F238E27FC236}">
                  <a16:creationId xmlns:a16="http://schemas.microsoft.com/office/drawing/2014/main" id="{245E6038-FDDD-BC9E-8116-12F55774D43F}"/>
                </a:ext>
              </a:extLst>
            </p:cNvPr>
            <p:cNvSpPr/>
            <p:nvPr/>
          </p:nvSpPr>
          <p:spPr>
            <a:xfrm>
              <a:off x="1837014" y="412688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等腰三角形 105">
              <a:extLst>
                <a:ext uri="{FF2B5EF4-FFF2-40B4-BE49-F238E27FC236}">
                  <a16:creationId xmlns:a16="http://schemas.microsoft.com/office/drawing/2014/main" id="{A268E1CB-6465-18B4-DDB8-FA1A8A5DDA43}"/>
                </a:ext>
              </a:extLst>
            </p:cNvPr>
            <p:cNvSpPr/>
            <p:nvPr/>
          </p:nvSpPr>
          <p:spPr>
            <a:xfrm>
              <a:off x="1587318" y="460117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等腰三角形 106">
              <a:extLst>
                <a:ext uri="{FF2B5EF4-FFF2-40B4-BE49-F238E27FC236}">
                  <a16:creationId xmlns:a16="http://schemas.microsoft.com/office/drawing/2014/main" id="{3AE97760-52EB-FA30-B008-85225A43B407}"/>
                </a:ext>
              </a:extLst>
            </p:cNvPr>
            <p:cNvSpPr/>
            <p:nvPr/>
          </p:nvSpPr>
          <p:spPr>
            <a:xfrm>
              <a:off x="1966108" y="419888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等腰三角形 107">
              <a:extLst>
                <a:ext uri="{FF2B5EF4-FFF2-40B4-BE49-F238E27FC236}">
                  <a16:creationId xmlns:a16="http://schemas.microsoft.com/office/drawing/2014/main" id="{5FC1B0B0-305F-72F7-5D50-B520BEEC4F9B}"/>
                </a:ext>
              </a:extLst>
            </p:cNvPr>
            <p:cNvSpPr/>
            <p:nvPr/>
          </p:nvSpPr>
          <p:spPr>
            <a:xfrm>
              <a:off x="1645062" y="399710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E790297D-DCE7-2083-3547-D490A88C8C2C}"/>
                </a:ext>
              </a:extLst>
            </p:cNvPr>
            <p:cNvSpPr/>
            <p:nvPr/>
          </p:nvSpPr>
          <p:spPr>
            <a:xfrm rot="19150167">
              <a:off x="1587946" y="4127653"/>
              <a:ext cx="314618" cy="4926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73">
              <a:extLst>
                <a:ext uri="{FF2B5EF4-FFF2-40B4-BE49-F238E27FC236}">
                  <a16:creationId xmlns:a16="http://schemas.microsoft.com/office/drawing/2014/main" id="{B9BF4E0A-A906-9BB8-15C9-ED1FCF1263AD}"/>
                </a:ext>
              </a:extLst>
            </p:cNvPr>
            <p:cNvSpPr/>
            <p:nvPr/>
          </p:nvSpPr>
          <p:spPr>
            <a:xfrm>
              <a:off x="1802206" y="428810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橢圓 74">
              <a:extLst>
                <a:ext uri="{FF2B5EF4-FFF2-40B4-BE49-F238E27FC236}">
                  <a16:creationId xmlns:a16="http://schemas.microsoft.com/office/drawing/2014/main" id="{1938E50E-D1A3-22B8-BA81-83C4EFEDAC8F}"/>
                </a:ext>
              </a:extLst>
            </p:cNvPr>
            <p:cNvSpPr/>
            <p:nvPr/>
          </p:nvSpPr>
          <p:spPr>
            <a:xfrm>
              <a:off x="1840592" y="4322562"/>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橢圓 75">
              <a:extLst>
                <a:ext uri="{FF2B5EF4-FFF2-40B4-BE49-F238E27FC236}">
                  <a16:creationId xmlns:a16="http://schemas.microsoft.com/office/drawing/2014/main" id="{33579FBD-7588-DEEE-F869-75FC799E22B5}"/>
                </a:ext>
              </a:extLst>
            </p:cNvPr>
            <p:cNvSpPr/>
            <p:nvPr/>
          </p:nvSpPr>
          <p:spPr>
            <a:xfrm>
              <a:off x="1844857" y="438693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76">
              <a:extLst>
                <a:ext uri="{FF2B5EF4-FFF2-40B4-BE49-F238E27FC236}">
                  <a16:creationId xmlns:a16="http://schemas.microsoft.com/office/drawing/2014/main" id="{DB31822F-82D6-4CA4-9E30-65A8FFD168B7}"/>
                </a:ext>
              </a:extLst>
            </p:cNvPr>
            <p:cNvSpPr/>
            <p:nvPr/>
          </p:nvSpPr>
          <p:spPr>
            <a:xfrm>
              <a:off x="1778034" y="4427235"/>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77">
              <a:extLst>
                <a:ext uri="{FF2B5EF4-FFF2-40B4-BE49-F238E27FC236}">
                  <a16:creationId xmlns:a16="http://schemas.microsoft.com/office/drawing/2014/main" id="{2E5C11FC-9F15-CC11-81EA-C4BBBE3EBEEF}"/>
                </a:ext>
              </a:extLst>
            </p:cNvPr>
            <p:cNvSpPr/>
            <p:nvPr/>
          </p:nvSpPr>
          <p:spPr>
            <a:xfrm>
              <a:off x="1782449" y="4234570"/>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78">
              <a:extLst>
                <a:ext uri="{FF2B5EF4-FFF2-40B4-BE49-F238E27FC236}">
                  <a16:creationId xmlns:a16="http://schemas.microsoft.com/office/drawing/2014/main" id="{F5E249D3-E64C-A699-4A88-9610D12C2B56}"/>
                </a:ext>
              </a:extLst>
            </p:cNvPr>
            <p:cNvSpPr/>
            <p:nvPr/>
          </p:nvSpPr>
          <p:spPr>
            <a:xfrm>
              <a:off x="1770816" y="4361101"/>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79">
              <a:extLst>
                <a:ext uri="{FF2B5EF4-FFF2-40B4-BE49-F238E27FC236}">
                  <a16:creationId xmlns:a16="http://schemas.microsoft.com/office/drawing/2014/main" id="{0241C32C-A2FE-CC81-8F1B-D5869D67ACB5}"/>
                </a:ext>
              </a:extLst>
            </p:cNvPr>
            <p:cNvSpPr/>
            <p:nvPr/>
          </p:nvSpPr>
          <p:spPr>
            <a:xfrm>
              <a:off x="1686145" y="421956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80">
              <a:extLst>
                <a:ext uri="{FF2B5EF4-FFF2-40B4-BE49-F238E27FC236}">
                  <a16:creationId xmlns:a16="http://schemas.microsoft.com/office/drawing/2014/main" id="{0E2CA87D-9043-F1A9-A518-EA025FADE856}"/>
                </a:ext>
              </a:extLst>
            </p:cNvPr>
            <p:cNvSpPr/>
            <p:nvPr/>
          </p:nvSpPr>
          <p:spPr>
            <a:xfrm>
              <a:off x="1598778" y="4305225"/>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81">
              <a:extLst>
                <a:ext uri="{FF2B5EF4-FFF2-40B4-BE49-F238E27FC236}">
                  <a16:creationId xmlns:a16="http://schemas.microsoft.com/office/drawing/2014/main" id="{87AE0955-17A9-0EA7-1521-55168910EA1E}"/>
                </a:ext>
              </a:extLst>
            </p:cNvPr>
            <p:cNvSpPr/>
            <p:nvPr/>
          </p:nvSpPr>
          <p:spPr>
            <a:xfrm>
              <a:off x="1554614" y="417130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82">
              <a:extLst>
                <a:ext uri="{FF2B5EF4-FFF2-40B4-BE49-F238E27FC236}">
                  <a16:creationId xmlns:a16="http://schemas.microsoft.com/office/drawing/2014/main" id="{A5561BB5-2381-6E85-B530-2D54EF659030}"/>
                </a:ext>
              </a:extLst>
            </p:cNvPr>
            <p:cNvSpPr/>
            <p:nvPr/>
          </p:nvSpPr>
          <p:spPr>
            <a:xfrm>
              <a:off x="1681162" y="4167220"/>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83">
              <a:extLst>
                <a:ext uri="{FF2B5EF4-FFF2-40B4-BE49-F238E27FC236}">
                  <a16:creationId xmlns:a16="http://schemas.microsoft.com/office/drawing/2014/main" id="{DAFD5EB5-FBCC-73D5-CFD1-65E714B5ACD9}"/>
                </a:ext>
              </a:extLst>
            </p:cNvPr>
            <p:cNvSpPr/>
            <p:nvPr/>
          </p:nvSpPr>
          <p:spPr>
            <a:xfrm>
              <a:off x="1664725" y="4354922"/>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84">
              <a:extLst>
                <a:ext uri="{FF2B5EF4-FFF2-40B4-BE49-F238E27FC236}">
                  <a16:creationId xmlns:a16="http://schemas.microsoft.com/office/drawing/2014/main" id="{1C31700C-4229-D4B5-976C-E64A2B2EA206}"/>
                </a:ext>
              </a:extLst>
            </p:cNvPr>
            <p:cNvSpPr/>
            <p:nvPr/>
          </p:nvSpPr>
          <p:spPr>
            <a:xfrm>
              <a:off x="1740503" y="421382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85">
              <a:extLst>
                <a:ext uri="{FF2B5EF4-FFF2-40B4-BE49-F238E27FC236}">
                  <a16:creationId xmlns:a16="http://schemas.microsoft.com/office/drawing/2014/main" id="{42ACB420-188C-7FE1-08E0-81E8E8B1BC6B}"/>
                </a:ext>
              </a:extLst>
            </p:cNvPr>
            <p:cNvSpPr/>
            <p:nvPr/>
          </p:nvSpPr>
          <p:spPr>
            <a:xfrm>
              <a:off x="1741195" y="428929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86">
              <a:extLst>
                <a:ext uri="{FF2B5EF4-FFF2-40B4-BE49-F238E27FC236}">
                  <a16:creationId xmlns:a16="http://schemas.microsoft.com/office/drawing/2014/main" id="{94CE25D2-B818-96E0-40F1-E80335BF4E03}"/>
                </a:ext>
              </a:extLst>
            </p:cNvPr>
            <p:cNvSpPr/>
            <p:nvPr/>
          </p:nvSpPr>
          <p:spPr>
            <a:xfrm>
              <a:off x="1640189" y="424206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76D7BC0-7181-5C24-E7CC-78E3F42BE779}"/>
                  </a:ext>
                </a:extLst>
              </p:cNvPr>
              <p:cNvSpPr/>
              <p:nvPr/>
            </p:nvSpPr>
            <p:spPr>
              <a:xfrm>
                <a:off x="1768145" y="2674616"/>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2" name="矩形 1">
                <a:extLst>
                  <a:ext uri="{FF2B5EF4-FFF2-40B4-BE49-F238E27FC236}">
                    <a16:creationId xmlns:a16="http://schemas.microsoft.com/office/drawing/2014/main" id="{A76D7BC0-7181-5C24-E7CC-78E3F42BE779}"/>
                  </a:ext>
                </a:extLst>
              </p:cNvPr>
              <p:cNvSpPr>
                <a:spLocks noRot="1" noChangeAspect="1" noMove="1" noResize="1" noEditPoints="1" noAdjustHandles="1" noChangeArrowheads="1" noChangeShapeType="1" noTextEdit="1"/>
              </p:cNvSpPr>
              <p:nvPr/>
            </p:nvSpPr>
            <p:spPr>
              <a:xfrm>
                <a:off x="1768145" y="2674616"/>
                <a:ext cx="807954" cy="859788"/>
              </a:xfrm>
              <a:prstGeom prst="rect">
                <a:avLst/>
              </a:prstGeom>
              <a:blipFill>
                <a:blip r:embed="rId31"/>
                <a:stretch>
                  <a:fillRect/>
                </a:stretch>
              </a:blipFill>
            </p:spPr>
            <p:txBody>
              <a:bodyPr/>
              <a:lstStyle/>
              <a:p>
                <a:r>
                  <a:rPr lang="zh-TW" altLang="en-US">
                    <a:noFill/>
                  </a:rPr>
                  <a:t> </a:t>
                </a:r>
              </a:p>
            </p:txBody>
          </p:sp>
        </mc:Fallback>
      </mc:AlternateContent>
      <p:grpSp>
        <p:nvGrpSpPr>
          <p:cNvPr id="49" name="群組 48">
            <a:extLst>
              <a:ext uri="{FF2B5EF4-FFF2-40B4-BE49-F238E27FC236}">
                <a16:creationId xmlns:a16="http://schemas.microsoft.com/office/drawing/2014/main" id="{4A5B280A-4D49-009D-39E5-9448A74496C6}"/>
              </a:ext>
            </a:extLst>
          </p:cNvPr>
          <p:cNvGrpSpPr/>
          <p:nvPr/>
        </p:nvGrpSpPr>
        <p:grpSpPr>
          <a:xfrm>
            <a:off x="6820859" y="239165"/>
            <a:ext cx="2202491" cy="430887"/>
            <a:chOff x="6804196" y="3687803"/>
            <a:chExt cx="2283991" cy="430887"/>
          </a:xfrm>
        </p:grpSpPr>
        <p:sp>
          <p:nvSpPr>
            <p:cNvPr id="59" name="文字方塊 58">
              <a:extLst>
                <a:ext uri="{FF2B5EF4-FFF2-40B4-BE49-F238E27FC236}">
                  <a16:creationId xmlns:a16="http://schemas.microsoft.com/office/drawing/2014/main" id="{F31C9F0F-0D3D-B4D4-2AE3-36B17BB76AB5}"/>
                </a:ext>
              </a:extLst>
            </p:cNvPr>
            <p:cNvSpPr txBox="1"/>
            <p:nvPr/>
          </p:nvSpPr>
          <p:spPr>
            <a:xfrm>
              <a:off x="6874703" y="3687803"/>
              <a:ext cx="2213484" cy="430887"/>
            </a:xfrm>
            <a:prstGeom prst="rect">
              <a:avLst/>
            </a:prstGeom>
            <a:noFill/>
          </p:spPr>
          <p:txBody>
            <a:bodyPr wrap="square" rtlCol="0">
              <a:spAutoFit/>
            </a:bodyPr>
            <a:lstStyle/>
            <a:p>
              <a:r>
                <a:rPr lang="en-US" altLang="zh-TW" sz="1100" dirty="0"/>
                <a:t>Good samples of new component.</a:t>
              </a:r>
            </a:p>
            <a:p>
              <a:r>
                <a:rPr lang="en-US" altLang="zh-TW" sz="1100" dirty="0"/>
                <a:t>Bad samples of new component.</a:t>
              </a:r>
              <a:endParaRPr lang="zh-TW" altLang="en-US" sz="1100" dirty="0"/>
            </a:p>
          </p:txBody>
        </p:sp>
        <p:sp>
          <p:nvSpPr>
            <p:cNvPr id="71" name="等腰三角形 70">
              <a:extLst>
                <a:ext uri="{FF2B5EF4-FFF2-40B4-BE49-F238E27FC236}">
                  <a16:creationId xmlns:a16="http://schemas.microsoft.com/office/drawing/2014/main" id="{059BCC4B-E360-57D5-3DD7-56A92F007F55}"/>
                </a:ext>
              </a:extLst>
            </p:cNvPr>
            <p:cNvSpPr/>
            <p:nvPr/>
          </p:nvSpPr>
          <p:spPr>
            <a:xfrm>
              <a:off x="6804196" y="3919269"/>
              <a:ext cx="133093" cy="11802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等腰三角形 109">
              <a:extLst>
                <a:ext uri="{FF2B5EF4-FFF2-40B4-BE49-F238E27FC236}">
                  <a16:creationId xmlns:a16="http://schemas.microsoft.com/office/drawing/2014/main" id="{9DDA91C7-5F64-8FDA-55A1-D1DD71165712}"/>
                </a:ext>
              </a:extLst>
            </p:cNvPr>
            <p:cNvSpPr/>
            <p:nvPr/>
          </p:nvSpPr>
          <p:spPr>
            <a:xfrm>
              <a:off x="6804196" y="376019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D52D2E43-A051-72B3-3E83-EB72AF7549F6}"/>
                  </a:ext>
                </a:extLst>
              </p:cNvPr>
              <p:cNvSpPr txBox="1"/>
              <p:nvPr/>
            </p:nvSpPr>
            <p:spPr>
              <a:xfrm>
                <a:off x="2476236" y="3185999"/>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18" name="文字方塊 17">
                <a:extLst>
                  <a:ext uri="{FF2B5EF4-FFF2-40B4-BE49-F238E27FC236}">
                    <a16:creationId xmlns:a16="http://schemas.microsoft.com/office/drawing/2014/main" id="{D52D2E43-A051-72B3-3E83-EB72AF7549F6}"/>
                  </a:ext>
                </a:extLst>
              </p:cNvPr>
              <p:cNvSpPr txBox="1">
                <a:spLocks noRot="1" noChangeAspect="1" noMove="1" noResize="1" noEditPoints="1" noAdjustHandles="1" noChangeArrowheads="1" noChangeShapeType="1" noTextEdit="1"/>
              </p:cNvSpPr>
              <p:nvPr/>
            </p:nvSpPr>
            <p:spPr>
              <a:xfrm>
                <a:off x="2476236" y="3185999"/>
                <a:ext cx="467025" cy="215444"/>
              </a:xfrm>
              <a:prstGeom prst="rect">
                <a:avLst/>
              </a:prstGeom>
              <a:blipFill>
                <a:blip r:embed="rId32"/>
                <a:stretch>
                  <a:fillRect b="-2857"/>
                </a:stretch>
              </a:blipFill>
            </p:spPr>
            <p:txBody>
              <a:bodyPr/>
              <a:lstStyle/>
              <a:p>
                <a:r>
                  <a:rPr lang="zh-TW" altLang="en-US">
                    <a:noFill/>
                  </a:rPr>
                  <a:t> </a:t>
                </a:r>
              </a:p>
            </p:txBody>
          </p:sp>
        </mc:Fallback>
      </mc:AlternateContent>
      <p:sp>
        <p:nvSpPr>
          <p:cNvPr id="92" name="TextBox 91">
            <a:extLst>
              <a:ext uri="{FF2B5EF4-FFF2-40B4-BE49-F238E27FC236}">
                <a16:creationId xmlns:a16="http://schemas.microsoft.com/office/drawing/2014/main" id="{939ECF69-547C-37D8-61DA-A91C924AB1AE}"/>
              </a:ext>
            </a:extLst>
          </p:cNvPr>
          <p:cNvSpPr txBox="1"/>
          <p:nvPr/>
        </p:nvSpPr>
        <p:spPr>
          <a:xfrm>
            <a:off x="3708671" y="4295415"/>
            <a:ext cx="5148269" cy="300082"/>
          </a:xfrm>
          <a:prstGeom prst="rect">
            <a:avLst/>
          </a:prstGeom>
          <a:noFill/>
        </p:spPr>
        <p:txBody>
          <a:bodyPr wrap="none" rtlCol="0">
            <a:spAutoFit/>
          </a:bodyPr>
          <a:lstStyle/>
          <a:p>
            <a:r>
              <a:rPr lang="en-US" dirty="0"/>
              <a:t>Bad and good samples of the three new components are well separated.</a:t>
            </a:r>
          </a:p>
        </p:txBody>
      </p:sp>
      <p:sp>
        <p:nvSpPr>
          <p:cNvPr id="173" name="頁尾版面配置區 172">
            <a:extLst>
              <a:ext uri="{FF2B5EF4-FFF2-40B4-BE49-F238E27FC236}">
                <a16:creationId xmlns:a16="http://schemas.microsoft.com/office/drawing/2014/main" id="{9A0A7495-29C4-C705-1644-49872ED7E7E3}"/>
              </a:ext>
            </a:extLst>
          </p:cNvPr>
          <p:cNvSpPr>
            <a:spLocks noGrp="1"/>
          </p:cNvSpPr>
          <p:nvPr>
            <p:ph type="ftr" sz="quarter" idx="11"/>
          </p:nvPr>
        </p:nvSpPr>
        <p:spPr/>
        <p:txBody>
          <a:bodyPr/>
          <a:lstStyle/>
          <a:p>
            <a:r>
              <a:rPr lang="en-US" altLang="zh-TW"/>
              <a:t>/78</a:t>
            </a:r>
            <a:endParaRPr lang="zh-TW" altLang="en-US" dirty="0"/>
          </a:p>
        </p:txBody>
      </p:sp>
      <p:sp>
        <p:nvSpPr>
          <p:cNvPr id="174" name="投影片編號版面配置區 173">
            <a:extLst>
              <a:ext uri="{FF2B5EF4-FFF2-40B4-BE49-F238E27FC236}">
                <a16:creationId xmlns:a16="http://schemas.microsoft.com/office/drawing/2014/main" id="{EC5DF2B5-23F3-859D-DD00-825AF8DB6850}"/>
              </a:ext>
            </a:extLst>
          </p:cNvPr>
          <p:cNvSpPr>
            <a:spLocks noGrp="1"/>
          </p:cNvSpPr>
          <p:nvPr>
            <p:ph type="sldNum" sz="quarter" idx="12"/>
          </p:nvPr>
        </p:nvSpPr>
        <p:spPr/>
        <p:txBody>
          <a:bodyPr/>
          <a:lstStyle/>
          <a:p>
            <a:fld id="{EE3F9CDB-1F21-4789-A81E-8FEA25CE194B}" type="slidenum">
              <a:rPr lang="zh-CN" altLang="en-US" smtClean="0"/>
              <a:pPr/>
              <a:t>18</a:t>
            </a:fld>
            <a:endParaRPr lang="zh-CN" altLang="en-US" dirty="0"/>
          </a:p>
        </p:txBody>
      </p:sp>
    </p:spTree>
    <p:extLst>
      <p:ext uri="{BB962C8B-B14F-4D97-AF65-F5344CB8AC3E}">
        <p14:creationId xmlns:p14="http://schemas.microsoft.com/office/powerpoint/2010/main" val="20456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747890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Hypothesis on the Relationship Between Sample Uncertainty and Position in t-SNE</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5EC8DFE7-ED43-D24A-6C07-B17C3786BCE6}"/>
              </a:ext>
            </a:extLst>
          </p:cNvPr>
          <p:cNvSpPr/>
          <p:nvPr/>
        </p:nvSpPr>
        <p:spPr>
          <a:xfrm>
            <a:off x="3612635" y="3207228"/>
            <a:ext cx="926857" cy="248209"/>
          </a:xfrm>
          <a:prstGeom prst="rect">
            <a:avLst/>
          </a:prstGeom>
        </p:spPr>
        <p:txBody>
          <a:bodyPr wrap="none">
            <a:spAutoFit/>
          </a:bodyPr>
          <a:lstStyle/>
          <a:p>
            <a:pPr algn="just"/>
            <a:r>
              <a:rPr lang="en-US" altLang="zh-TW" sz="1013" dirty="0"/>
              <a:t>Hybrid Expert</a:t>
            </a:r>
          </a:p>
        </p:txBody>
      </p:sp>
      <p:sp>
        <p:nvSpPr>
          <p:cNvPr id="3" name="矩形 2">
            <a:extLst>
              <a:ext uri="{FF2B5EF4-FFF2-40B4-BE49-F238E27FC236}">
                <a16:creationId xmlns:a16="http://schemas.microsoft.com/office/drawing/2014/main" id="{F706068E-2712-44C9-D5BD-1DEDB5404A7A}"/>
              </a:ext>
            </a:extLst>
          </p:cNvPr>
          <p:cNvSpPr/>
          <p:nvPr/>
        </p:nvSpPr>
        <p:spPr>
          <a:xfrm>
            <a:off x="3116542" y="1017249"/>
            <a:ext cx="1982721" cy="195512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8" name="群組 47">
            <a:extLst>
              <a:ext uri="{FF2B5EF4-FFF2-40B4-BE49-F238E27FC236}">
                <a16:creationId xmlns:a16="http://schemas.microsoft.com/office/drawing/2014/main" id="{9BE3B29B-FD15-A74F-FCE2-2A1D674E78A7}"/>
              </a:ext>
            </a:extLst>
          </p:cNvPr>
          <p:cNvGrpSpPr/>
          <p:nvPr/>
        </p:nvGrpSpPr>
        <p:grpSpPr>
          <a:xfrm>
            <a:off x="3257705" y="1137934"/>
            <a:ext cx="738865" cy="917155"/>
            <a:chOff x="6528337" y="1759575"/>
            <a:chExt cx="1204864" cy="1521367"/>
          </a:xfrm>
        </p:grpSpPr>
        <p:sp>
          <p:nvSpPr>
            <p:cNvPr id="6" name="橢圓 5">
              <a:extLst>
                <a:ext uri="{FF2B5EF4-FFF2-40B4-BE49-F238E27FC236}">
                  <a16:creationId xmlns:a16="http://schemas.microsoft.com/office/drawing/2014/main" id="{EBB0C070-E0A3-E8C3-FC91-93360A7F4A84}"/>
                </a:ext>
              </a:extLst>
            </p:cNvPr>
            <p:cNvSpPr/>
            <p:nvPr/>
          </p:nvSpPr>
          <p:spPr>
            <a:xfrm rot="1327023">
              <a:off x="6694638" y="1815262"/>
              <a:ext cx="926411" cy="146568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7" name="群組 6">
              <a:extLst>
                <a:ext uri="{FF2B5EF4-FFF2-40B4-BE49-F238E27FC236}">
                  <a16:creationId xmlns:a16="http://schemas.microsoft.com/office/drawing/2014/main" id="{411AB4A0-0A77-F615-AFCE-585151B43EAF}"/>
                </a:ext>
              </a:extLst>
            </p:cNvPr>
            <p:cNvGrpSpPr/>
            <p:nvPr/>
          </p:nvGrpSpPr>
          <p:grpSpPr>
            <a:xfrm>
              <a:off x="6892125" y="2125001"/>
              <a:ext cx="513046" cy="857138"/>
              <a:chOff x="6423302" y="1675246"/>
              <a:chExt cx="460614" cy="676465"/>
            </a:xfrm>
          </p:grpSpPr>
          <p:sp>
            <p:nvSpPr>
              <p:cNvPr id="32" name="橢圓 31">
                <a:extLst>
                  <a:ext uri="{FF2B5EF4-FFF2-40B4-BE49-F238E27FC236}">
                    <a16:creationId xmlns:a16="http://schemas.microsoft.com/office/drawing/2014/main" id="{621E2073-E2D4-CD98-873A-10DBFF9E2D0E}"/>
                  </a:ext>
                </a:extLst>
              </p:cNvPr>
              <p:cNvSpPr/>
              <p:nvPr/>
            </p:nvSpPr>
            <p:spPr>
              <a:xfrm rot="1327023">
                <a:off x="6423302" y="1706778"/>
                <a:ext cx="460614" cy="64493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群組 32">
                <a:extLst>
                  <a:ext uri="{FF2B5EF4-FFF2-40B4-BE49-F238E27FC236}">
                    <a16:creationId xmlns:a16="http://schemas.microsoft.com/office/drawing/2014/main" id="{51929F8D-B6CC-3ADC-6C14-71A7F8388EDB}"/>
                  </a:ext>
                </a:extLst>
              </p:cNvPr>
              <p:cNvGrpSpPr/>
              <p:nvPr/>
            </p:nvGrpSpPr>
            <p:grpSpPr>
              <a:xfrm>
                <a:off x="6438312" y="1675246"/>
                <a:ext cx="438462" cy="637035"/>
                <a:chOff x="5142798" y="1649168"/>
                <a:chExt cx="342388" cy="451730"/>
              </a:xfrm>
            </p:grpSpPr>
            <p:sp>
              <p:nvSpPr>
                <p:cNvPr id="34" name="橢圓 73">
                  <a:extLst>
                    <a:ext uri="{FF2B5EF4-FFF2-40B4-BE49-F238E27FC236}">
                      <a16:creationId xmlns:a16="http://schemas.microsoft.com/office/drawing/2014/main" id="{56E10D27-2257-F6C3-B395-5CA36AD14E0D}"/>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橢圓 74">
                  <a:extLst>
                    <a:ext uri="{FF2B5EF4-FFF2-40B4-BE49-F238E27FC236}">
                      <a16:creationId xmlns:a16="http://schemas.microsoft.com/office/drawing/2014/main" id="{E34628AF-04BB-44E4-E0E8-514C4DE5AD3B}"/>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橢圓 75">
                  <a:extLst>
                    <a:ext uri="{FF2B5EF4-FFF2-40B4-BE49-F238E27FC236}">
                      <a16:creationId xmlns:a16="http://schemas.microsoft.com/office/drawing/2014/main" id="{03CBC0FF-09EC-4442-D041-7B19F0BE31AD}"/>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橢圓 76">
                  <a:extLst>
                    <a:ext uri="{FF2B5EF4-FFF2-40B4-BE49-F238E27FC236}">
                      <a16:creationId xmlns:a16="http://schemas.microsoft.com/office/drawing/2014/main" id="{F2585CD0-20AE-BB09-7E71-1E64B4E7C447}"/>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77">
                  <a:extLst>
                    <a:ext uri="{FF2B5EF4-FFF2-40B4-BE49-F238E27FC236}">
                      <a16:creationId xmlns:a16="http://schemas.microsoft.com/office/drawing/2014/main" id="{29BE4C12-282A-5E39-EF04-A5C02EED3F23}"/>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78">
                  <a:extLst>
                    <a:ext uri="{FF2B5EF4-FFF2-40B4-BE49-F238E27FC236}">
                      <a16:creationId xmlns:a16="http://schemas.microsoft.com/office/drawing/2014/main" id="{1F886445-1488-2D78-1D6D-BDE8CD16045B}"/>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79">
                  <a:extLst>
                    <a:ext uri="{FF2B5EF4-FFF2-40B4-BE49-F238E27FC236}">
                      <a16:creationId xmlns:a16="http://schemas.microsoft.com/office/drawing/2014/main" id="{9E9EE985-0496-0FFC-169E-FB809AD31B5B}"/>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橢圓 80">
                  <a:extLst>
                    <a:ext uri="{FF2B5EF4-FFF2-40B4-BE49-F238E27FC236}">
                      <a16:creationId xmlns:a16="http://schemas.microsoft.com/office/drawing/2014/main" id="{29FF9E9F-355C-5074-B0B0-A17BF45C1F44}"/>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81">
                  <a:extLst>
                    <a:ext uri="{FF2B5EF4-FFF2-40B4-BE49-F238E27FC236}">
                      <a16:creationId xmlns:a16="http://schemas.microsoft.com/office/drawing/2014/main" id="{2313B1C0-5313-C6C6-8A2F-01198282D5F1}"/>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82">
                  <a:extLst>
                    <a:ext uri="{FF2B5EF4-FFF2-40B4-BE49-F238E27FC236}">
                      <a16:creationId xmlns:a16="http://schemas.microsoft.com/office/drawing/2014/main" id="{F273F877-25F7-75C3-0BD1-E07C0347D5EE}"/>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83">
                  <a:extLst>
                    <a:ext uri="{FF2B5EF4-FFF2-40B4-BE49-F238E27FC236}">
                      <a16:creationId xmlns:a16="http://schemas.microsoft.com/office/drawing/2014/main" id="{02A4861D-132E-D417-CED9-EDAFB6811FFB}"/>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84">
                  <a:extLst>
                    <a:ext uri="{FF2B5EF4-FFF2-40B4-BE49-F238E27FC236}">
                      <a16:creationId xmlns:a16="http://schemas.microsoft.com/office/drawing/2014/main" id="{03224258-192F-8DCD-8779-17E0454255C9}"/>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85">
                  <a:extLst>
                    <a:ext uri="{FF2B5EF4-FFF2-40B4-BE49-F238E27FC236}">
                      <a16:creationId xmlns:a16="http://schemas.microsoft.com/office/drawing/2014/main" id="{F886E074-3E2B-D244-6BF9-06980ADE8E49}"/>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86">
                  <a:extLst>
                    <a:ext uri="{FF2B5EF4-FFF2-40B4-BE49-F238E27FC236}">
                      <a16:creationId xmlns:a16="http://schemas.microsoft.com/office/drawing/2014/main" id="{84A0CAB1-A953-ECFF-7C56-868E7DF7AB74}"/>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sp>
          <p:nvSpPr>
            <p:cNvPr id="8" name="等腰三角形 7">
              <a:extLst>
                <a:ext uri="{FF2B5EF4-FFF2-40B4-BE49-F238E27FC236}">
                  <a16:creationId xmlns:a16="http://schemas.microsoft.com/office/drawing/2014/main" id="{07F39300-6AF7-5272-6159-FAD5480DCFBA}"/>
                </a:ext>
              </a:extLst>
            </p:cNvPr>
            <p:cNvSpPr/>
            <p:nvPr/>
          </p:nvSpPr>
          <p:spPr>
            <a:xfrm>
              <a:off x="6697458" y="2421727"/>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等腰三角形 8">
              <a:extLst>
                <a:ext uri="{FF2B5EF4-FFF2-40B4-BE49-F238E27FC236}">
                  <a16:creationId xmlns:a16="http://schemas.microsoft.com/office/drawing/2014/main" id="{24CE3C3D-B63A-B665-35F2-381E7BE06771}"/>
                </a:ext>
              </a:extLst>
            </p:cNvPr>
            <p:cNvSpPr/>
            <p:nvPr/>
          </p:nvSpPr>
          <p:spPr>
            <a:xfrm>
              <a:off x="6865104" y="2955860"/>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等腰三角形 9">
              <a:extLst>
                <a:ext uri="{FF2B5EF4-FFF2-40B4-BE49-F238E27FC236}">
                  <a16:creationId xmlns:a16="http://schemas.microsoft.com/office/drawing/2014/main" id="{EFC2C096-27BF-8973-6DD0-B5AC3F7554D1}"/>
                </a:ext>
              </a:extLst>
            </p:cNvPr>
            <p:cNvSpPr/>
            <p:nvPr/>
          </p:nvSpPr>
          <p:spPr>
            <a:xfrm>
              <a:off x="6792849" y="209426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等腰三角形 10">
              <a:extLst>
                <a:ext uri="{FF2B5EF4-FFF2-40B4-BE49-F238E27FC236}">
                  <a16:creationId xmlns:a16="http://schemas.microsoft.com/office/drawing/2014/main" id="{647B715E-9281-8D1C-840F-96601C52E033}"/>
                </a:ext>
              </a:extLst>
            </p:cNvPr>
            <p:cNvSpPr/>
            <p:nvPr/>
          </p:nvSpPr>
          <p:spPr>
            <a:xfrm>
              <a:off x="7014442" y="298323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等腰三角形 11">
              <a:extLst>
                <a:ext uri="{FF2B5EF4-FFF2-40B4-BE49-F238E27FC236}">
                  <a16:creationId xmlns:a16="http://schemas.microsoft.com/office/drawing/2014/main" id="{2341013E-427A-725A-710F-DFD03AA0B00E}"/>
                </a:ext>
              </a:extLst>
            </p:cNvPr>
            <p:cNvSpPr/>
            <p:nvPr/>
          </p:nvSpPr>
          <p:spPr>
            <a:xfrm>
              <a:off x="6732186" y="276414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等腰三角形 12">
              <a:extLst>
                <a:ext uri="{FF2B5EF4-FFF2-40B4-BE49-F238E27FC236}">
                  <a16:creationId xmlns:a16="http://schemas.microsoft.com/office/drawing/2014/main" id="{0B82F483-7D2F-4B4B-F2F8-24259D4B76B1}"/>
                </a:ext>
              </a:extLst>
            </p:cNvPr>
            <p:cNvSpPr/>
            <p:nvPr/>
          </p:nvSpPr>
          <p:spPr>
            <a:xfrm>
              <a:off x="7013488" y="182769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等腰三角形 13">
              <a:extLst>
                <a:ext uri="{FF2B5EF4-FFF2-40B4-BE49-F238E27FC236}">
                  <a16:creationId xmlns:a16="http://schemas.microsoft.com/office/drawing/2014/main" id="{5EC4CCE6-EF6D-C031-17BB-6033CD467CD7}"/>
                </a:ext>
              </a:extLst>
            </p:cNvPr>
            <p:cNvSpPr/>
            <p:nvPr/>
          </p:nvSpPr>
          <p:spPr>
            <a:xfrm>
              <a:off x="6927905" y="191954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等腰三角形 14">
              <a:extLst>
                <a:ext uri="{FF2B5EF4-FFF2-40B4-BE49-F238E27FC236}">
                  <a16:creationId xmlns:a16="http://schemas.microsoft.com/office/drawing/2014/main" id="{87491FB5-8FE4-D821-62BF-75D3189C33F4}"/>
                </a:ext>
              </a:extLst>
            </p:cNvPr>
            <p:cNvSpPr/>
            <p:nvPr/>
          </p:nvSpPr>
          <p:spPr>
            <a:xfrm>
              <a:off x="7558124" y="1759575"/>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等腰三角形 16">
              <a:extLst>
                <a:ext uri="{FF2B5EF4-FFF2-40B4-BE49-F238E27FC236}">
                  <a16:creationId xmlns:a16="http://schemas.microsoft.com/office/drawing/2014/main" id="{E435B0CF-9A6C-DCFC-8BA7-6C8AA3B4C2E5}"/>
                </a:ext>
              </a:extLst>
            </p:cNvPr>
            <p:cNvSpPr/>
            <p:nvPr/>
          </p:nvSpPr>
          <p:spPr>
            <a:xfrm>
              <a:off x="7376002" y="1936906"/>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等腰三角形 18">
              <a:extLst>
                <a:ext uri="{FF2B5EF4-FFF2-40B4-BE49-F238E27FC236}">
                  <a16:creationId xmlns:a16="http://schemas.microsoft.com/office/drawing/2014/main" id="{08B5B5DE-7B13-10F7-8E75-4D814620EFD3}"/>
                </a:ext>
              </a:extLst>
            </p:cNvPr>
            <p:cNvSpPr/>
            <p:nvPr/>
          </p:nvSpPr>
          <p:spPr>
            <a:xfrm>
              <a:off x="7278136" y="1765903"/>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等腰三角形 19">
              <a:extLst>
                <a:ext uri="{FF2B5EF4-FFF2-40B4-BE49-F238E27FC236}">
                  <a16:creationId xmlns:a16="http://schemas.microsoft.com/office/drawing/2014/main" id="{83AF5884-3400-2467-24E2-7C3D204EC9AF}"/>
                </a:ext>
              </a:extLst>
            </p:cNvPr>
            <p:cNvSpPr/>
            <p:nvPr/>
          </p:nvSpPr>
          <p:spPr>
            <a:xfrm>
              <a:off x="7243976" y="1915007"/>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等腰三角形 20">
              <a:extLst>
                <a:ext uri="{FF2B5EF4-FFF2-40B4-BE49-F238E27FC236}">
                  <a16:creationId xmlns:a16="http://schemas.microsoft.com/office/drawing/2014/main" id="{FBEF547A-A035-7206-DC24-1205C17533D7}"/>
                </a:ext>
              </a:extLst>
            </p:cNvPr>
            <p:cNvSpPr/>
            <p:nvPr/>
          </p:nvSpPr>
          <p:spPr>
            <a:xfrm>
              <a:off x="6684352" y="220865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等腰三角形 21">
              <a:extLst>
                <a:ext uri="{FF2B5EF4-FFF2-40B4-BE49-F238E27FC236}">
                  <a16:creationId xmlns:a16="http://schemas.microsoft.com/office/drawing/2014/main" id="{78A8F325-507C-41A3-5E26-9C8FA59CCDC5}"/>
                </a:ext>
              </a:extLst>
            </p:cNvPr>
            <p:cNvSpPr/>
            <p:nvPr/>
          </p:nvSpPr>
          <p:spPr>
            <a:xfrm>
              <a:off x="6760660" y="234118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等腰三角形 22">
              <a:extLst>
                <a:ext uri="{FF2B5EF4-FFF2-40B4-BE49-F238E27FC236}">
                  <a16:creationId xmlns:a16="http://schemas.microsoft.com/office/drawing/2014/main" id="{4A2C9620-F317-02BD-44D7-6C8BBF2FB2F4}"/>
                </a:ext>
              </a:extLst>
            </p:cNvPr>
            <p:cNvSpPr/>
            <p:nvPr/>
          </p:nvSpPr>
          <p:spPr>
            <a:xfrm>
              <a:off x="7447768" y="229994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等腰三角形 23">
              <a:extLst>
                <a:ext uri="{FF2B5EF4-FFF2-40B4-BE49-F238E27FC236}">
                  <a16:creationId xmlns:a16="http://schemas.microsoft.com/office/drawing/2014/main" id="{44E0CD75-2639-9E47-7760-4E9B134369F4}"/>
                </a:ext>
              </a:extLst>
            </p:cNvPr>
            <p:cNvSpPr/>
            <p:nvPr/>
          </p:nvSpPr>
          <p:spPr>
            <a:xfrm>
              <a:off x="7337399" y="303882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等腰三角形 24">
              <a:extLst>
                <a:ext uri="{FF2B5EF4-FFF2-40B4-BE49-F238E27FC236}">
                  <a16:creationId xmlns:a16="http://schemas.microsoft.com/office/drawing/2014/main" id="{9A82235D-389D-58AA-8691-FEA709E293F1}"/>
                </a:ext>
              </a:extLst>
            </p:cNvPr>
            <p:cNvSpPr/>
            <p:nvPr/>
          </p:nvSpPr>
          <p:spPr>
            <a:xfrm>
              <a:off x="6673122" y="2663409"/>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等腰三角形 25">
              <a:extLst>
                <a:ext uri="{FF2B5EF4-FFF2-40B4-BE49-F238E27FC236}">
                  <a16:creationId xmlns:a16="http://schemas.microsoft.com/office/drawing/2014/main" id="{9D7B3C7C-17A3-0FDF-4689-C2FE0E7BEE1C}"/>
                </a:ext>
              </a:extLst>
            </p:cNvPr>
            <p:cNvSpPr/>
            <p:nvPr/>
          </p:nvSpPr>
          <p:spPr>
            <a:xfrm>
              <a:off x="6639276" y="3027770"/>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等腰三角形 26">
              <a:extLst>
                <a:ext uri="{FF2B5EF4-FFF2-40B4-BE49-F238E27FC236}">
                  <a16:creationId xmlns:a16="http://schemas.microsoft.com/office/drawing/2014/main" id="{8F7A950D-E478-330E-5D91-BAF1C96DD58F}"/>
                </a:ext>
              </a:extLst>
            </p:cNvPr>
            <p:cNvSpPr/>
            <p:nvPr/>
          </p:nvSpPr>
          <p:spPr>
            <a:xfrm>
              <a:off x="6699489" y="282472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等腰三角形 27">
              <a:extLst>
                <a:ext uri="{FF2B5EF4-FFF2-40B4-BE49-F238E27FC236}">
                  <a16:creationId xmlns:a16="http://schemas.microsoft.com/office/drawing/2014/main" id="{7CB13F5E-C52C-9EC3-37C9-D0B5E1E79327}"/>
                </a:ext>
              </a:extLst>
            </p:cNvPr>
            <p:cNvSpPr/>
            <p:nvPr/>
          </p:nvSpPr>
          <p:spPr>
            <a:xfrm>
              <a:off x="7402319" y="2512418"/>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等腰三角形 28">
              <a:extLst>
                <a:ext uri="{FF2B5EF4-FFF2-40B4-BE49-F238E27FC236}">
                  <a16:creationId xmlns:a16="http://schemas.microsoft.com/office/drawing/2014/main" id="{6B747C23-C2CE-7505-F377-CD492EE95EDB}"/>
                </a:ext>
              </a:extLst>
            </p:cNvPr>
            <p:cNvSpPr/>
            <p:nvPr/>
          </p:nvSpPr>
          <p:spPr>
            <a:xfrm>
              <a:off x="6528337" y="2501353"/>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等腰三角形 29">
              <a:extLst>
                <a:ext uri="{FF2B5EF4-FFF2-40B4-BE49-F238E27FC236}">
                  <a16:creationId xmlns:a16="http://schemas.microsoft.com/office/drawing/2014/main" id="{4E89C0A0-2564-7C37-096C-38265539A6B9}"/>
                </a:ext>
              </a:extLst>
            </p:cNvPr>
            <p:cNvSpPr/>
            <p:nvPr/>
          </p:nvSpPr>
          <p:spPr>
            <a:xfrm>
              <a:off x="7340484" y="2718132"/>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等腰三角形 30">
              <a:extLst>
                <a:ext uri="{FF2B5EF4-FFF2-40B4-BE49-F238E27FC236}">
                  <a16:creationId xmlns:a16="http://schemas.microsoft.com/office/drawing/2014/main" id="{504EB713-842C-2733-5350-DDDDC594A3A9}"/>
                </a:ext>
              </a:extLst>
            </p:cNvPr>
            <p:cNvSpPr/>
            <p:nvPr/>
          </p:nvSpPr>
          <p:spPr>
            <a:xfrm>
              <a:off x="7448441" y="2130934"/>
              <a:ext cx="175077" cy="18948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50" name="群組 49">
            <a:extLst>
              <a:ext uri="{FF2B5EF4-FFF2-40B4-BE49-F238E27FC236}">
                <a16:creationId xmlns:a16="http://schemas.microsoft.com/office/drawing/2014/main" id="{510DEAA8-09D3-B504-F90D-1BE49AE1ACC5}"/>
              </a:ext>
            </a:extLst>
          </p:cNvPr>
          <p:cNvGrpSpPr/>
          <p:nvPr/>
        </p:nvGrpSpPr>
        <p:grpSpPr>
          <a:xfrm>
            <a:off x="5249477" y="1187247"/>
            <a:ext cx="164651" cy="1581860"/>
            <a:chOff x="8136912" y="1275640"/>
            <a:chExt cx="150843" cy="1161245"/>
          </a:xfrm>
        </p:grpSpPr>
        <p:sp>
          <p:nvSpPr>
            <p:cNvPr id="51" name="矩形 50">
              <a:extLst>
                <a:ext uri="{FF2B5EF4-FFF2-40B4-BE49-F238E27FC236}">
                  <a16:creationId xmlns:a16="http://schemas.microsoft.com/office/drawing/2014/main" id="{58E104D3-B748-8123-ABA3-FEE92AF3823D}"/>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2" name="矩形 51">
              <a:extLst>
                <a:ext uri="{FF2B5EF4-FFF2-40B4-BE49-F238E27FC236}">
                  <a16:creationId xmlns:a16="http://schemas.microsoft.com/office/drawing/2014/main" id="{90D03A65-EDDB-28B2-619F-DDFCE15F9876}"/>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矩形 52">
              <a:extLst>
                <a:ext uri="{FF2B5EF4-FFF2-40B4-BE49-F238E27FC236}">
                  <a16:creationId xmlns:a16="http://schemas.microsoft.com/office/drawing/2014/main" id="{4DB54B47-B4EE-25B1-2F9B-3AD2DF07D289}"/>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54" name="文字方塊 53">
            <a:extLst>
              <a:ext uri="{FF2B5EF4-FFF2-40B4-BE49-F238E27FC236}">
                <a16:creationId xmlns:a16="http://schemas.microsoft.com/office/drawing/2014/main" id="{FECD620F-A75E-1B6D-A9ED-A64E3603B895}"/>
              </a:ext>
            </a:extLst>
          </p:cNvPr>
          <p:cNvSpPr txBox="1"/>
          <p:nvPr/>
        </p:nvSpPr>
        <p:spPr>
          <a:xfrm>
            <a:off x="4902826" y="3050547"/>
            <a:ext cx="1175584" cy="300082"/>
          </a:xfrm>
          <a:prstGeom prst="rect">
            <a:avLst/>
          </a:prstGeom>
          <a:noFill/>
        </p:spPr>
        <p:txBody>
          <a:bodyPr wrap="square" rtlCol="0">
            <a:spAutoFit/>
          </a:bodyPr>
          <a:lstStyle/>
          <a:p>
            <a:r>
              <a:rPr lang="en-US" altLang="zh-TW" b="1" dirty="0">
                <a:latin typeface="+mj-lt"/>
              </a:rPr>
              <a:t>Uncertainty</a:t>
            </a:r>
            <a:endParaRPr lang="zh-TW" altLang="en-US" b="1" dirty="0">
              <a:latin typeface="+mj-lt"/>
            </a:endParaRPr>
          </a:p>
        </p:txBody>
      </p:sp>
      <p:sp>
        <p:nvSpPr>
          <p:cNvPr id="55" name="文字方塊 54">
            <a:extLst>
              <a:ext uri="{FF2B5EF4-FFF2-40B4-BE49-F238E27FC236}">
                <a16:creationId xmlns:a16="http://schemas.microsoft.com/office/drawing/2014/main" id="{484E5705-21B6-3C80-7D55-C1C943E689E3}"/>
              </a:ext>
            </a:extLst>
          </p:cNvPr>
          <p:cNvSpPr txBox="1"/>
          <p:nvPr/>
        </p:nvSpPr>
        <p:spPr>
          <a:xfrm>
            <a:off x="5487670" y="2588963"/>
            <a:ext cx="432298" cy="300082"/>
          </a:xfrm>
          <a:prstGeom prst="rect">
            <a:avLst/>
          </a:prstGeom>
          <a:noFill/>
        </p:spPr>
        <p:txBody>
          <a:bodyPr wrap="none" rtlCol="0">
            <a:spAutoFit/>
          </a:bodyPr>
          <a:lstStyle/>
          <a:p>
            <a:r>
              <a:rPr lang="en-US" altLang="zh-TW" dirty="0"/>
              <a:t>low</a:t>
            </a:r>
            <a:endParaRPr lang="zh-TW" altLang="en-US" dirty="0"/>
          </a:p>
        </p:txBody>
      </p:sp>
      <p:cxnSp>
        <p:nvCxnSpPr>
          <p:cNvPr id="56" name="直線單箭頭接點 55">
            <a:extLst>
              <a:ext uri="{FF2B5EF4-FFF2-40B4-BE49-F238E27FC236}">
                <a16:creationId xmlns:a16="http://schemas.microsoft.com/office/drawing/2014/main" id="{97B5C3A0-5D7F-4E1A-AC7C-AE9CCE752A32}"/>
              </a:ext>
            </a:extLst>
          </p:cNvPr>
          <p:cNvCxnSpPr>
            <a:cxnSpLocks/>
            <a:stCxn id="55" idx="0"/>
            <a:endCxn id="57" idx="2"/>
          </p:cNvCxnSpPr>
          <p:nvPr/>
        </p:nvCxnSpPr>
        <p:spPr>
          <a:xfrm flipH="1" flipV="1">
            <a:off x="5677754" y="1423578"/>
            <a:ext cx="26065" cy="1165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5BA3C5E9-0AD6-C3C2-6D72-CE9999CF0839}"/>
              </a:ext>
            </a:extLst>
          </p:cNvPr>
          <p:cNvSpPr txBox="1"/>
          <p:nvPr/>
        </p:nvSpPr>
        <p:spPr>
          <a:xfrm>
            <a:off x="5435540" y="1123496"/>
            <a:ext cx="484428" cy="300082"/>
          </a:xfrm>
          <a:prstGeom prst="rect">
            <a:avLst/>
          </a:prstGeom>
          <a:noFill/>
        </p:spPr>
        <p:txBody>
          <a:bodyPr wrap="none" rtlCol="0">
            <a:spAutoFit/>
          </a:bodyPr>
          <a:lstStyle/>
          <a:p>
            <a:r>
              <a:rPr lang="en-US" altLang="zh-TW" dirty="0"/>
              <a:t>high</a:t>
            </a:r>
            <a:endParaRPr lang="zh-TW" altLang="en-US" dirty="0"/>
          </a:p>
        </p:txBody>
      </p:sp>
      <p:grpSp>
        <p:nvGrpSpPr>
          <p:cNvPr id="167" name="群組 166">
            <a:extLst>
              <a:ext uri="{FF2B5EF4-FFF2-40B4-BE49-F238E27FC236}">
                <a16:creationId xmlns:a16="http://schemas.microsoft.com/office/drawing/2014/main" id="{41B28DB1-02EC-3FDA-12AF-233BCE8BC519}"/>
              </a:ext>
            </a:extLst>
          </p:cNvPr>
          <p:cNvGrpSpPr/>
          <p:nvPr/>
        </p:nvGrpSpPr>
        <p:grpSpPr>
          <a:xfrm>
            <a:off x="3715921" y="1952556"/>
            <a:ext cx="755800" cy="911431"/>
            <a:chOff x="3705055" y="2230336"/>
            <a:chExt cx="755800" cy="911431"/>
          </a:xfrm>
        </p:grpSpPr>
        <p:sp>
          <p:nvSpPr>
            <p:cNvPr id="126" name="橢圓 125">
              <a:extLst>
                <a:ext uri="{FF2B5EF4-FFF2-40B4-BE49-F238E27FC236}">
                  <a16:creationId xmlns:a16="http://schemas.microsoft.com/office/drawing/2014/main" id="{A4D62692-0A77-88FC-622A-7396DCFE2F77}"/>
                </a:ext>
              </a:extLst>
            </p:cNvPr>
            <p:cNvSpPr/>
            <p:nvPr/>
          </p:nvSpPr>
          <p:spPr>
            <a:xfrm rot="21231621">
              <a:off x="3855154" y="2258183"/>
              <a:ext cx="568108" cy="8835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0" name="橢圓 149">
              <a:extLst>
                <a:ext uri="{FF2B5EF4-FFF2-40B4-BE49-F238E27FC236}">
                  <a16:creationId xmlns:a16="http://schemas.microsoft.com/office/drawing/2014/main" id="{48C7AC18-6B53-39F7-DDEB-630AA0C32565}"/>
                </a:ext>
              </a:extLst>
            </p:cNvPr>
            <p:cNvSpPr/>
            <p:nvPr/>
          </p:nvSpPr>
          <p:spPr>
            <a:xfrm rot="21231621">
              <a:off x="3995408" y="2450886"/>
              <a:ext cx="314618" cy="4926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151" name="群組 150">
              <a:extLst>
                <a:ext uri="{FF2B5EF4-FFF2-40B4-BE49-F238E27FC236}">
                  <a16:creationId xmlns:a16="http://schemas.microsoft.com/office/drawing/2014/main" id="{8F7349A6-9216-DB9C-7A43-5375F615873B}"/>
                </a:ext>
              </a:extLst>
            </p:cNvPr>
            <p:cNvGrpSpPr/>
            <p:nvPr/>
          </p:nvGrpSpPr>
          <p:grpSpPr>
            <a:xfrm>
              <a:off x="4009955" y="2460709"/>
              <a:ext cx="299487" cy="486606"/>
              <a:chOff x="5142798" y="1649168"/>
              <a:chExt cx="342388" cy="451730"/>
            </a:xfrm>
          </p:grpSpPr>
          <p:sp>
            <p:nvSpPr>
              <p:cNvPr id="152" name="橢圓 73">
                <a:extLst>
                  <a:ext uri="{FF2B5EF4-FFF2-40B4-BE49-F238E27FC236}">
                    <a16:creationId xmlns:a16="http://schemas.microsoft.com/office/drawing/2014/main" id="{D7A22DD9-B6C9-230C-9F9A-6B9CDA59DE1C}"/>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3" name="橢圓 74">
                <a:extLst>
                  <a:ext uri="{FF2B5EF4-FFF2-40B4-BE49-F238E27FC236}">
                    <a16:creationId xmlns:a16="http://schemas.microsoft.com/office/drawing/2014/main" id="{F33BD40F-596B-B801-0BF1-9CE9D1B3EE94}"/>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4" name="橢圓 75">
                <a:extLst>
                  <a:ext uri="{FF2B5EF4-FFF2-40B4-BE49-F238E27FC236}">
                    <a16:creationId xmlns:a16="http://schemas.microsoft.com/office/drawing/2014/main" id="{633412AD-1E1B-F6D1-D50B-D9EA1C3FF724}"/>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5" name="橢圓 76">
                <a:extLst>
                  <a:ext uri="{FF2B5EF4-FFF2-40B4-BE49-F238E27FC236}">
                    <a16:creationId xmlns:a16="http://schemas.microsoft.com/office/drawing/2014/main" id="{75CD198B-B23B-1B8D-99D4-63FEF47BABB0}"/>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6" name="橢圓 77">
                <a:extLst>
                  <a:ext uri="{FF2B5EF4-FFF2-40B4-BE49-F238E27FC236}">
                    <a16:creationId xmlns:a16="http://schemas.microsoft.com/office/drawing/2014/main" id="{06889D17-5737-7466-0A13-FFBE62ACDBF8}"/>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7" name="橢圓 78">
                <a:extLst>
                  <a:ext uri="{FF2B5EF4-FFF2-40B4-BE49-F238E27FC236}">
                    <a16:creationId xmlns:a16="http://schemas.microsoft.com/office/drawing/2014/main" id="{39407F29-600C-4AF4-1A81-D4FF96251374}"/>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8" name="橢圓 79">
                <a:extLst>
                  <a:ext uri="{FF2B5EF4-FFF2-40B4-BE49-F238E27FC236}">
                    <a16:creationId xmlns:a16="http://schemas.microsoft.com/office/drawing/2014/main" id="{8EF0C578-30E8-3473-CCE6-5BB434FFE435}"/>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9" name="橢圓 80">
                <a:extLst>
                  <a:ext uri="{FF2B5EF4-FFF2-40B4-BE49-F238E27FC236}">
                    <a16:creationId xmlns:a16="http://schemas.microsoft.com/office/drawing/2014/main" id="{C518450F-900D-3855-4191-0817781022CD}"/>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0" name="橢圓 81">
                <a:extLst>
                  <a:ext uri="{FF2B5EF4-FFF2-40B4-BE49-F238E27FC236}">
                    <a16:creationId xmlns:a16="http://schemas.microsoft.com/office/drawing/2014/main" id="{87A33EB5-4501-06BF-50AC-E57EFC2A739B}"/>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 name="橢圓 82">
                <a:extLst>
                  <a:ext uri="{FF2B5EF4-FFF2-40B4-BE49-F238E27FC236}">
                    <a16:creationId xmlns:a16="http://schemas.microsoft.com/office/drawing/2014/main" id="{8219BC08-B672-CEA1-F7A9-1DF24DBD32ED}"/>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2" name="橢圓 83">
                <a:extLst>
                  <a:ext uri="{FF2B5EF4-FFF2-40B4-BE49-F238E27FC236}">
                    <a16:creationId xmlns:a16="http://schemas.microsoft.com/office/drawing/2014/main" id="{4D9B1C36-6183-A907-EC44-658D28A629A8}"/>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3" name="橢圓 84">
                <a:extLst>
                  <a:ext uri="{FF2B5EF4-FFF2-40B4-BE49-F238E27FC236}">
                    <a16:creationId xmlns:a16="http://schemas.microsoft.com/office/drawing/2014/main" id="{3D557A81-C325-9BAD-9DF2-E72BD2108AEE}"/>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4" name="橢圓 85">
                <a:extLst>
                  <a:ext uri="{FF2B5EF4-FFF2-40B4-BE49-F238E27FC236}">
                    <a16:creationId xmlns:a16="http://schemas.microsoft.com/office/drawing/2014/main" id="{53629478-8E6A-F218-92B2-87B517084AA9}"/>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5" name="橢圓 86">
                <a:extLst>
                  <a:ext uri="{FF2B5EF4-FFF2-40B4-BE49-F238E27FC236}">
                    <a16:creationId xmlns:a16="http://schemas.microsoft.com/office/drawing/2014/main" id="{7F48AC8D-67A4-7ABA-F897-180AEE0D05EE}"/>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8" name="等腰三角形 127">
              <a:extLst>
                <a:ext uri="{FF2B5EF4-FFF2-40B4-BE49-F238E27FC236}">
                  <a16:creationId xmlns:a16="http://schemas.microsoft.com/office/drawing/2014/main" id="{C9DE333A-ACDE-9C4F-63A5-58E9C944C604}"/>
                </a:ext>
              </a:extLst>
            </p:cNvPr>
            <p:cNvSpPr/>
            <p:nvPr/>
          </p:nvSpPr>
          <p:spPr>
            <a:xfrm>
              <a:off x="3892962" y="2635599"/>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等腰三角形 128">
              <a:extLst>
                <a:ext uri="{FF2B5EF4-FFF2-40B4-BE49-F238E27FC236}">
                  <a16:creationId xmlns:a16="http://schemas.microsoft.com/office/drawing/2014/main" id="{BA04E69C-668F-0F5C-D428-B52B0CEE3D7C}"/>
                </a:ext>
              </a:extLst>
            </p:cNvPr>
            <p:cNvSpPr/>
            <p:nvPr/>
          </p:nvSpPr>
          <p:spPr>
            <a:xfrm>
              <a:off x="3995769" y="295760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0" name="等腰三角形 129">
              <a:extLst>
                <a:ext uri="{FF2B5EF4-FFF2-40B4-BE49-F238E27FC236}">
                  <a16:creationId xmlns:a16="http://schemas.microsoft.com/office/drawing/2014/main" id="{474FE117-503B-EC80-60A4-FCBFD25A96FB}"/>
                </a:ext>
              </a:extLst>
            </p:cNvPr>
            <p:cNvSpPr/>
            <p:nvPr/>
          </p:nvSpPr>
          <p:spPr>
            <a:xfrm>
              <a:off x="3951459" y="243818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1" name="等腰三角形 130">
              <a:extLst>
                <a:ext uri="{FF2B5EF4-FFF2-40B4-BE49-F238E27FC236}">
                  <a16:creationId xmlns:a16="http://schemas.microsoft.com/office/drawing/2014/main" id="{E3356D6A-41EC-9FC6-1BF7-7973F8BE729E}"/>
                </a:ext>
              </a:extLst>
            </p:cNvPr>
            <p:cNvSpPr/>
            <p:nvPr/>
          </p:nvSpPr>
          <p:spPr>
            <a:xfrm>
              <a:off x="4087348" y="297410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2" name="等腰三角形 131">
              <a:extLst>
                <a:ext uri="{FF2B5EF4-FFF2-40B4-BE49-F238E27FC236}">
                  <a16:creationId xmlns:a16="http://schemas.microsoft.com/office/drawing/2014/main" id="{85EB9D2B-32AA-FAAD-03A0-CFEB63C26D65}"/>
                </a:ext>
              </a:extLst>
            </p:cNvPr>
            <p:cNvSpPr/>
            <p:nvPr/>
          </p:nvSpPr>
          <p:spPr>
            <a:xfrm>
              <a:off x="3914258" y="284202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3" name="等腰三角形 132">
              <a:extLst>
                <a:ext uri="{FF2B5EF4-FFF2-40B4-BE49-F238E27FC236}">
                  <a16:creationId xmlns:a16="http://schemas.microsoft.com/office/drawing/2014/main" id="{9CA75DC2-F134-9CDB-F72B-1B83A927D058}"/>
                </a:ext>
              </a:extLst>
            </p:cNvPr>
            <p:cNvSpPr/>
            <p:nvPr/>
          </p:nvSpPr>
          <p:spPr>
            <a:xfrm>
              <a:off x="4086763" y="227748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4" name="等腰三角形 133">
              <a:extLst>
                <a:ext uri="{FF2B5EF4-FFF2-40B4-BE49-F238E27FC236}">
                  <a16:creationId xmlns:a16="http://schemas.microsoft.com/office/drawing/2014/main" id="{AF5169C7-3B5D-9CBB-CE34-8B4CDD7D1FCA}"/>
                </a:ext>
              </a:extLst>
            </p:cNvPr>
            <p:cNvSpPr/>
            <p:nvPr/>
          </p:nvSpPr>
          <p:spPr>
            <a:xfrm>
              <a:off x="4034280" y="2332859"/>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5" name="等腰三角形 134">
              <a:extLst>
                <a:ext uri="{FF2B5EF4-FFF2-40B4-BE49-F238E27FC236}">
                  <a16:creationId xmlns:a16="http://schemas.microsoft.com/office/drawing/2014/main" id="{C5534D09-48F7-CF76-A302-EE3BCAA0F2A6}"/>
                </a:ext>
              </a:extLst>
            </p:cNvPr>
            <p:cNvSpPr/>
            <p:nvPr/>
          </p:nvSpPr>
          <p:spPr>
            <a:xfrm>
              <a:off x="3931720" y="223033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6" name="等腰三角形 135">
              <a:extLst>
                <a:ext uri="{FF2B5EF4-FFF2-40B4-BE49-F238E27FC236}">
                  <a16:creationId xmlns:a16="http://schemas.microsoft.com/office/drawing/2014/main" id="{85FDD8CB-6C2A-6B74-AD49-03D48D2BDC20}"/>
                </a:ext>
              </a:extLst>
            </p:cNvPr>
            <p:cNvSpPr/>
            <p:nvPr/>
          </p:nvSpPr>
          <p:spPr>
            <a:xfrm>
              <a:off x="4309069" y="234332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7" name="等腰三角形 136">
              <a:extLst>
                <a:ext uri="{FF2B5EF4-FFF2-40B4-BE49-F238E27FC236}">
                  <a16:creationId xmlns:a16="http://schemas.microsoft.com/office/drawing/2014/main" id="{9DF60069-F069-A7D7-DC72-D2286ADA62FB}"/>
                </a:ext>
              </a:extLst>
            </p:cNvPr>
            <p:cNvSpPr/>
            <p:nvPr/>
          </p:nvSpPr>
          <p:spPr>
            <a:xfrm>
              <a:off x="4249054" y="224023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8" name="等腰三角形 137">
              <a:extLst>
                <a:ext uri="{FF2B5EF4-FFF2-40B4-BE49-F238E27FC236}">
                  <a16:creationId xmlns:a16="http://schemas.microsoft.com/office/drawing/2014/main" id="{414C1C5F-4309-AF0F-4F4C-9C95BB46D923}"/>
                </a:ext>
              </a:extLst>
            </p:cNvPr>
            <p:cNvSpPr/>
            <p:nvPr/>
          </p:nvSpPr>
          <p:spPr>
            <a:xfrm>
              <a:off x="4228106" y="233012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9" name="等腰三角形 138">
              <a:extLst>
                <a:ext uri="{FF2B5EF4-FFF2-40B4-BE49-F238E27FC236}">
                  <a16:creationId xmlns:a16="http://schemas.microsoft.com/office/drawing/2014/main" id="{77919DE1-CA2A-1044-1565-B1695D47A0ED}"/>
                </a:ext>
              </a:extLst>
            </p:cNvPr>
            <p:cNvSpPr/>
            <p:nvPr/>
          </p:nvSpPr>
          <p:spPr>
            <a:xfrm>
              <a:off x="3884925" y="2507148"/>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0" name="等腰三角形 139">
              <a:extLst>
                <a:ext uri="{FF2B5EF4-FFF2-40B4-BE49-F238E27FC236}">
                  <a16:creationId xmlns:a16="http://schemas.microsoft.com/office/drawing/2014/main" id="{BA164F3A-B155-0C3B-0949-ED94FF35F10F}"/>
                </a:ext>
              </a:extLst>
            </p:cNvPr>
            <p:cNvSpPr/>
            <p:nvPr/>
          </p:nvSpPr>
          <p:spPr>
            <a:xfrm>
              <a:off x="3931720" y="258704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1" name="等腰三角形 140">
              <a:extLst>
                <a:ext uri="{FF2B5EF4-FFF2-40B4-BE49-F238E27FC236}">
                  <a16:creationId xmlns:a16="http://schemas.microsoft.com/office/drawing/2014/main" id="{30B1ACBA-5704-E889-08F3-505ABF136B01}"/>
                </a:ext>
              </a:extLst>
            </p:cNvPr>
            <p:cNvSpPr/>
            <p:nvPr/>
          </p:nvSpPr>
          <p:spPr>
            <a:xfrm>
              <a:off x="4353079" y="256218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2" name="等腰三角形 141">
              <a:extLst>
                <a:ext uri="{FF2B5EF4-FFF2-40B4-BE49-F238E27FC236}">
                  <a16:creationId xmlns:a16="http://schemas.microsoft.com/office/drawing/2014/main" id="{72D39498-F6A4-E372-C4E6-952425477FF6}"/>
                </a:ext>
              </a:extLst>
            </p:cNvPr>
            <p:cNvSpPr/>
            <p:nvPr/>
          </p:nvSpPr>
          <p:spPr>
            <a:xfrm>
              <a:off x="4228106" y="294333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3" name="等腰三角形 142">
              <a:extLst>
                <a:ext uri="{FF2B5EF4-FFF2-40B4-BE49-F238E27FC236}">
                  <a16:creationId xmlns:a16="http://schemas.microsoft.com/office/drawing/2014/main" id="{B7D20B5E-093F-444C-C2A9-6D5DDDB64A0C}"/>
                </a:ext>
              </a:extLst>
            </p:cNvPr>
            <p:cNvSpPr/>
            <p:nvPr/>
          </p:nvSpPr>
          <p:spPr>
            <a:xfrm>
              <a:off x="3878038" y="278129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4" name="等腰三角形 143">
              <a:extLst>
                <a:ext uri="{FF2B5EF4-FFF2-40B4-BE49-F238E27FC236}">
                  <a16:creationId xmlns:a16="http://schemas.microsoft.com/office/drawing/2014/main" id="{B58156EC-380C-29DA-F2F6-C83E6829D1CB}"/>
                </a:ext>
              </a:extLst>
            </p:cNvPr>
            <p:cNvSpPr/>
            <p:nvPr/>
          </p:nvSpPr>
          <p:spPr>
            <a:xfrm>
              <a:off x="3857283" y="300095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5" name="等腰三角形 144">
              <a:extLst>
                <a:ext uri="{FF2B5EF4-FFF2-40B4-BE49-F238E27FC236}">
                  <a16:creationId xmlns:a16="http://schemas.microsoft.com/office/drawing/2014/main" id="{899F03ED-CB2F-B451-0475-3A0FECB3E6F1}"/>
                </a:ext>
              </a:extLst>
            </p:cNvPr>
            <p:cNvSpPr/>
            <p:nvPr/>
          </p:nvSpPr>
          <p:spPr>
            <a:xfrm>
              <a:off x="3705055" y="2878298"/>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6" name="等腰三角形 145">
              <a:extLst>
                <a:ext uri="{FF2B5EF4-FFF2-40B4-BE49-F238E27FC236}">
                  <a16:creationId xmlns:a16="http://schemas.microsoft.com/office/drawing/2014/main" id="{8387093A-8219-E6C1-06BD-39069290A057}"/>
                </a:ext>
              </a:extLst>
            </p:cNvPr>
            <p:cNvSpPr/>
            <p:nvPr/>
          </p:nvSpPr>
          <p:spPr>
            <a:xfrm>
              <a:off x="4325208" y="269027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7" name="等腰三角形 146">
              <a:extLst>
                <a:ext uri="{FF2B5EF4-FFF2-40B4-BE49-F238E27FC236}">
                  <a16:creationId xmlns:a16="http://schemas.microsoft.com/office/drawing/2014/main" id="{CE598305-BDFC-BC3C-010D-6BDDFB3F1D8D}"/>
                </a:ext>
              </a:extLst>
            </p:cNvPr>
            <p:cNvSpPr/>
            <p:nvPr/>
          </p:nvSpPr>
          <p:spPr>
            <a:xfrm>
              <a:off x="3789251" y="268360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8" name="等腰三角形 147">
              <a:extLst>
                <a:ext uri="{FF2B5EF4-FFF2-40B4-BE49-F238E27FC236}">
                  <a16:creationId xmlns:a16="http://schemas.microsoft.com/office/drawing/2014/main" id="{2959297B-A82B-9F3F-4B4A-AE8C93575C00}"/>
                </a:ext>
              </a:extLst>
            </p:cNvPr>
            <p:cNvSpPr/>
            <p:nvPr/>
          </p:nvSpPr>
          <p:spPr>
            <a:xfrm>
              <a:off x="4319804" y="283798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9" name="等腰三角形 148">
              <a:extLst>
                <a:ext uri="{FF2B5EF4-FFF2-40B4-BE49-F238E27FC236}">
                  <a16:creationId xmlns:a16="http://schemas.microsoft.com/office/drawing/2014/main" id="{7D45FA80-E98B-7D49-1687-806DC9FFEA6A}"/>
                </a:ext>
              </a:extLst>
            </p:cNvPr>
            <p:cNvSpPr/>
            <p:nvPr/>
          </p:nvSpPr>
          <p:spPr>
            <a:xfrm>
              <a:off x="4353492" y="246029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166" name="群組 165">
            <a:extLst>
              <a:ext uri="{FF2B5EF4-FFF2-40B4-BE49-F238E27FC236}">
                <a16:creationId xmlns:a16="http://schemas.microsoft.com/office/drawing/2014/main" id="{D81864C7-5A44-A97E-782F-63C8F7CFB58F}"/>
              </a:ext>
            </a:extLst>
          </p:cNvPr>
          <p:cNvGrpSpPr/>
          <p:nvPr/>
        </p:nvGrpSpPr>
        <p:grpSpPr>
          <a:xfrm>
            <a:off x="4102047" y="1133920"/>
            <a:ext cx="877146" cy="958754"/>
            <a:chOff x="1248440" y="3920181"/>
            <a:chExt cx="877146" cy="958754"/>
          </a:xfrm>
        </p:grpSpPr>
        <p:sp>
          <p:nvSpPr>
            <p:cNvPr id="58" name="橢圓 57">
              <a:extLst>
                <a:ext uri="{FF2B5EF4-FFF2-40B4-BE49-F238E27FC236}">
                  <a16:creationId xmlns:a16="http://schemas.microsoft.com/office/drawing/2014/main" id="{9B18120E-AAAE-F8A9-1E68-A5317103C9D9}"/>
                </a:ext>
              </a:extLst>
            </p:cNvPr>
            <p:cNvSpPr/>
            <p:nvPr/>
          </p:nvSpPr>
          <p:spPr>
            <a:xfrm rot="19150167">
              <a:off x="1450106" y="3920181"/>
              <a:ext cx="568108" cy="88358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等腰三角形 59">
              <a:extLst>
                <a:ext uri="{FF2B5EF4-FFF2-40B4-BE49-F238E27FC236}">
                  <a16:creationId xmlns:a16="http://schemas.microsoft.com/office/drawing/2014/main" id="{AB5D5576-3C54-F22D-416B-BE996309001B}"/>
                </a:ext>
              </a:extLst>
            </p:cNvPr>
            <p:cNvSpPr/>
            <p:nvPr/>
          </p:nvSpPr>
          <p:spPr>
            <a:xfrm>
              <a:off x="1591735" y="448697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等腰三角形 60">
              <a:extLst>
                <a:ext uri="{FF2B5EF4-FFF2-40B4-BE49-F238E27FC236}">
                  <a16:creationId xmlns:a16="http://schemas.microsoft.com/office/drawing/2014/main" id="{3240AD71-FFF5-6FF6-2F05-0D101EF5D3E9}"/>
                </a:ext>
              </a:extLst>
            </p:cNvPr>
            <p:cNvSpPr/>
            <p:nvPr/>
          </p:nvSpPr>
          <p:spPr>
            <a:xfrm>
              <a:off x="1925264" y="454186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等腰三角形 61">
              <a:extLst>
                <a:ext uri="{FF2B5EF4-FFF2-40B4-BE49-F238E27FC236}">
                  <a16:creationId xmlns:a16="http://schemas.microsoft.com/office/drawing/2014/main" id="{83E94C53-6000-24F4-11F4-7B7BAF4A0DC4}"/>
                </a:ext>
              </a:extLst>
            </p:cNvPr>
            <p:cNvSpPr/>
            <p:nvPr/>
          </p:nvSpPr>
          <p:spPr>
            <a:xfrm>
              <a:off x="1442527" y="4345094"/>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等腰三角形 62">
              <a:extLst>
                <a:ext uri="{FF2B5EF4-FFF2-40B4-BE49-F238E27FC236}">
                  <a16:creationId xmlns:a16="http://schemas.microsoft.com/office/drawing/2014/main" id="{065B97CD-DF0F-D728-CEDC-11BDFBBD8541}"/>
                </a:ext>
              </a:extLst>
            </p:cNvPr>
            <p:cNvSpPr/>
            <p:nvPr/>
          </p:nvSpPr>
          <p:spPr>
            <a:xfrm>
              <a:off x="1981612" y="446781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等腰三角形 63">
              <a:extLst>
                <a:ext uri="{FF2B5EF4-FFF2-40B4-BE49-F238E27FC236}">
                  <a16:creationId xmlns:a16="http://schemas.microsoft.com/office/drawing/2014/main" id="{34ED6C52-2060-1C9F-33DE-DCB36A5AABAD}"/>
                </a:ext>
              </a:extLst>
            </p:cNvPr>
            <p:cNvSpPr/>
            <p:nvPr/>
          </p:nvSpPr>
          <p:spPr>
            <a:xfrm>
              <a:off x="1785261" y="456189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等腰三角形 64">
              <a:extLst>
                <a:ext uri="{FF2B5EF4-FFF2-40B4-BE49-F238E27FC236}">
                  <a16:creationId xmlns:a16="http://schemas.microsoft.com/office/drawing/2014/main" id="{F5A52C5C-43D9-DC18-1E3A-F6F425E1164E}"/>
                </a:ext>
              </a:extLst>
            </p:cNvPr>
            <p:cNvSpPr/>
            <p:nvPr/>
          </p:nvSpPr>
          <p:spPr>
            <a:xfrm>
              <a:off x="1360946" y="415150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等腰三角形 65">
              <a:extLst>
                <a:ext uri="{FF2B5EF4-FFF2-40B4-BE49-F238E27FC236}">
                  <a16:creationId xmlns:a16="http://schemas.microsoft.com/office/drawing/2014/main" id="{93ED8340-AB09-4AE1-4DDA-C3DDC8D36F9F}"/>
                </a:ext>
              </a:extLst>
            </p:cNvPr>
            <p:cNvSpPr/>
            <p:nvPr/>
          </p:nvSpPr>
          <p:spPr>
            <a:xfrm>
              <a:off x="1386390" y="422343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等腰三角形 66">
              <a:extLst>
                <a:ext uri="{FF2B5EF4-FFF2-40B4-BE49-F238E27FC236}">
                  <a16:creationId xmlns:a16="http://schemas.microsoft.com/office/drawing/2014/main" id="{76AEE7CF-7B2F-3CE1-D05D-E3491277FFF9}"/>
                </a:ext>
              </a:extLst>
            </p:cNvPr>
            <p:cNvSpPr/>
            <p:nvPr/>
          </p:nvSpPr>
          <p:spPr>
            <a:xfrm>
              <a:off x="1248440" y="426814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等腰三角形 67">
              <a:extLst>
                <a:ext uri="{FF2B5EF4-FFF2-40B4-BE49-F238E27FC236}">
                  <a16:creationId xmlns:a16="http://schemas.microsoft.com/office/drawing/2014/main" id="{D3868675-8462-95A4-2383-34E058A705F0}"/>
                </a:ext>
              </a:extLst>
            </p:cNvPr>
            <p:cNvSpPr/>
            <p:nvPr/>
          </p:nvSpPr>
          <p:spPr>
            <a:xfrm>
              <a:off x="1520687" y="398346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等腰三角形 69">
              <a:extLst>
                <a:ext uri="{FF2B5EF4-FFF2-40B4-BE49-F238E27FC236}">
                  <a16:creationId xmlns:a16="http://schemas.microsoft.com/office/drawing/2014/main" id="{CE1B677A-D7F6-745D-F3AC-E608EAA2501B}"/>
                </a:ext>
              </a:extLst>
            </p:cNvPr>
            <p:cNvSpPr/>
            <p:nvPr/>
          </p:nvSpPr>
          <p:spPr>
            <a:xfrm>
              <a:off x="1401581" y="3990029"/>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5" name="等腰三角形 94">
              <a:extLst>
                <a:ext uri="{FF2B5EF4-FFF2-40B4-BE49-F238E27FC236}">
                  <a16:creationId xmlns:a16="http://schemas.microsoft.com/office/drawing/2014/main" id="{086A659F-D0DC-E3E1-9EAB-48CC91F862CF}"/>
                </a:ext>
              </a:extLst>
            </p:cNvPr>
            <p:cNvSpPr/>
            <p:nvPr/>
          </p:nvSpPr>
          <p:spPr>
            <a:xfrm>
              <a:off x="1472107" y="404956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6" name="等腰三角形 95">
              <a:extLst>
                <a:ext uri="{FF2B5EF4-FFF2-40B4-BE49-F238E27FC236}">
                  <a16:creationId xmlns:a16="http://schemas.microsoft.com/office/drawing/2014/main" id="{77B44816-CDFC-12C3-1F41-067D2457A913}"/>
                </a:ext>
              </a:extLst>
            </p:cNvPr>
            <p:cNvSpPr/>
            <p:nvPr/>
          </p:nvSpPr>
          <p:spPr>
            <a:xfrm>
              <a:off x="1473683" y="4435713"/>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8" name="等腰三角形 97">
              <a:extLst>
                <a:ext uri="{FF2B5EF4-FFF2-40B4-BE49-F238E27FC236}">
                  <a16:creationId xmlns:a16="http://schemas.microsoft.com/office/drawing/2014/main" id="{77688000-B180-B496-19BC-D3F6ABD5DAB9}"/>
                </a:ext>
              </a:extLst>
            </p:cNvPr>
            <p:cNvSpPr/>
            <p:nvPr/>
          </p:nvSpPr>
          <p:spPr>
            <a:xfrm>
              <a:off x="1566122" y="4430376"/>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等腰三角形 99">
              <a:extLst>
                <a:ext uri="{FF2B5EF4-FFF2-40B4-BE49-F238E27FC236}">
                  <a16:creationId xmlns:a16="http://schemas.microsoft.com/office/drawing/2014/main" id="{77A2FA0A-8540-ACC9-CC61-E633C636ED8A}"/>
                </a:ext>
              </a:extLst>
            </p:cNvPr>
            <p:cNvSpPr/>
            <p:nvPr/>
          </p:nvSpPr>
          <p:spPr>
            <a:xfrm>
              <a:off x="1735617" y="404381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1" name="等腰三角形 100">
              <a:extLst>
                <a:ext uri="{FF2B5EF4-FFF2-40B4-BE49-F238E27FC236}">
                  <a16:creationId xmlns:a16="http://schemas.microsoft.com/office/drawing/2014/main" id="{D337D66A-D2D6-FF18-27B7-69A67AABC003}"/>
                </a:ext>
              </a:extLst>
            </p:cNvPr>
            <p:cNvSpPr/>
            <p:nvPr/>
          </p:nvSpPr>
          <p:spPr>
            <a:xfrm>
              <a:off x="2018223" y="432845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2" name="等腰三角形 101">
              <a:extLst>
                <a:ext uri="{FF2B5EF4-FFF2-40B4-BE49-F238E27FC236}">
                  <a16:creationId xmlns:a16="http://schemas.microsoft.com/office/drawing/2014/main" id="{B0D5DB0D-FFD2-9681-F37C-60DC7ADB5484}"/>
                </a:ext>
              </a:extLst>
            </p:cNvPr>
            <p:cNvSpPr/>
            <p:nvPr/>
          </p:nvSpPr>
          <p:spPr>
            <a:xfrm>
              <a:off x="1714705" y="456653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3" name="等腰三角形 102">
              <a:extLst>
                <a:ext uri="{FF2B5EF4-FFF2-40B4-BE49-F238E27FC236}">
                  <a16:creationId xmlns:a16="http://schemas.microsoft.com/office/drawing/2014/main" id="{C8D4A79C-4A93-5284-023D-8DC996860644}"/>
                </a:ext>
              </a:extLst>
            </p:cNvPr>
            <p:cNvSpPr/>
            <p:nvPr/>
          </p:nvSpPr>
          <p:spPr>
            <a:xfrm>
              <a:off x="1900888" y="468491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4" name="等腰三角形 103">
              <a:extLst>
                <a:ext uri="{FF2B5EF4-FFF2-40B4-BE49-F238E27FC236}">
                  <a16:creationId xmlns:a16="http://schemas.microsoft.com/office/drawing/2014/main" id="{D2901472-5725-C853-D04A-EC1646FE8944}"/>
                </a:ext>
              </a:extLst>
            </p:cNvPr>
            <p:cNvSpPr/>
            <p:nvPr/>
          </p:nvSpPr>
          <p:spPr>
            <a:xfrm>
              <a:off x="1722420" y="4764705"/>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5" name="等腰三角形 104">
              <a:extLst>
                <a:ext uri="{FF2B5EF4-FFF2-40B4-BE49-F238E27FC236}">
                  <a16:creationId xmlns:a16="http://schemas.microsoft.com/office/drawing/2014/main" id="{245E6038-FDDD-BC9E-8116-12F55774D43F}"/>
                </a:ext>
              </a:extLst>
            </p:cNvPr>
            <p:cNvSpPr/>
            <p:nvPr/>
          </p:nvSpPr>
          <p:spPr>
            <a:xfrm>
              <a:off x="1837014" y="4126887"/>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等腰三角形 105">
              <a:extLst>
                <a:ext uri="{FF2B5EF4-FFF2-40B4-BE49-F238E27FC236}">
                  <a16:creationId xmlns:a16="http://schemas.microsoft.com/office/drawing/2014/main" id="{A268E1CB-6465-18B4-DDB8-FA1A8A5DDA43}"/>
                </a:ext>
              </a:extLst>
            </p:cNvPr>
            <p:cNvSpPr/>
            <p:nvPr/>
          </p:nvSpPr>
          <p:spPr>
            <a:xfrm>
              <a:off x="1587318" y="4601171"/>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等腰三角形 106">
              <a:extLst>
                <a:ext uri="{FF2B5EF4-FFF2-40B4-BE49-F238E27FC236}">
                  <a16:creationId xmlns:a16="http://schemas.microsoft.com/office/drawing/2014/main" id="{3AE97760-52EB-FA30-B008-85225A43B407}"/>
                </a:ext>
              </a:extLst>
            </p:cNvPr>
            <p:cNvSpPr/>
            <p:nvPr/>
          </p:nvSpPr>
          <p:spPr>
            <a:xfrm>
              <a:off x="1966108" y="4198880"/>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等腰三角形 107">
              <a:extLst>
                <a:ext uri="{FF2B5EF4-FFF2-40B4-BE49-F238E27FC236}">
                  <a16:creationId xmlns:a16="http://schemas.microsoft.com/office/drawing/2014/main" id="{5FC1B0B0-305F-72F7-5D50-B520BEEC4F9B}"/>
                </a:ext>
              </a:extLst>
            </p:cNvPr>
            <p:cNvSpPr/>
            <p:nvPr/>
          </p:nvSpPr>
          <p:spPr>
            <a:xfrm>
              <a:off x="1645062" y="3997102"/>
              <a:ext cx="107363" cy="114230"/>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橢圓 108">
              <a:extLst>
                <a:ext uri="{FF2B5EF4-FFF2-40B4-BE49-F238E27FC236}">
                  <a16:creationId xmlns:a16="http://schemas.microsoft.com/office/drawing/2014/main" id="{E790297D-DCE7-2083-3547-D490A88C8C2C}"/>
                </a:ext>
              </a:extLst>
            </p:cNvPr>
            <p:cNvSpPr/>
            <p:nvPr/>
          </p:nvSpPr>
          <p:spPr>
            <a:xfrm rot="19150167">
              <a:off x="1587946" y="4127653"/>
              <a:ext cx="314618" cy="4926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1" name="橢圓 73">
              <a:extLst>
                <a:ext uri="{FF2B5EF4-FFF2-40B4-BE49-F238E27FC236}">
                  <a16:creationId xmlns:a16="http://schemas.microsoft.com/office/drawing/2014/main" id="{B9BF4E0A-A906-9BB8-15C9-ED1FCF1263AD}"/>
                </a:ext>
              </a:extLst>
            </p:cNvPr>
            <p:cNvSpPr/>
            <p:nvPr/>
          </p:nvSpPr>
          <p:spPr>
            <a:xfrm>
              <a:off x="1802206" y="428810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2" name="橢圓 74">
              <a:extLst>
                <a:ext uri="{FF2B5EF4-FFF2-40B4-BE49-F238E27FC236}">
                  <a16:creationId xmlns:a16="http://schemas.microsoft.com/office/drawing/2014/main" id="{1938E50E-D1A3-22B8-BA81-83C4EFEDAC8F}"/>
                </a:ext>
              </a:extLst>
            </p:cNvPr>
            <p:cNvSpPr/>
            <p:nvPr/>
          </p:nvSpPr>
          <p:spPr>
            <a:xfrm>
              <a:off x="1840592" y="4322562"/>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橢圓 75">
              <a:extLst>
                <a:ext uri="{FF2B5EF4-FFF2-40B4-BE49-F238E27FC236}">
                  <a16:creationId xmlns:a16="http://schemas.microsoft.com/office/drawing/2014/main" id="{33579FBD-7588-DEEE-F869-75FC799E22B5}"/>
                </a:ext>
              </a:extLst>
            </p:cNvPr>
            <p:cNvSpPr/>
            <p:nvPr/>
          </p:nvSpPr>
          <p:spPr>
            <a:xfrm>
              <a:off x="1844857" y="438693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76">
              <a:extLst>
                <a:ext uri="{FF2B5EF4-FFF2-40B4-BE49-F238E27FC236}">
                  <a16:creationId xmlns:a16="http://schemas.microsoft.com/office/drawing/2014/main" id="{DB31822F-82D6-4CA4-9E30-65A8FFD168B7}"/>
                </a:ext>
              </a:extLst>
            </p:cNvPr>
            <p:cNvSpPr/>
            <p:nvPr/>
          </p:nvSpPr>
          <p:spPr>
            <a:xfrm>
              <a:off x="1778034" y="4427235"/>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5" name="橢圓 77">
              <a:extLst>
                <a:ext uri="{FF2B5EF4-FFF2-40B4-BE49-F238E27FC236}">
                  <a16:creationId xmlns:a16="http://schemas.microsoft.com/office/drawing/2014/main" id="{2E5C11FC-9F15-CC11-81EA-C4BBBE3EBEEF}"/>
                </a:ext>
              </a:extLst>
            </p:cNvPr>
            <p:cNvSpPr/>
            <p:nvPr/>
          </p:nvSpPr>
          <p:spPr>
            <a:xfrm>
              <a:off x="1782449" y="4234570"/>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78">
              <a:extLst>
                <a:ext uri="{FF2B5EF4-FFF2-40B4-BE49-F238E27FC236}">
                  <a16:creationId xmlns:a16="http://schemas.microsoft.com/office/drawing/2014/main" id="{F5E249D3-E64C-A699-4A88-9610D12C2B56}"/>
                </a:ext>
              </a:extLst>
            </p:cNvPr>
            <p:cNvSpPr/>
            <p:nvPr/>
          </p:nvSpPr>
          <p:spPr>
            <a:xfrm>
              <a:off x="1770816" y="4361101"/>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79">
              <a:extLst>
                <a:ext uri="{FF2B5EF4-FFF2-40B4-BE49-F238E27FC236}">
                  <a16:creationId xmlns:a16="http://schemas.microsoft.com/office/drawing/2014/main" id="{0241C32C-A2FE-CC81-8F1B-D5869D67ACB5}"/>
                </a:ext>
              </a:extLst>
            </p:cNvPr>
            <p:cNvSpPr/>
            <p:nvPr/>
          </p:nvSpPr>
          <p:spPr>
            <a:xfrm>
              <a:off x="1686145" y="421956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80">
              <a:extLst>
                <a:ext uri="{FF2B5EF4-FFF2-40B4-BE49-F238E27FC236}">
                  <a16:creationId xmlns:a16="http://schemas.microsoft.com/office/drawing/2014/main" id="{0E2CA87D-9043-F1A9-A518-EA025FADE856}"/>
                </a:ext>
              </a:extLst>
            </p:cNvPr>
            <p:cNvSpPr/>
            <p:nvPr/>
          </p:nvSpPr>
          <p:spPr>
            <a:xfrm>
              <a:off x="1598778" y="4305225"/>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81">
              <a:extLst>
                <a:ext uri="{FF2B5EF4-FFF2-40B4-BE49-F238E27FC236}">
                  <a16:creationId xmlns:a16="http://schemas.microsoft.com/office/drawing/2014/main" id="{87AE0955-17A9-0EA7-1521-55168910EA1E}"/>
                </a:ext>
              </a:extLst>
            </p:cNvPr>
            <p:cNvSpPr/>
            <p:nvPr/>
          </p:nvSpPr>
          <p:spPr>
            <a:xfrm>
              <a:off x="1554614" y="417130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0" name="橢圓 82">
              <a:extLst>
                <a:ext uri="{FF2B5EF4-FFF2-40B4-BE49-F238E27FC236}">
                  <a16:creationId xmlns:a16="http://schemas.microsoft.com/office/drawing/2014/main" id="{A5561BB5-2381-6E85-B530-2D54EF659030}"/>
                </a:ext>
              </a:extLst>
            </p:cNvPr>
            <p:cNvSpPr/>
            <p:nvPr/>
          </p:nvSpPr>
          <p:spPr>
            <a:xfrm>
              <a:off x="1681162" y="4167220"/>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83">
              <a:extLst>
                <a:ext uri="{FF2B5EF4-FFF2-40B4-BE49-F238E27FC236}">
                  <a16:creationId xmlns:a16="http://schemas.microsoft.com/office/drawing/2014/main" id="{DAFD5EB5-FBCC-73D5-CFD1-65E714B5ACD9}"/>
                </a:ext>
              </a:extLst>
            </p:cNvPr>
            <p:cNvSpPr/>
            <p:nvPr/>
          </p:nvSpPr>
          <p:spPr>
            <a:xfrm>
              <a:off x="1664725" y="4354922"/>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84">
              <a:extLst>
                <a:ext uri="{FF2B5EF4-FFF2-40B4-BE49-F238E27FC236}">
                  <a16:creationId xmlns:a16="http://schemas.microsoft.com/office/drawing/2014/main" id="{1C31700C-4229-D4B5-976C-E64A2B2EA206}"/>
                </a:ext>
              </a:extLst>
            </p:cNvPr>
            <p:cNvSpPr/>
            <p:nvPr/>
          </p:nvSpPr>
          <p:spPr>
            <a:xfrm>
              <a:off x="1740503" y="421382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85">
              <a:extLst>
                <a:ext uri="{FF2B5EF4-FFF2-40B4-BE49-F238E27FC236}">
                  <a16:creationId xmlns:a16="http://schemas.microsoft.com/office/drawing/2014/main" id="{42ACB420-188C-7FE1-08E0-81E8E8B1BC6B}"/>
                </a:ext>
              </a:extLst>
            </p:cNvPr>
            <p:cNvSpPr/>
            <p:nvPr/>
          </p:nvSpPr>
          <p:spPr>
            <a:xfrm>
              <a:off x="1741195" y="4289298"/>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86">
              <a:extLst>
                <a:ext uri="{FF2B5EF4-FFF2-40B4-BE49-F238E27FC236}">
                  <a16:creationId xmlns:a16="http://schemas.microsoft.com/office/drawing/2014/main" id="{94CE25D2-B818-96E0-40F1-E80335BF4E03}"/>
                </a:ext>
              </a:extLst>
            </p:cNvPr>
            <p:cNvSpPr/>
            <p:nvPr/>
          </p:nvSpPr>
          <p:spPr>
            <a:xfrm>
              <a:off x="1640189" y="4242069"/>
              <a:ext cx="111976" cy="130052"/>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9" name="群組 48">
            <a:extLst>
              <a:ext uri="{FF2B5EF4-FFF2-40B4-BE49-F238E27FC236}">
                <a16:creationId xmlns:a16="http://schemas.microsoft.com/office/drawing/2014/main" id="{4A5B280A-4D49-009D-39E5-9448A74496C6}"/>
              </a:ext>
            </a:extLst>
          </p:cNvPr>
          <p:cNvGrpSpPr/>
          <p:nvPr/>
        </p:nvGrpSpPr>
        <p:grpSpPr>
          <a:xfrm>
            <a:off x="6524943" y="837069"/>
            <a:ext cx="2245007" cy="430887"/>
            <a:chOff x="6804196" y="3688179"/>
            <a:chExt cx="2328080" cy="430887"/>
          </a:xfrm>
        </p:grpSpPr>
        <p:sp>
          <p:nvSpPr>
            <p:cNvPr id="59" name="文字方塊 58">
              <a:extLst>
                <a:ext uri="{FF2B5EF4-FFF2-40B4-BE49-F238E27FC236}">
                  <a16:creationId xmlns:a16="http://schemas.microsoft.com/office/drawing/2014/main" id="{F31C9F0F-0D3D-B4D4-2AE3-36B17BB76AB5}"/>
                </a:ext>
              </a:extLst>
            </p:cNvPr>
            <p:cNvSpPr txBox="1"/>
            <p:nvPr/>
          </p:nvSpPr>
          <p:spPr>
            <a:xfrm>
              <a:off x="6918792" y="3688179"/>
              <a:ext cx="2213484" cy="430887"/>
            </a:xfrm>
            <a:prstGeom prst="rect">
              <a:avLst/>
            </a:prstGeom>
            <a:noFill/>
          </p:spPr>
          <p:txBody>
            <a:bodyPr wrap="square" rtlCol="0">
              <a:spAutoFit/>
            </a:bodyPr>
            <a:lstStyle/>
            <a:p>
              <a:r>
                <a:rPr lang="en-US" altLang="zh-TW" sz="1100" dirty="0"/>
                <a:t>Good samples of new component.</a:t>
              </a:r>
            </a:p>
            <a:p>
              <a:r>
                <a:rPr lang="en-US" altLang="zh-TW" sz="1100" dirty="0"/>
                <a:t>Bad samples of new component.</a:t>
              </a:r>
              <a:endParaRPr lang="zh-TW" altLang="en-US" sz="1100" dirty="0"/>
            </a:p>
          </p:txBody>
        </p:sp>
        <p:sp>
          <p:nvSpPr>
            <p:cNvPr id="71" name="等腰三角形 70">
              <a:extLst>
                <a:ext uri="{FF2B5EF4-FFF2-40B4-BE49-F238E27FC236}">
                  <a16:creationId xmlns:a16="http://schemas.microsoft.com/office/drawing/2014/main" id="{059BCC4B-E360-57D5-3DD7-56A92F007F55}"/>
                </a:ext>
              </a:extLst>
            </p:cNvPr>
            <p:cNvSpPr/>
            <p:nvPr/>
          </p:nvSpPr>
          <p:spPr>
            <a:xfrm>
              <a:off x="6804196" y="3919269"/>
              <a:ext cx="133093" cy="118027"/>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等腰三角形 109">
              <a:extLst>
                <a:ext uri="{FF2B5EF4-FFF2-40B4-BE49-F238E27FC236}">
                  <a16:creationId xmlns:a16="http://schemas.microsoft.com/office/drawing/2014/main" id="{9DDA91C7-5F64-8FDA-55A1-D1DD71165712}"/>
                </a:ext>
              </a:extLst>
            </p:cNvPr>
            <p:cNvSpPr/>
            <p:nvPr/>
          </p:nvSpPr>
          <p:spPr>
            <a:xfrm>
              <a:off x="6804196" y="3760193"/>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27" name="文字方塊 126">
            <a:extLst>
              <a:ext uri="{FF2B5EF4-FFF2-40B4-BE49-F238E27FC236}">
                <a16:creationId xmlns:a16="http://schemas.microsoft.com/office/drawing/2014/main" id="{8AF1948C-C2D2-2173-0186-6CEE70EB5437}"/>
              </a:ext>
            </a:extLst>
          </p:cNvPr>
          <p:cNvSpPr txBox="1"/>
          <p:nvPr/>
        </p:nvSpPr>
        <p:spPr>
          <a:xfrm>
            <a:off x="764384" y="3622904"/>
            <a:ext cx="7298063" cy="715581"/>
          </a:xfrm>
          <a:prstGeom prst="rect">
            <a:avLst/>
          </a:prstGeom>
          <a:noFill/>
        </p:spPr>
        <p:txBody>
          <a:bodyPr wrap="square">
            <a:spAutoFit/>
          </a:bodyPr>
          <a:lstStyle/>
          <a:p>
            <a:r>
              <a:rPr lang="zh-TW" altLang="en-US" dirty="0"/>
              <a:t>In our study, we formulated a hypothesis that uncertainty is lowest on the island, slightly higher at the island's edges, and increases as one moves farther away from the island. Subsequent experiments have provided evidence supporting the validity of this hypothesis.</a:t>
            </a:r>
          </a:p>
        </p:txBody>
      </p:sp>
      <p:sp>
        <p:nvSpPr>
          <p:cNvPr id="76" name="頁尾版面配置區 75">
            <a:extLst>
              <a:ext uri="{FF2B5EF4-FFF2-40B4-BE49-F238E27FC236}">
                <a16:creationId xmlns:a16="http://schemas.microsoft.com/office/drawing/2014/main" id="{703B5C90-8122-5747-23D9-06B9B5FB327A}"/>
              </a:ext>
            </a:extLst>
          </p:cNvPr>
          <p:cNvSpPr>
            <a:spLocks noGrp="1"/>
          </p:cNvSpPr>
          <p:nvPr>
            <p:ph type="ftr" sz="quarter" idx="11"/>
          </p:nvPr>
        </p:nvSpPr>
        <p:spPr/>
        <p:txBody>
          <a:bodyPr/>
          <a:lstStyle/>
          <a:p>
            <a:r>
              <a:rPr lang="en-US" altLang="zh-TW"/>
              <a:t>/78</a:t>
            </a:r>
            <a:endParaRPr lang="zh-TW" altLang="en-US" dirty="0"/>
          </a:p>
        </p:txBody>
      </p:sp>
      <p:sp>
        <p:nvSpPr>
          <p:cNvPr id="77" name="投影片編號版面配置區 76">
            <a:extLst>
              <a:ext uri="{FF2B5EF4-FFF2-40B4-BE49-F238E27FC236}">
                <a16:creationId xmlns:a16="http://schemas.microsoft.com/office/drawing/2014/main" id="{AC81D02B-BB42-3284-C197-B1831D531F2D}"/>
              </a:ext>
            </a:extLst>
          </p:cNvPr>
          <p:cNvSpPr>
            <a:spLocks noGrp="1"/>
          </p:cNvSpPr>
          <p:nvPr>
            <p:ph type="sldNum" sz="quarter" idx="12"/>
          </p:nvPr>
        </p:nvSpPr>
        <p:spPr/>
        <p:txBody>
          <a:bodyPr/>
          <a:lstStyle/>
          <a:p>
            <a:fld id="{EE3F9CDB-1F21-4789-A81E-8FEA25CE194B}" type="slidenum">
              <a:rPr lang="zh-CN" altLang="en-US" smtClean="0"/>
              <a:pPr/>
              <a:t>19</a:t>
            </a:fld>
            <a:endParaRPr lang="zh-CN" altLang="en-US" dirty="0"/>
          </a:p>
        </p:txBody>
      </p:sp>
    </p:spTree>
    <p:extLst>
      <p:ext uri="{BB962C8B-B14F-4D97-AF65-F5344CB8AC3E}">
        <p14:creationId xmlns:p14="http://schemas.microsoft.com/office/powerpoint/2010/main" val="1710543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14015"/>
            <a:ext cx="9144001" cy="99741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bwMode="auto">
          <a:xfrm>
            <a:off x="345169" y="254489"/>
            <a:ext cx="1859280" cy="460375"/>
          </a:xfrm>
          <a:prstGeom prst="rect">
            <a:avLst/>
          </a:prstGeom>
        </p:spPr>
        <p:txBody>
          <a:bodyPr wrap="none">
            <a:spAutoFit/>
          </a:bodyPr>
          <a:lstStyle/>
          <a:p>
            <a:pPr>
              <a:defRPr/>
            </a:pPr>
            <a:r>
              <a:rPr lang="en-US" altLang="zh-CN" sz="2400" b="1" kern="100" dirty="0">
                <a:solidFill>
                  <a:schemeClr val="bg1"/>
                </a:solidFill>
                <a:latin typeface="+mj-lt"/>
                <a:ea typeface="微软雅黑" panose="020B0503020204020204" pitchFamily="34" charset="-122"/>
                <a:cs typeface="Times New Roman" panose="02020603050405020304" pitchFamily="18" charset="0"/>
              </a:rPr>
              <a:t>CONTENTS</a:t>
            </a:r>
          </a:p>
        </p:txBody>
      </p:sp>
      <p:sp>
        <p:nvSpPr>
          <p:cNvPr id="3" name="椭圆 2"/>
          <p:cNvSpPr/>
          <p:nvPr/>
        </p:nvSpPr>
        <p:spPr>
          <a:xfrm>
            <a:off x="574826" y="1240335"/>
            <a:ext cx="871292" cy="8712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01</a:t>
            </a:r>
            <a:endParaRPr lang="zh-CN" altLang="en-US" sz="2400">
              <a:latin typeface="+mj-lt"/>
            </a:endParaRPr>
          </a:p>
        </p:txBody>
      </p:sp>
      <p:sp>
        <p:nvSpPr>
          <p:cNvPr id="19" name="文本框 6"/>
          <p:cNvSpPr txBox="1">
            <a:spLocks noChangeArrowheads="1"/>
          </p:cNvSpPr>
          <p:nvPr/>
        </p:nvSpPr>
        <p:spPr bwMode="auto">
          <a:xfrm>
            <a:off x="6299467" y="1492138"/>
            <a:ext cx="17315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l" fontAlgn="base">
              <a:spcBef>
                <a:spcPct val="0"/>
              </a:spcBef>
              <a:spcAft>
                <a:spcPct val="0"/>
              </a:spcAft>
              <a:defRPr/>
            </a:pPr>
            <a:r>
              <a:rPr lang="en-US" altLang="zh-CN" sz="1800" dirty="0">
                <a:solidFill>
                  <a:schemeClr val="accent1"/>
                </a:solidFill>
                <a:latin typeface="+mj-ea"/>
                <a:ea typeface="+mj-ea"/>
              </a:rPr>
              <a:t>Related works</a:t>
            </a:r>
          </a:p>
        </p:txBody>
      </p:sp>
      <p:sp>
        <p:nvSpPr>
          <p:cNvPr id="20" name="文本框 6"/>
          <p:cNvSpPr txBox="1">
            <a:spLocks noChangeArrowheads="1"/>
          </p:cNvSpPr>
          <p:nvPr/>
        </p:nvSpPr>
        <p:spPr bwMode="auto">
          <a:xfrm>
            <a:off x="1357994" y="2522998"/>
            <a:ext cx="31350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1800" dirty="0">
                <a:solidFill>
                  <a:schemeClr val="accent1"/>
                </a:solidFill>
                <a:latin typeface="+mj-ea"/>
                <a:ea typeface="+mj-ea"/>
              </a:rPr>
              <a:t>Qualitative analysis and Quantitative analysis</a:t>
            </a:r>
          </a:p>
        </p:txBody>
      </p:sp>
      <p:sp>
        <p:nvSpPr>
          <p:cNvPr id="21" name="文本框 6"/>
          <p:cNvSpPr txBox="1">
            <a:spLocks noChangeArrowheads="1"/>
          </p:cNvSpPr>
          <p:nvPr/>
        </p:nvSpPr>
        <p:spPr bwMode="auto">
          <a:xfrm>
            <a:off x="6299200" y="2662014"/>
            <a:ext cx="201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dirty="0">
                <a:solidFill>
                  <a:schemeClr val="accent1"/>
                </a:solidFill>
                <a:latin typeface="+mj-ea"/>
                <a:ea typeface="+mj-ea"/>
              </a:rPr>
              <a:t>Ablation study</a:t>
            </a:r>
          </a:p>
        </p:txBody>
      </p:sp>
      <p:sp>
        <p:nvSpPr>
          <p:cNvPr id="22" name="文本框 6"/>
          <p:cNvSpPr txBox="1">
            <a:spLocks noChangeArrowheads="1"/>
          </p:cNvSpPr>
          <p:nvPr/>
        </p:nvSpPr>
        <p:spPr bwMode="auto">
          <a:xfrm>
            <a:off x="1594080" y="1322880"/>
            <a:ext cx="26628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TW" sz="1800" dirty="0">
                <a:solidFill>
                  <a:schemeClr val="accent1"/>
                </a:solidFill>
                <a:latin typeface="+mj-ea"/>
                <a:ea typeface="+mj-ea"/>
                <a:sym typeface="+mn-ea"/>
              </a:rPr>
              <a:t>Introduction and </a:t>
            </a:r>
          </a:p>
          <a:p>
            <a:pPr algn="ctr" fontAlgn="base">
              <a:spcBef>
                <a:spcPct val="0"/>
              </a:spcBef>
              <a:spcAft>
                <a:spcPct val="0"/>
              </a:spcAft>
              <a:defRPr/>
            </a:pPr>
            <a:r>
              <a:rPr lang="en-US" altLang="zh-TW" sz="1800" dirty="0">
                <a:solidFill>
                  <a:schemeClr val="accent1"/>
                </a:solidFill>
                <a:latin typeface="+mj-ea"/>
                <a:ea typeface="+mj-ea"/>
                <a:sym typeface="+mn-ea"/>
              </a:rPr>
              <a:t>The proposed method</a:t>
            </a:r>
          </a:p>
        </p:txBody>
      </p:sp>
      <p:sp>
        <p:nvSpPr>
          <p:cNvPr id="23" name="椭圆 22"/>
          <p:cNvSpPr/>
          <p:nvPr/>
        </p:nvSpPr>
        <p:spPr>
          <a:xfrm>
            <a:off x="5367010" y="1251904"/>
            <a:ext cx="871292" cy="8712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02</a:t>
            </a:r>
            <a:endParaRPr lang="zh-CN" altLang="en-US" sz="2400">
              <a:latin typeface="+mj-lt"/>
            </a:endParaRPr>
          </a:p>
        </p:txBody>
      </p:sp>
      <p:sp>
        <p:nvSpPr>
          <p:cNvPr id="24" name="椭圆 23"/>
          <p:cNvSpPr/>
          <p:nvPr/>
        </p:nvSpPr>
        <p:spPr>
          <a:xfrm>
            <a:off x="574826" y="2410739"/>
            <a:ext cx="871292" cy="8712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03</a:t>
            </a:r>
            <a:endParaRPr lang="zh-CN" altLang="en-US" sz="2400">
              <a:latin typeface="+mj-lt"/>
            </a:endParaRPr>
          </a:p>
        </p:txBody>
      </p:sp>
      <p:sp>
        <p:nvSpPr>
          <p:cNvPr id="25" name="椭圆 24"/>
          <p:cNvSpPr/>
          <p:nvPr/>
        </p:nvSpPr>
        <p:spPr>
          <a:xfrm>
            <a:off x="5367010" y="2410739"/>
            <a:ext cx="871292" cy="8712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04</a:t>
            </a:r>
            <a:endParaRPr lang="zh-CN" altLang="en-US" sz="2400">
              <a:latin typeface="+mj-lt"/>
            </a:endParaRPr>
          </a:p>
        </p:txBody>
      </p:sp>
      <p:sp>
        <p:nvSpPr>
          <p:cNvPr id="2" name="文本框 6">
            <a:extLst>
              <a:ext uri="{FF2B5EF4-FFF2-40B4-BE49-F238E27FC236}">
                <a16:creationId xmlns:a16="http://schemas.microsoft.com/office/drawing/2014/main" id="{49C05A0B-D272-5FEC-CD27-C2B4E8AF88A1}"/>
              </a:ext>
            </a:extLst>
          </p:cNvPr>
          <p:cNvSpPr txBox="1">
            <a:spLocks noChangeArrowheads="1"/>
          </p:cNvSpPr>
          <p:nvPr/>
        </p:nvSpPr>
        <p:spPr bwMode="auto">
          <a:xfrm>
            <a:off x="4123199" y="3944677"/>
            <a:ext cx="20129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00" dirty="0">
                <a:solidFill>
                  <a:schemeClr val="accent1"/>
                </a:solidFill>
                <a:latin typeface="+mj-ea"/>
                <a:ea typeface="+mj-ea"/>
              </a:rPr>
              <a:t>Conclusion</a:t>
            </a:r>
            <a:endParaRPr lang="zh-CN" altLang="en-US" sz="1800" dirty="0">
              <a:solidFill>
                <a:schemeClr val="accent1"/>
              </a:solidFill>
              <a:latin typeface="+mj-ea"/>
              <a:ea typeface="+mj-ea"/>
            </a:endParaRPr>
          </a:p>
        </p:txBody>
      </p:sp>
      <p:sp>
        <p:nvSpPr>
          <p:cNvPr id="4" name="椭圆 24">
            <a:extLst>
              <a:ext uri="{FF2B5EF4-FFF2-40B4-BE49-F238E27FC236}">
                <a16:creationId xmlns:a16="http://schemas.microsoft.com/office/drawing/2014/main" id="{05896298-32B6-983E-7ADD-91926ACBB108}"/>
              </a:ext>
            </a:extLst>
          </p:cNvPr>
          <p:cNvSpPr/>
          <p:nvPr/>
        </p:nvSpPr>
        <p:spPr>
          <a:xfrm>
            <a:off x="3191009" y="3693402"/>
            <a:ext cx="871292" cy="871292"/>
          </a:xfrm>
          <a:prstGeom prst="ellips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mj-lt"/>
              </a:rPr>
              <a:t>05</a:t>
            </a:r>
            <a:endParaRPr lang="zh-CN" altLang="en-US" sz="2400" dirty="0">
              <a:latin typeface="+mj-lt"/>
            </a:endParaRPr>
          </a:p>
        </p:txBody>
      </p:sp>
      <p:sp>
        <p:nvSpPr>
          <p:cNvPr id="5" name="文字方塊 4">
            <a:extLst>
              <a:ext uri="{FF2B5EF4-FFF2-40B4-BE49-F238E27FC236}">
                <a16:creationId xmlns:a16="http://schemas.microsoft.com/office/drawing/2014/main" id="{E90741D6-2F2A-9A70-2AAC-0548D3217E7E}"/>
              </a:ext>
            </a:extLst>
          </p:cNvPr>
          <p:cNvSpPr txBox="1"/>
          <p:nvPr/>
        </p:nvSpPr>
        <p:spPr>
          <a:xfrm>
            <a:off x="2204449" y="1969211"/>
            <a:ext cx="1389651" cy="261610"/>
          </a:xfrm>
          <a:prstGeom prst="rect">
            <a:avLst/>
          </a:prstGeom>
          <a:noFill/>
        </p:spPr>
        <p:txBody>
          <a:bodyPr wrap="square" rtlCol="0">
            <a:spAutoFit/>
          </a:bodyPr>
          <a:lstStyle/>
          <a:p>
            <a:r>
              <a:rPr lang="en-US" altLang="zh-TW" sz="1100" dirty="0">
                <a:solidFill>
                  <a:schemeClr val="accent1"/>
                </a:solidFill>
                <a:latin typeface="+mj-ea"/>
                <a:ea typeface="+mj-ea"/>
              </a:rPr>
              <a:t>Page 4 ~ Page 22</a:t>
            </a:r>
            <a:endParaRPr lang="zh-TW" altLang="en-US" sz="1100" dirty="0">
              <a:solidFill>
                <a:schemeClr val="accent1"/>
              </a:solidFill>
              <a:latin typeface="+mj-ea"/>
              <a:ea typeface="+mj-ea"/>
            </a:endParaRPr>
          </a:p>
        </p:txBody>
      </p:sp>
      <p:sp>
        <p:nvSpPr>
          <p:cNvPr id="6" name="文字方塊 5">
            <a:extLst>
              <a:ext uri="{FF2B5EF4-FFF2-40B4-BE49-F238E27FC236}">
                <a16:creationId xmlns:a16="http://schemas.microsoft.com/office/drawing/2014/main" id="{6D8D7DF7-51F4-D6A0-4A7A-2F48A32C654F}"/>
              </a:ext>
            </a:extLst>
          </p:cNvPr>
          <p:cNvSpPr txBox="1"/>
          <p:nvPr/>
        </p:nvSpPr>
        <p:spPr>
          <a:xfrm>
            <a:off x="6470423" y="1783944"/>
            <a:ext cx="1540789" cy="261610"/>
          </a:xfrm>
          <a:prstGeom prst="rect">
            <a:avLst/>
          </a:prstGeom>
          <a:noFill/>
        </p:spPr>
        <p:txBody>
          <a:bodyPr wrap="square" rtlCol="0">
            <a:spAutoFit/>
          </a:bodyPr>
          <a:lstStyle/>
          <a:p>
            <a:r>
              <a:rPr lang="en-US" altLang="zh-TW" sz="1100" dirty="0">
                <a:solidFill>
                  <a:schemeClr val="accent1"/>
                </a:solidFill>
                <a:latin typeface="+mj-ea"/>
                <a:ea typeface="+mj-ea"/>
              </a:rPr>
              <a:t>Page 23 ~ Page 27</a:t>
            </a:r>
            <a:endParaRPr lang="zh-TW" altLang="en-US" sz="1100" dirty="0">
              <a:solidFill>
                <a:schemeClr val="accent1"/>
              </a:solidFill>
              <a:latin typeface="+mj-ea"/>
              <a:ea typeface="+mj-ea"/>
            </a:endParaRPr>
          </a:p>
        </p:txBody>
      </p:sp>
      <p:sp>
        <p:nvSpPr>
          <p:cNvPr id="7" name="文字方塊 6">
            <a:extLst>
              <a:ext uri="{FF2B5EF4-FFF2-40B4-BE49-F238E27FC236}">
                <a16:creationId xmlns:a16="http://schemas.microsoft.com/office/drawing/2014/main" id="{956514FF-15FF-E09E-B09D-0A069878C097}"/>
              </a:ext>
            </a:extLst>
          </p:cNvPr>
          <p:cNvSpPr txBox="1"/>
          <p:nvPr/>
        </p:nvSpPr>
        <p:spPr>
          <a:xfrm>
            <a:off x="2155107" y="3169755"/>
            <a:ext cx="1540789" cy="261610"/>
          </a:xfrm>
          <a:prstGeom prst="rect">
            <a:avLst/>
          </a:prstGeom>
          <a:noFill/>
        </p:spPr>
        <p:txBody>
          <a:bodyPr wrap="square" rtlCol="0">
            <a:spAutoFit/>
          </a:bodyPr>
          <a:lstStyle/>
          <a:p>
            <a:r>
              <a:rPr lang="en-US" altLang="zh-TW" sz="1100" dirty="0">
                <a:solidFill>
                  <a:schemeClr val="accent1"/>
                </a:solidFill>
                <a:latin typeface="+mj-ea"/>
                <a:ea typeface="+mj-ea"/>
              </a:rPr>
              <a:t>Page 28 ~ Page 56</a:t>
            </a:r>
            <a:endParaRPr lang="zh-TW" altLang="en-US" sz="1100" dirty="0">
              <a:solidFill>
                <a:schemeClr val="accent1"/>
              </a:solidFill>
              <a:latin typeface="+mj-ea"/>
              <a:ea typeface="+mj-ea"/>
            </a:endParaRPr>
          </a:p>
        </p:txBody>
      </p:sp>
      <p:sp>
        <p:nvSpPr>
          <p:cNvPr id="8" name="文字方塊 7">
            <a:extLst>
              <a:ext uri="{FF2B5EF4-FFF2-40B4-BE49-F238E27FC236}">
                <a16:creationId xmlns:a16="http://schemas.microsoft.com/office/drawing/2014/main" id="{3ECE108C-088B-D865-07A2-4A990FF103EB}"/>
              </a:ext>
            </a:extLst>
          </p:cNvPr>
          <p:cNvSpPr txBox="1"/>
          <p:nvPr/>
        </p:nvSpPr>
        <p:spPr>
          <a:xfrm>
            <a:off x="6470422" y="3038524"/>
            <a:ext cx="1540789" cy="261610"/>
          </a:xfrm>
          <a:prstGeom prst="rect">
            <a:avLst/>
          </a:prstGeom>
          <a:noFill/>
        </p:spPr>
        <p:txBody>
          <a:bodyPr wrap="square" rtlCol="0">
            <a:spAutoFit/>
          </a:bodyPr>
          <a:lstStyle/>
          <a:p>
            <a:r>
              <a:rPr lang="en-US" altLang="zh-TW" sz="1100" dirty="0">
                <a:solidFill>
                  <a:schemeClr val="accent1"/>
                </a:solidFill>
                <a:latin typeface="+mj-ea"/>
                <a:ea typeface="+mj-ea"/>
              </a:rPr>
              <a:t>Page 57 ~ Page 75</a:t>
            </a:r>
            <a:endParaRPr lang="zh-TW" altLang="en-US" sz="1100" dirty="0">
              <a:solidFill>
                <a:schemeClr val="accent1"/>
              </a:solidFill>
              <a:latin typeface="+mj-ea"/>
              <a:ea typeface="+mj-ea"/>
            </a:endParaRPr>
          </a:p>
        </p:txBody>
      </p:sp>
      <p:sp>
        <p:nvSpPr>
          <p:cNvPr id="9" name="文字方塊 8">
            <a:extLst>
              <a:ext uri="{FF2B5EF4-FFF2-40B4-BE49-F238E27FC236}">
                <a16:creationId xmlns:a16="http://schemas.microsoft.com/office/drawing/2014/main" id="{1FAA8C86-9886-682C-4981-ABE1BEB12377}"/>
              </a:ext>
            </a:extLst>
          </p:cNvPr>
          <p:cNvSpPr txBox="1"/>
          <p:nvPr/>
        </p:nvSpPr>
        <p:spPr>
          <a:xfrm>
            <a:off x="4110142" y="4303084"/>
            <a:ext cx="1540789" cy="261610"/>
          </a:xfrm>
          <a:prstGeom prst="rect">
            <a:avLst/>
          </a:prstGeom>
          <a:noFill/>
        </p:spPr>
        <p:txBody>
          <a:bodyPr wrap="square" rtlCol="0">
            <a:spAutoFit/>
          </a:bodyPr>
          <a:lstStyle/>
          <a:p>
            <a:r>
              <a:rPr lang="en-US" altLang="zh-TW" sz="1100" dirty="0">
                <a:solidFill>
                  <a:schemeClr val="accent1"/>
                </a:solidFill>
                <a:latin typeface="+mj-ea"/>
                <a:ea typeface="+mj-ea"/>
              </a:rPr>
              <a:t>Page 76 ~ Page 78</a:t>
            </a:r>
            <a:endParaRPr lang="zh-TW" altLang="en-US" sz="1100" dirty="0">
              <a:solidFill>
                <a:schemeClr val="accent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矩形 256">
            <a:extLst>
              <a:ext uri="{FF2B5EF4-FFF2-40B4-BE49-F238E27FC236}">
                <a16:creationId xmlns:a16="http://schemas.microsoft.com/office/drawing/2014/main" id="{3790B098-AAD4-3D6A-69EE-43611FB0F6BD}"/>
              </a:ext>
            </a:extLst>
          </p:cNvPr>
          <p:cNvSpPr/>
          <p:nvPr/>
        </p:nvSpPr>
        <p:spPr>
          <a:xfrm>
            <a:off x="4336678" y="916522"/>
            <a:ext cx="2210651" cy="213567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nvGrpSpPr>
          <p:cNvPr id="45" name="群組 44">
            <a:extLst>
              <a:ext uri="{FF2B5EF4-FFF2-40B4-BE49-F238E27FC236}">
                <a16:creationId xmlns:a16="http://schemas.microsoft.com/office/drawing/2014/main" id="{832D9AC8-1347-44BC-9625-57E1420380A5}"/>
              </a:ext>
            </a:extLst>
          </p:cNvPr>
          <p:cNvGrpSpPr/>
          <p:nvPr/>
        </p:nvGrpSpPr>
        <p:grpSpPr>
          <a:xfrm>
            <a:off x="7511938" y="1388550"/>
            <a:ext cx="123488" cy="1186395"/>
            <a:chOff x="8136912" y="1275640"/>
            <a:chExt cx="150843" cy="1161245"/>
          </a:xfrm>
        </p:grpSpPr>
        <p:sp>
          <p:nvSpPr>
            <p:cNvPr id="46" name="矩形 45">
              <a:extLst>
                <a:ext uri="{FF2B5EF4-FFF2-40B4-BE49-F238E27FC236}">
                  <a16:creationId xmlns:a16="http://schemas.microsoft.com/office/drawing/2014/main" id="{213C6F74-70EF-10EB-7A4E-941FB3ECC4E9}"/>
                </a:ext>
              </a:extLst>
            </p:cNvPr>
            <p:cNvSpPr/>
            <p:nvPr/>
          </p:nvSpPr>
          <p:spPr>
            <a:xfrm>
              <a:off x="8136913" y="1275640"/>
              <a:ext cx="150746" cy="38891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47" name="矩形 46">
              <a:extLst>
                <a:ext uri="{FF2B5EF4-FFF2-40B4-BE49-F238E27FC236}">
                  <a16:creationId xmlns:a16="http://schemas.microsoft.com/office/drawing/2014/main" id="{B40BD562-C59F-BA74-2CAA-64003F8E0551}"/>
                </a:ext>
              </a:extLst>
            </p:cNvPr>
            <p:cNvSpPr/>
            <p:nvPr/>
          </p:nvSpPr>
          <p:spPr>
            <a:xfrm>
              <a:off x="8137009" y="1664365"/>
              <a:ext cx="150746" cy="38891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48" name="矩形 47">
              <a:extLst>
                <a:ext uri="{FF2B5EF4-FFF2-40B4-BE49-F238E27FC236}">
                  <a16:creationId xmlns:a16="http://schemas.microsoft.com/office/drawing/2014/main" id="{E116DDF2-295F-1D14-8018-8DD585278338}"/>
                </a:ext>
              </a:extLst>
            </p:cNvPr>
            <p:cNvSpPr/>
            <p:nvPr/>
          </p:nvSpPr>
          <p:spPr>
            <a:xfrm>
              <a:off x="8136912" y="2047974"/>
              <a:ext cx="150746" cy="38891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sp>
        <p:nvSpPr>
          <p:cNvPr id="49" name="文字方塊 48">
            <a:extLst>
              <a:ext uri="{FF2B5EF4-FFF2-40B4-BE49-F238E27FC236}">
                <a16:creationId xmlns:a16="http://schemas.microsoft.com/office/drawing/2014/main" id="{8802F72E-0CBA-AF39-6A38-A0DCC5F3C502}"/>
              </a:ext>
            </a:extLst>
          </p:cNvPr>
          <p:cNvSpPr txBox="1"/>
          <p:nvPr/>
        </p:nvSpPr>
        <p:spPr>
          <a:xfrm>
            <a:off x="7690582" y="2439838"/>
            <a:ext cx="372218" cy="248209"/>
          </a:xfrm>
          <a:prstGeom prst="rect">
            <a:avLst/>
          </a:prstGeom>
          <a:noFill/>
        </p:spPr>
        <p:txBody>
          <a:bodyPr wrap="none" rtlCol="0">
            <a:spAutoFit/>
          </a:bodyPr>
          <a:lstStyle/>
          <a:p>
            <a:r>
              <a:rPr lang="en-US" altLang="zh-TW" sz="1013" dirty="0"/>
              <a:t>low</a:t>
            </a:r>
            <a:endParaRPr lang="zh-TW" altLang="en-US" sz="1013" dirty="0"/>
          </a:p>
        </p:txBody>
      </p:sp>
      <p:cxnSp>
        <p:nvCxnSpPr>
          <p:cNvPr id="50" name="直線單箭頭接點 49">
            <a:extLst>
              <a:ext uri="{FF2B5EF4-FFF2-40B4-BE49-F238E27FC236}">
                <a16:creationId xmlns:a16="http://schemas.microsoft.com/office/drawing/2014/main" id="{5C51D551-3A9C-AB39-A418-EF732DB927E2}"/>
              </a:ext>
            </a:extLst>
          </p:cNvPr>
          <p:cNvCxnSpPr>
            <a:cxnSpLocks/>
            <a:stCxn id="49" idx="0"/>
            <a:endCxn id="51" idx="2"/>
          </p:cNvCxnSpPr>
          <p:nvPr/>
        </p:nvCxnSpPr>
        <p:spPr>
          <a:xfrm flipH="1" flipV="1">
            <a:off x="7856027" y="1588946"/>
            <a:ext cx="20664" cy="850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3512DFFD-C5F1-985D-A090-0771AAA2AF84}"/>
              </a:ext>
            </a:extLst>
          </p:cNvPr>
          <p:cNvSpPr txBox="1"/>
          <p:nvPr/>
        </p:nvSpPr>
        <p:spPr>
          <a:xfrm>
            <a:off x="7651484" y="1340737"/>
            <a:ext cx="409086" cy="248209"/>
          </a:xfrm>
          <a:prstGeom prst="rect">
            <a:avLst/>
          </a:prstGeom>
          <a:noFill/>
        </p:spPr>
        <p:txBody>
          <a:bodyPr wrap="none" rtlCol="0">
            <a:spAutoFit/>
          </a:bodyPr>
          <a:lstStyle/>
          <a:p>
            <a:r>
              <a:rPr lang="en-US" altLang="zh-TW" sz="1013" dirty="0"/>
              <a:t>high</a:t>
            </a:r>
            <a:endParaRPr lang="zh-TW" altLang="en-US" sz="1013" dirty="0"/>
          </a:p>
        </p:txBody>
      </p:sp>
      <p:sp>
        <p:nvSpPr>
          <p:cNvPr id="131" name="矩形 130">
            <a:extLst>
              <a:ext uri="{FF2B5EF4-FFF2-40B4-BE49-F238E27FC236}">
                <a16:creationId xmlns:a16="http://schemas.microsoft.com/office/drawing/2014/main" id="{64FA79EA-FD30-EBB4-B3CA-8F1CD51F945E}"/>
              </a:ext>
            </a:extLst>
          </p:cNvPr>
          <p:cNvSpPr/>
          <p:nvPr/>
        </p:nvSpPr>
        <p:spPr>
          <a:xfrm>
            <a:off x="1586902" y="3192372"/>
            <a:ext cx="1935145" cy="253916"/>
          </a:xfrm>
          <a:prstGeom prst="rect">
            <a:avLst/>
          </a:prstGeom>
        </p:spPr>
        <p:txBody>
          <a:bodyPr wrap="none">
            <a:spAutoFit/>
          </a:bodyPr>
          <a:lstStyle/>
          <a:p>
            <a:pPr algn="just"/>
            <a:r>
              <a:rPr lang="en-US" altLang="zh-TW" sz="1050" dirty="0"/>
              <a:t>(1) </a:t>
            </a:r>
            <a:r>
              <a:rPr lang="zh-TW" altLang="en-US" sz="1050" dirty="0"/>
              <a:t> </a:t>
            </a:r>
            <a:r>
              <a:rPr lang="en-US" altLang="zh-TW" sz="1050" dirty="0"/>
              <a:t>With spectral normalization </a:t>
            </a:r>
          </a:p>
        </p:txBody>
      </p:sp>
      <p:sp>
        <p:nvSpPr>
          <p:cNvPr id="132" name="文字方塊 131">
            <a:extLst>
              <a:ext uri="{FF2B5EF4-FFF2-40B4-BE49-F238E27FC236}">
                <a16:creationId xmlns:a16="http://schemas.microsoft.com/office/drawing/2014/main" id="{A0D7C245-87B4-8144-87C0-FE0A4062F674}"/>
              </a:ext>
            </a:extLst>
          </p:cNvPr>
          <p:cNvSpPr txBox="1"/>
          <p:nvPr/>
        </p:nvSpPr>
        <p:spPr>
          <a:xfrm>
            <a:off x="7246957" y="2811680"/>
            <a:ext cx="984144" cy="248209"/>
          </a:xfrm>
          <a:prstGeom prst="rect">
            <a:avLst/>
          </a:prstGeom>
          <a:noFill/>
        </p:spPr>
        <p:txBody>
          <a:bodyPr wrap="square" rtlCol="0">
            <a:spAutoFit/>
          </a:bodyPr>
          <a:lstStyle/>
          <a:p>
            <a:r>
              <a:rPr lang="en-US" altLang="zh-TW" sz="1013" b="1" dirty="0">
                <a:latin typeface="+mj-lt"/>
              </a:rPr>
              <a:t>Uncertainty</a:t>
            </a:r>
            <a:endParaRPr lang="zh-TW" altLang="en-US" sz="1013" b="1" dirty="0">
              <a:latin typeface="+mj-lt"/>
            </a:endParaRPr>
          </a:p>
        </p:txBody>
      </p:sp>
      <p:sp>
        <p:nvSpPr>
          <p:cNvPr id="136" name="橢圓 135">
            <a:extLst>
              <a:ext uri="{FF2B5EF4-FFF2-40B4-BE49-F238E27FC236}">
                <a16:creationId xmlns:a16="http://schemas.microsoft.com/office/drawing/2014/main" id="{A5EAD4C9-081D-F899-1D64-76306116D502}"/>
              </a:ext>
            </a:extLst>
          </p:cNvPr>
          <p:cNvSpPr/>
          <p:nvPr/>
        </p:nvSpPr>
        <p:spPr>
          <a:xfrm>
            <a:off x="4691964" y="1098618"/>
            <a:ext cx="1582347" cy="176945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7" name="橢圓 136">
            <a:extLst>
              <a:ext uri="{FF2B5EF4-FFF2-40B4-BE49-F238E27FC236}">
                <a16:creationId xmlns:a16="http://schemas.microsoft.com/office/drawing/2014/main" id="{B2E4E51E-D11F-017C-5839-76A1E29F7904}"/>
              </a:ext>
            </a:extLst>
          </p:cNvPr>
          <p:cNvSpPr/>
          <p:nvPr/>
        </p:nvSpPr>
        <p:spPr>
          <a:xfrm rot="21231621">
            <a:off x="5151642" y="1539079"/>
            <a:ext cx="492566" cy="8577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dirty="0"/>
          </a:p>
        </p:txBody>
      </p:sp>
      <p:grpSp>
        <p:nvGrpSpPr>
          <p:cNvPr id="138" name="群組 137">
            <a:extLst>
              <a:ext uri="{FF2B5EF4-FFF2-40B4-BE49-F238E27FC236}">
                <a16:creationId xmlns:a16="http://schemas.microsoft.com/office/drawing/2014/main" id="{69714A40-13EB-78C6-20D9-22533154F41E}"/>
              </a:ext>
            </a:extLst>
          </p:cNvPr>
          <p:cNvGrpSpPr/>
          <p:nvPr/>
        </p:nvGrpSpPr>
        <p:grpSpPr>
          <a:xfrm>
            <a:off x="5214387" y="1578331"/>
            <a:ext cx="383431" cy="659999"/>
            <a:chOff x="5142798" y="1649168"/>
            <a:chExt cx="342388" cy="451730"/>
          </a:xfrm>
        </p:grpSpPr>
        <p:sp>
          <p:nvSpPr>
            <p:cNvPr id="200" name="橢圓 73">
              <a:extLst>
                <a:ext uri="{FF2B5EF4-FFF2-40B4-BE49-F238E27FC236}">
                  <a16:creationId xmlns:a16="http://schemas.microsoft.com/office/drawing/2014/main" id="{20FF5449-5E7B-7EB0-2545-D10832605D4F}"/>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1" name="橢圓 74">
              <a:extLst>
                <a:ext uri="{FF2B5EF4-FFF2-40B4-BE49-F238E27FC236}">
                  <a16:creationId xmlns:a16="http://schemas.microsoft.com/office/drawing/2014/main" id="{774ABEC6-51A2-CB9A-1F11-709B441691C7}"/>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2" name="橢圓 75">
              <a:extLst>
                <a:ext uri="{FF2B5EF4-FFF2-40B4-BE49-F238E27FC236}">
                  <a16:creationId xmlns:a16="http://schemas.microsoft.com/office/drawing/2014/main" id="{42CB60DB-BF4A-3AE7-D96C-C8CD236C6BEB}"/>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3" name="橢圓 76">
              <a:extLst>
                <a:ext uri="{FF2B5EF4-FFF2-40B4-BE49-F238E27FC236}">
                  <a16:creationId xmlns:a16="http://schemas.microsoft.com/office/drawing/2014/main" id="{C40761C0-C43B-4002-7B6D-6851130CC9E4}"/>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4" name="橢圓 77">
              <a:extLst>
                <a:ext uri="{FF2B5EF4-FFF2-40B4-BE49-F238E27FC236}">
                  <a16:creationId xmlns:a16="http://schemas.microsoft.com/office/drawing/2014/main" id="{58799F3D-BB8B-B77D-6FC0-0226B0D52FB3}"/>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5" name="橢圓 78">
              <a:extLst>
                <a:ext uri="{FF2B5EF4-FFF2-40B4-BE49-F238E27FC236}">
                  <a16:creationId xmlns:a16="http://schemas.microsoft.com/office/drawing/2014/main" id="{6F269CEC-DF82-B5E1-7FE6-33802ECD3E49}"/>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6" name="橢圓 79">
              <a:extLst>
                <a:ext uri="{FF2B5EF4-FFF2-40B4-BE49-F238E27FC236}">
                  <a16:creationId xmlns:a16="http://schemas.microsoft.com/office/drawing/2014/main" id="{F0492B53-6C8B-BAD5-BBDD-745EE2163B22}"/>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7" name="橢圓 80">
              <a:extLst>
                <a:ext uri="{FF2B5EF4-FFF2-40B4-BE49-F238E27FC236}">
                  <a16:creationId xmlns:a16="http://schemas.microsoft.com/office/drawing/2014/main" id="{9F9BEC40-08AE-8D9B-1A62-C396B555F8D1}"/>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8" name="橢圓 81">
              <a:extLst>
                <a:ext uri="{FF2B5EF4-FFF2-40B4-BE49-F238E27FC236}">
                  <a16:creationId xmlns:a16="http://schemas.microsoft.com/office/drawing/2014/main" id="{AD450D07-4A83-AA14-F696-F74A6D82EDC8}"/>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09" name="橢圓 82">
              <a:extLst>
                <a:ext uri="{FF2B5EF4-FFF2-40B4-BE49-F238E27FC236}">
                  <a16:creationId xmlns:a16="http://schemas.microsoft.com/office/drawing/2014/main" id="{340E79F2-3503-6387-FA3F-A21F43F92102}"/>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10" name="橢圓 83">
              <a:extLst>
                <a:ext uri="{FF2B5EF4-FFF2-40B4-BE49-F238E27FC236}">
                  <a16:creationId xmlns:a16="http://schemas.microsoft.com/office/drawing/2014/main" id="{039D4DCF-7DDD-13E7-7EDF-FDC051051A20}"/>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11" name="橢圓 84">
              <a:extLst>
                <a:ext uri="{FF2B5EF4-FFF2-40B4-BE49-F238E27FC236}">
                  <a16:creationId xmlns:a16="http://schemas.microsoft.com/office/drawing/2014/main" id="{78CA2266-2103-B195-3E85-B98E8807B488}"/>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12" name="橢圓 85">
              <a:extLst>
                <a:ext uri="{FF2B5EF4-FFF2-40B4-BE49-F238E27FC236}">
                  <a16:creationId xmlns:a16="http://schemas.microsoft.com/office/drawing/2014/main" id="{1C1783EE-E992-A99C-6897-D9A08496D351}"/>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13" name="橢圓 86">
              <a:extLst>
                <a:ext uri="{FF2B5EF4-FFF2-40B4-BE49-F238E27FC236}">
                  <a16:creationId xmlns:a16="http://schemas.microsoft.com/office/drawing/2014/main" id="{DB340873-CF67-F586-4757-5BAC0B6D5A7D}"/>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sp>
        <p:nvSpPr>
          <p:cNvPr id="139" name="等腰三角形 138">
            <a:extLst>
              <a:ext uri="{FF2B5EF4-FFF2-40B4-BE49-F238E27FC236}">
                <a16:creationId xmlns:a16="http://schemas.microsoft.com/office/drawing/2014/main" id="{2C4FC89F-744F-E08F-87EC-E4C11076E85F}"/>
              </a:ext>
            </a:extLst>
          </p:cNvPr>
          <p:cNvSpPr/>
          <p:nvPr/>
        </p:nvSpPr>
        <p:spPr>
          <a:xfrm>
            <a:off x="5985010" y="1458828"/>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0" name="等腰三角形 139">
            <a:extLst>
              <a:ext uri="{FF2B5EF4-FFF2-40B4-BE49-F238E27FC236}">
                <a16:creationId xmlns:a16="http://schemas.microsoft.com/office/drawing/2014/main" id="{DDF03B9D-71DB-044C-4F64-214D564B6D32}"/>
              </a:ext>
            </a:extLst>
          </p:cNvPr>
          <p:cNvSpPr/>
          <p:nvPr/>
        </p:nvSpPr>
        <p:spPr>
          <a:xfrm>
            <a:off x="6022500" y="1672978"/>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1" name="等腰三角形 140">
            <a:extLst>
              <a:ext uri="{FF2B5EF4-FFF2-40B4-BE49-F238E27FC236}">
                <a16:creationId xmlns:a16="http://schemas.microsoft.com/office/drawing/2014/main" id="{A39E4653-9AD9-29E3-1978-D0BC076E8527}"/>
              </a:ext>
            </a:extLst>
          </p:cNvPr>
          <p:cNvSpPr/>
          <p:nvPr/>
        </p:nvSpPr>
        <p:spPr>
          <a:xfrm>
            <a:off x="6079315" y="127942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2" name="等腰三角形 141">
            <a:extLst>
              <a:ext uri="{FF2B5EF4-FFF2-40B4-BE49-F238E27FC236}">
                <a16:creationId xmlns:a16="http://schemas.microsoft.com/office/drawing/2014/main" id="{0011FF7F-7CB3-1481-3F0D-37DC09700DF3}"/>
              </a:ext>
            </a:extLst>
          </p:cNvPr>
          <p:cNvSpPr/>
          <p:nvPr/>
        </p:nvSpPr>
        <p:spPr>
          <a:xfrm>
            <a:off x="6071138" y="177153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3" name="等腰三角形 142">
            <a:extLst>
              <a:ext uri="{FF2B5EF4-FFF2-40B4-BE49-F238E27FC236}">
                <a16:creationId xmlns:a16="http://schemas.microsoft.com/office/drawing/2014/main" id="{FF0250AA-7DDC-71AB-BA82-1A5D5EA0E491}"/>
              </a:ext>
            </a:extLst>
          </p:cNvPr>
          <p:cNvSpPr/>
          <p:nvPr/>
        </p:nvSpPr>
        <p:spPr>
          <a:xfrm>
            <a:off x="6222200" y="155575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4" name="等腰三角形 143">
            <a:extLst>
              <a:ext uri="{FF2B5EF4-FFF2-40B4-BE49-F238E27FC236}">
                <a16:creationId xmlns:a16="http://schemas.microsoft.com/office/drawing/2014/main" id="{A97E5250-7E3D-D186-D3B4-EEC030E321D7}"/>
              </a:ext>
            </a:extLst>
          </p:cNvPr>
          <p:cNvSpPr/>
          <p:nvPr/>
        </p:nvSpPr>
        <p:spPr>
          <a:xfrm>
            <a:off x="5969415" y="1387871"/>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5" name="等腰三角形 144">
            <a:extLst>
              <a:ext uri="{FF2B5EF4-FFF2-40B4-BE49-F238E27FC236}">
                <a16:creationId xmlns:a16="http://schemas.microsoft.com/office/drawing/2014/main" id="{5E635A26-670D-9C6E-A2AF-9B8B435DC272}"/>
              </a:ext>
            </a:extLst>
          </p:cNvPr>
          <p:cNvSpPr/>
          <p:nvPr/>
        </p:nvSpPr>
        <p:spPr>
          <a:xfrm>
            <a:off x="6060346" y="1458828"/>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6" name="等腰三角形 145">
            <a:extLst>
              <a:ext uri="{FF2B5EF4-FFF2-40B4-BE49-F238E27FC236}">
                <a16:creationId xmlns:a16="http://schemas.microsoft.com/office/drawing/2014/main" id="{A8ACEDA1-C4AA-1936-C019-41134CDBFAA3}"/>
              </a:ext>
            </a:extLst>
          </p:cNvPr>
          <p:cNvSpPr/>
          <p:nvPr/>
        </p:nvSpPr>
        <p:spPr>
          <a:xfrm>
            <a:off x="6091267" y="158760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7" name="等腰三角形 146">
            <a:extLst>
              <a:ext uri="{FF2B5EF4-FFF2-40B4-BE49-F238E27FC236}">
                <a16:creationId xmlns:a16="http://schemas.microsoft.com/office/drawing/2014/main" id="{E3348401-2FEA-607B-8DC7-535B84370525}"/>
              </a:ext>
            </a:extLst>
          </p:cNvPr>
          <p:cNvSpPr/>
          <p:nvPr/>
        </p:nvSpPr>
        <p:spPr>
          <a:xfrm>
            <a:off x="6209400" y="142010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8" name="等腰三角形 147">
            <a:extLst>
              <a:ext uri="{FF2B5EF4-FFF2-40B4-BE49-F238E27FC236}">
                <a16:creationId xmlns:a16="http://schemas.microsoft.com/office/drawing/2014/main" id="{58AD88E6-E288-5C9A-0579-07D4660D0CE4}"/>
              </a:ext>
            </a:extLst>
          </p:cNvPr>
          <p:cNvSpPr/>
          <p:nvPr/>
        </p:nvSpPr>
        <p:spPr>
          <a:xfrm>
            <a:off x="6081493" y="134923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49" name="等腰三角形 148">
            <a:extLst>
              <a:ext uri="{FF2B5EF4-FFF2-40B4-BE49-F238E27FC236}">
                <a16:creationId xmlns:a16="http://schemas.microsoft.com/office/drawing/2014/main" id="{8E908653-654B-D782-7894-79E974F22DD6}"/>
              </a:ext>
            </a:extLst>
          </p:cNvPr>
          <p:cNvSpPr/>
          <p:nvPr/>
        </p:nvSpPr>
        <p:spPr>
          <a:xfrm>
            <a:off x="5981632" y="1244677"/>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0" name="等腰三角形 149">
            <a:extLst>
              <a:ext uri="{FF2B5EF4-FFF2-40B4-BE49-F238E27FC236}">
                <a16:creationId xmlns:a16="http://schemas.microsoft.com/office/drawing/2014/main" id="{17D72DE2-FC2B-F834-C8A0-3E82F6CB8FD5}"/>
              </a:ext>
            </a:extLst>
          </p:cNvPr>
          <p:cNvSpPr/>
          <p:nvPr/>
        </p:nvSpPr>
        <p:spPr>
          <a:xfrm>
            <a:off x="6196560" y="1168581"/>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1" name="等腰三角形 150">
            <a:extLst>
              <a:ext uri="{FF2B5EF4-FFF2-40B4-BE49-F238E27FC236}">
                <a16:creationId xmlns:a16="http://schemas.microsoft.com/office/drawing/2014/main" id="{D399780A-3378-26FD-1DBA-E94E6C474E07}"/>
              </a:ext>
            </a:extLst>
          </p:cNvPr>
          <p:cNvSpPr/>
          <p:nvPr/>
        </p:nvSpPr>
        <p:spPr>
          <a:xfrm>
            <a:off x="6078192" y="1484775"/>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2" name="等腰三角形 151">
            <a:extLst>
              <a:ext uri="{FF2B5EF4-FFF2-40B4-BE49-F238E27FC236}">
                <a16:creationId xmlns:a16="http://schemas.microsoft.com/office/drawing/2014/main" id="{9241B9E9-EAF5-E579-8D22-A30E31E29A9C}"/>
              </a:ext>
            </a:extLst>
          </p:cNvPr>
          <p:cNvSpPr/>
          <p:nvPr/>
        </p:nvSpPr>
        <p:spPr>
          <a:xfrm>
            <a:off x="6284459" y="1703781"/>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3" name="等腰三角形 152">
            <a:extLst>
              <a:ext uri="{FF2B5EF4-FFF2-40B4-BE49-F238E27FC236}">
                <a16:creationId xmlns:a16="http://schemas.microsoft.com/office/drawing/2014/main" id="{A43FF328-07EF-D097-C5D4-1C235F1AB0CA}"/>
              </a:ext>
            </a:extLst>
          </p:cNvPr>
          <p:cNvSpPr/>
          <p:nvPr/>
        </p:nvSpPr>
        <p:spPr>
          <a:xfrm>
            <a:off x="6201291" y="170477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4" name="等腰三角形 153">
            <a:extLst>
              <a:ext uri="{FF2B5EF4-FFF2-40B4-BE49-F238E27FC236}">
                <a16:creationId xmlns:a16="http://schemas.microsoft.com/office/drawing/2014/main" id="{C7348D1C-A65F-FD8A-6751-67E10EAA5B06}"/>
              </a:ext>
            </a:extLst>
          </p:cNvPr>
          <p:cNvSpPr/>
          <p:nvPr/>
        </p:nvSpPr>
        <p:spPr>
          <a:xfrm>
            <a:off x="6003636" y="159188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5" name="等腰三角形 154">
            <a:extLst>
              <a:ext uri="{FF2B5EF4-FFF2-40B4-BE49-F238E27FC236}">
                <a16:creationId xmlns:a16="http://schemas.microsoft.com/office/drawing/2014/main" id="{29BF359B-3F6D-E56D-2155-AFBC86066922}"/>
              </a:ext>
            </a:extLst>
          </p:cNvPr>
          <p:cNvSpPr/>
          <p:nvPr/>
        </p:nvSpPr>
        <p:spPr>
          <a:xfrm>
            <a:off x="4960504" y="2678606"/>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6" name="等腰三角形 155">
            <a:extLst>
              <a:ext uri="{FF2B5EF4-FFF2-40B4-BE49-F238E27FC236}">
                <a16:creationId xmlns:a16="http://schemas.microsoft.com/office/drawing/2014/main" id="{6710F275-8F9F-8990-D733-17AB139743E4}"/>
              </a:ext>
            </a:extLst>
          </p:cNvPr>
          <p:cNvSpPr/>
          <p:nvPr/>
        </p:nvSpPr>
        <p:spPr>
          <a:xfrm>
            <a:off x="4815131" y="2182157"/>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7" name="等腰三角形 156">
            <a:extLst>
              <a:ext uri="{FF2B5EF4-FFF2-40B4-BE49-F238E27FC236}">
                <a16:creationId xmlns:a16="http://schemas.microsoft.com/office/drawing/2014/main" id="{84A4F74E-5D30-9190-5E35-E6570AF8717E}"/>
              </a:ext>
            </a:extLst>
          </p:cNvPr>
          <p:cNvSpPr/>
          <p:nvPr/>
        </p:nvSpPr>
        <p:spPr>
          <a:xfrm>
            <a:off x="6064312" y="151258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8" name="等腰三角形 157">
            <a:extLst>
              <a:ext uri="{FF2B5EF4-FFF2-40B4-BE49-F238E27FC236}">
                <a16:creationId xmlns:a16="http://schemas.microsoft.com/office/drawing/2014/main" id="{7AB5CF6D-1749-C8BB-9BA6-E3F61CD1D876}"/>
              </a:ext>
            </a:extLst>
          </p:cNvPr>
          <p:cNvSpPr/>
          <p:nvPr/>
        </p:nvSpPr>
        <p:spPr>
          <a:xfrm>
            <a:off x="5662371" y="155488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59" name="等腰三角形 158">
            <a:extLst>
              <a:ext uri="{FF2B5EF4-FFF2-40B4-BE49-F238E27FC236}">
                <a16:creationId xmlns:a16="http://schemas.microsoft.com/office/drawing/2014/main" id="{D29CE133-6F46-71E5-EFCB-E3DE0F65992E}"/>
              </a:ext>
            </a:extLst>
          </p:cNvPr>
          <p:cNvSpPr/>
          <p:nvPr/>
        </p:nvSpPr>
        <p:spPr>
          <a:xfrm>
            <a:off x="6184616" y="1675975"/>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60" name="等腰三角形 159">
            <a:extLst>
              <a:ext uri="{FF2B5EF4-FFF2-40B4-BE49-F238E27FC236}">
                <a16:creationId xmlns:a16="http://schemas.microsoft.com/office/drawing/2014/main" id="{1E74BD37-C92B-BC78-563D-01740FEF482B}"/>
              </a:ext>
            </a:extLst>
          </p:cNvPr>
          <p:cNvSpPr/>
          <p:nvPr/>
        </p:nvSpPr>
        <p:spPr>
          <a:xfrm>
            <a:off x="6284987" y="156558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54" name="矩形 253">
            <a:extLst>
              <a:ext uri="{FF2B5EF4-FFF2-40B4-BE49-F238E27FC236}">
                <a16:creationId xmlns:a16="http://schemas.microsoft.com/office/drawing/2014/main" id="{B484F3A9-1417-9CD8-43DE-FAE590B8787D}"/>
              </a:ext>
            </a:extLst>
          </p:cNvPr>
          <p:cNvSpPr/>
          <p:nvPr/>
        </p:nvSpPr>
        <p:spPr>
          <a:xfrm>
            <a:off x="4336678" y="3175440"/>
            <a:ext cx="2090637" cy="253916"/>
          </a:xfrm>
          <a:prstGeom prst="rect">
            <a:avLst/>
          </a:prstGeom>
        </p:spPr>
        <p:txBody>
          <a:bodyPr wrap="none">
            <a:spAutoFit/>
          </a:bodyPr>
          <a:lstStyle/>
          <a:p>
            <a:pPr algn="just"/>
            <a:r>
              <a:rPr lang="en-US" altLang="zh-TW" sz="1050" dirty="0"/>
              <a:t>(2) </a:t>
            </a:r>
            <a:r>
              <a:rPr lang="zh-TW" altLang="en-US" sz="1050" dirty="0"/>
              <a:t> </a:t>
            </a:r>
            <a:r>
              <a:rPr lang="en-US" altLang="zh-TW" sz="1050" dirty="0"/>
              <a:t>Without spectral normalization</a:t>
            </a:r>
          </a:p>
        </p:txBody>
      </p:sp>
      <p:sp>
        <p:nvSpPr>
          <p:cNvPr id="3" name="矩形 2">
            <a:extLst>
              <a:ext uri="{FF2B5EF4-FFF2-40B4-BE49-F238E27FC236}">
                <a16:creationId xmlns:a16="http://schemas.microsoft.com/office/drawing/2014/main" id="{8C57D1BD-A3F8-A40D-1532-81E6B25702C6}"/>
              </a:ext>
            </a:extLst>
          </p:cNvPr>
          <p:cNvSpPr/>
          <p:nvPr/>
        </p:nvSpPr>
        <p:spPr>
          <a:xfrm>
            <a:off x="1398200" y="930713"/>
            <a:ext cx="2210651" cy="2135677"/>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nvGrpSpPr>
          <p:cNvPr id="255" name="群組 254">
            <a:extLst>
              <a:ext uri="{FF2B5EF4-FFF2-40B4-BE49-F238E27FC236}">
                <a16:creationId xmlns:a16="http://schemas.microsoft.com/office/drawing/2014/main" id="{680FE2FD-A99A-CD83-968D-C103326540CD}"/>
              </a:ext>
            </a:extLst>
          </p:cNvPr>
          <p:cNvGrpSpPr/>
          <p:nvPr/>
        </p:nvGrpSpPr>
        <p:grpSpPr>
          <a:xfrm>
            <a:off x="1870351" y="1237682"/>
            <a:ext cx="1159010" cy="1425639"/>
            <a:chOff x="1683480" y="3352587"/>
            <a:chExt cx="1290194" cy="1648270"/>
          </a:xfrm>
        </p:grpSpPr>
        <p:sp>
          <p:nvSpPr>
            <p:cNvPr id="52" name="橢圓 51">
              <a:extLst>
                <a:ext uri="{FF2B5EF4-FFF2-40B4-BE49-F238E27FC236}">
                  <a16:creationId xmlns:a16="http://schemas.microsoft.com/office/drawing/2014/main" id="{BCB7B05F-9DD9-8FD7-F66A-DE6F956617CB}"/>
                </a:ext>
              </a:extLst>
            </p:cNvPr>
            <p:cNvSpPr/>
            <p:nvPr/>
          </p:nvSpPr>
          <p:spPr>
            <a:xfrm rot="21231621">
              <a:off x="1939708" y="3402947"/>
              <a:ext cx="969793" cy="15979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3" name="橢圓 52">
              <a:extLst>
                <a:ext uri="{FF2B5EF4-FFF2-40B4-BE49-F238E27FC236}">
                  <a16:creationId xmlns:a16="http://schemas.microsoft.com/office/drawing/2014/main" id="{9D023703-CFDF-301C-39D4-4178014EE1E1}"/>
                </a:ext>
              </a:extLst>
            </p:cNvPr>
            <p:cNvSpPr/>
            <p:nvPr/>
          </p:nvSpPr>
          <p:spPr>
            <a:xfrm rot="21231621">
              <a:off x="2179129" y="3751439"/>
              <a:ext cx="537071" cy="89090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dirty="0"/>
            </a:p>
          </p:txBody>
        </p:sp>
        <p:grpSp>
          <p:nvGrpSpPr>
            <p:cNvPr id="54" name="群組 53">
              <a:extLst>
                <a:ext uri="{FF2B5EF4-FFF2-40B4-BE49-F238E27FC236}">
                  <a16:creationId xmlns:a16="http://schemas.microsoft.com/office/drawing/2014/main" id="{6D490AD3-CFA8-5849-A595-67C359FF5D08}"/>
                </a:ext>
              </a:extLst>
            </p:cNvPr>
            <p:cNvGrpSpPr/>
            <p:nvPr/>
          </p:nvGrpSpPr>
          <p:grpSpPr>
            <a:xfrm>
              <a:off x="2203962" y="3769203"/>
              <a:ext cx="511241" cy="879998"/>
              <a:chOff x="5142798" y="1649168"/>
              <a:chExt cx="342388" cy="451730"/>
            </a:xfrm>
          </p:grpSpPr>
          <p:sp>
            <p:nvSpPr>
              <p:cNvPr id="55" name="橢圓 73">
                <a:extLst>
                  <a:ext uri="{FF2B5EF4-FFF2-40B4-BE49-F238E27FC236}">
                    <a16:creationId xmlns:a16="http://schemas.microsoft.com/office/drawing/2014/main" id="{FC0D1128-12F9-701C-3215-2FD47BB20DAD}"/>
                  </a:ext>
                </a:extLst>
              </p:cNvPr>
              <p:cNvSpPr/>
              <p:nvPr/>
            </p:nvSpPr>
            <p:spPr>
              <a:xfrm>
                <a:off x="5297023" y="190317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6" name="橢圓 74">
                <a:extLst>
                  <a:ext uri="{FF2B5EF4-FFF2-40B4-BE49-F238E27FC236}">
                    <a16:creationId xmlns:a16="http://schemas.microsoft.com/office/drawing/2014/main" id="{1B1EBBD0-D84F-A6BA-3C8C-88F52F86A2B6}"/>
                  </a:ext>
                </a:extLst>
              </p:cNvPr>
              <p:cNvSpPr/>
              <p:nvPr/>
            </p:nvSpPr>
            <p:spPr>
              <a:xfrm>
                <a:off x="5281904" y="1949460"/>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7" name="橢圓 75">
                <a:extLst>
                  <a:ext uri="{FF2B5EF4-FFF2-40B4-BE49-F238E27FC236}">
                    <a16:creationId xmlns:a16="http://schemas.microsoft.com/office/drawing/2014/main" id="{8151DB4B-7F46-5BD1-3960-0E11527E10E9}"/>
                  </a:ext>
                </a:extLst>
              </p:cNvPr>
              <p:cNvSpPr/>
              <p:nvPr/>
            </p:nvSpPr>
            <p:spPr>
              <a:xfrm>
                <a:off x="5218575" y="198016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8" name="橢圓 76">
                <a:extLst>
                  <a:ext uri="{FF2B5EF4-FFF2-40B4-BE49-F238E27FC236}">
                    <a16:creationId xmlns:a16="http://schemas.microsoft.com/office/drawing/2014/main" id="{F6C09995-B06F-5AE7-E547-A43122C05C90}"/>
                  </a:ext>
                </a:extLst>
              </p:cNvPr>
              <p:cNvSpPr/>
              <p:nvPr/>
            </p:nvSpPr>
            <p:spPr>
              <a:xfrm>
                <a:off x="5142798" y="194193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59" name="橢圓 77">
                <a:extLst>
                  <a:ext uri="{FF2B5EF4-FFF2-40B4-BE49-F238E27FC236}">
                    <a16:creationId xmlns:a16="http://schemas.microsoft.com/office/drawing/2014/main" id="{A77EA972-3E8F-02EE-18A2-359CF2885788}"/>
                  </a:ext>
                </a:extLst>
              </p:cNvPr>
              <p:cNvSpPr/>
              <p:nvPr/>
            </p:nvSpPr>
            <p:spPr>
              <a:xfrm>
                <a:off x="5341259" y="1864241"/>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0" name="橢圓 78">
                <a:extLst>
                  <a:ext uri="{FF2B5EF4-FFF2-40B4-BE49-F238E27FC236}">
                    <a16:creationId xmlns:a16="http://schemas.microsoft.com/office/drawing/2014/main" id="{B71AAE4F-CCB5-15F0-F0D2-AE1EB54A862C}"/>
                  </a:ext>
                </a:extLst>
              </p:cNvPr>
              <p:cNvSpPr/>
              <p:nvPr/>
            </p:nvSpPr>
            <p:spPr>
              <a:xfrm>
                <a:off x="5206380" y="190804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1" name="橢圓 79">
                <a:extLst>
                  <a:ext uri="{FF2B5EF4-FFF2-40B4-BE49-F238E27FC236}">
                    <a16:creationId xmlns:a16="http://schemas.microsoft.com/office/drawing/2014/main" id="{D9067E94-F16A-CB38-5AD7-81F419903630}"/>
                  </a:ext>
                </a:extLst>
              </p:cNvPr>
              <p:cNvSpPr/>
              <p:nvPr/>
            </p:nvSpPr>
            <p:spPr>
              <a:xfrm>
                <a:off x="5306460" y="177828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2" name="橢圓 80">
                <a:extLst>
                  <a:ext uri="{FF2B5EF4-FFF2-40B4-BE49-F238E27FC236}">
                    <a16:creationId xmlns:a16="http://schemas.microsoft.com/office/drawing/2014/main" id="{947465C7-6877-466D-0074-F65035DD25FD}"/>
                  </a:ext>
                </a:extLst>
              </p:cNvPr>
              <p:cNvSpPr/>
              <p:nvPr/>
            </p:nvSpPr>
            <p:spPr>
              <a:xfrm>
                <a:off x="5173820" y="174222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3" name="橢圓 81">
                <a:extLst>
                  <a:ext uri="{FF2B5EF4-FFF2-40B4-BE49-F238E27FC236}">
                    <a16:creationId xmlns:a16="http://schemas.microsoft.com/office/drawing/2014/main" id="{B237CC4B-1F53-DE5D-6401-EA9316712A84}"/>
                  </a:ext>
                </a:extLst>
              </p:cNvPr>
              <p:cNvSpPr/>
              <p:nvPr/>
            </p:nvSpPr>
            <p:spPr>
              <a:xfrm>
                <a:off x="5287204" y="16491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4" name="橢圓 82">
                <a:extLst>
                  <a:ext uri="{FF2B5EF4-FFF2-40B4-BE49-F238E27FC236}">
                    <a16:creationId xmlns:a16="http://schemas.microsoft.com/office/drawing/2014/main" id="{05D6BDE0-AA67-28C2-2BAC-167364520E8B}"/>
                  </a:ext>
                </a:extLst>
              </p:cNvPr>
              <p:cNvSpPr/>
              <p:nvPr/>
            </p:nvSpPr>
            <p:spPr>
              <a:xfrm>
                <a:off x="5357170" y="1752068"/>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5" name="橢圓 83">
                <a:extLst>
                  <a:ext uri="{FF2B5EF4-FFF2-40B4-BE49-F238E27FC236}">
                    <a16:creationId xmlns:a16="http://schemas.microsoft.com/office/drawing/2014/main" id="{65311240-1915-9E84-B90C-FD51B416F3C2}"/>
                  </a:ext>
                </a:extLst>
              </p:cNvPr>
              <p:cNvSpPr/>
              <p:nvPr/>
            </p:nvSpPr>
            <p:spPr>
              <a:xfrm>
                <a:off x="5157504" y="1817727"/>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6" name="橢圓 84">
                <a:extLst>
                  <a:ext uri="{FF2B5EF4-FFF2-40B4-BE49-F238E27FC236}">
                    <a16:creationId xmlns:a16="http://schemas.microsoft.com/office/drawing/2014/main" id="{D3977809-33AB-DC73-4485-F6519A604C92}"/>
                  </a:ext>
                </a:extLst>
              </p:cNvPr>
              <p:cNvSpPr/>
              <p:nvPr/>
            </p:nvSpPr>
            <p:spPr>
              <a:xfrm>
                <a:off x="5340573" y="1820805"/>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7" name="橢圓 85">
                <a:extLst>
                  <a:ext uri="{FF2B5EF4-FFF2-40B4-BE49-F238E27FC236}">
                    <a16:creationId xmlns:a16="http://schemas.microsoft.com/office/drawing/2014/main" id="{9CB8B120-9A20-2567-2FFB-44107AE586C9}"/>
                  </a:ext>
                </a:extLst>
              </p:cNvPr>
              <p:cNvSpPr/>
              <p:nvPr/>
            </p:nvSpPr>
            <p:spPr>
              <a:xfrm>
                <a:off x="5264077" y="1853239"/>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68" name="橢圓 86">
                <a:extLst>
                  <a:ext uri="{FF2B5EF4-FFF2-40B4-BE49-F238E27FC236}">
                    <a16:creationId xmlns:a16="http://schemas.microsoft.com/office/drawing/2014/main" id="{FA8D952D-6B76-3721-BEC5-3F2081B105E8}"/>
                  </a:ext>
                </a:extLst>
              </p:cNvPr>
              <p:cNvSpPr/>
              <p:nvPr/>
            </p:nvSpPr>
            <p:spPr>
              <a:xfrm>
                <a:off x="5259631" y="1749792"/>
                <a:ext cx="128016" cy="120731"/>
              </a:xfrm>
              <a:prstGeom prst="triangle">
                <a:avLst/>
              </a:prstGeom>
              <a:solidFill>
                <a:srgbClr val="1C72D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sp>
          <p:nvSpPr>
            <p:cNvPr id="69" name="等腰三角形 68">
              <a:extLst>
                <a:ext uri="{FF2B5EF4-FFF2-40B4-BE49-F238E27FC236}">
                  <a16:creationId xmlns:a16="http://schemas.microsoft.com/office/drawing/2014/main" id="{5FDE280D-C5E0-B236-BE9A-43938A54E1EA}"/>
                </a:ext>
              </a:extLst>
            </p:cNvPr>
            <p:cNvSpPr/>
            <p:nvPr/>
          </p:nvSpPr>
          <p:spPr>
            <a:xfrm>
              <a:off x="2004248" y="4085481"/>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0" name="等腰三角形 69">
              <a:extLst>
                <a:ext uri="{FF2B5EF4-FFF2-40B4-BE49-F238E27FC236}">
                  <a16:creationId xmlns:a16="http://schemas.microsoft.com/office/drawing/2014/main" id="{D2DF61C4-511D-806A-0701-2764EB557BB4}"/>
                </a:ext>
              </a:extLst>
            </p:cNvPr>
            <p:cNvSpPr/>
            <p:nvPr/>
          </p:nvSpPr>
          <p:spPr>
            <a:xfrm>
              <a:off x="2179746" y="4667803"/>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1" name="等腰三角形 70">
              <a:extLst>
                <a:ext uri="{FF2B5EF4-FFF2-40B4-BE49-F238E27FC236}">
                  <a16:creationId xmlns:a16="http://schemas.microsoft.com/office/drawing/2014/main" id="{61464A78-B1E1-D6C5-F6CC-CFFF05831573}"/>
                </a:ext>
              </a:extLst>
            </p:cNvPr>
            <p:cNvSpPr/>
            <p:nvPr/>
          </p:nvSpPr>
          <p:spPr>
            <a:xfrm>
              <a:off x="2043937" y="3635944"/>
              <a:ext cx="183275" cy="206579"/>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2" name="等腰三角形 71">
              <a:extLst>
                <a:ext uri="{FF2B5EF4-FFF2-40B4-BE49-F238E27FC236}">
                  <a16:creationId xmlns:a16="http://schemas.microsoft.com/office/drawing/2014/main" id="{6E8401A7-EBC3-6263-7562-06B658FDF8FB}"/>
                </a:ext>
              </a:extLst>
            </p:cNvPr>
            <p:cNvSpPr/>
            <p:nvPr/>
          </p:nvSpPr>
          <p:spPr>
            <a:xfrm>
              <a:off x="2336076" y="4697646"/>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3" name="等腰三角形 72">
              <a:extLst>
                <a:ext uri="{FF2B5EF4-FFF2-40B4-BE49-F238E27FC236}">
                  <a16:creationId xmlns:a16="http://schemas.microsoft.com/office/drawing/2014/main" id="{F6825031-F359-E46C-8482-47C6070C01AC}"/>
                </a:ext>
              </a:extLst>
            </p:cNvPr>
            <p:cNvSpPr/>
            <p:nvPr/>
          </p:nvSpPr>
          <p:spPr>
            <a:xfrm>
              <a:off x="2040602" y="4458789"/>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4" name="等腰三角形 73">
              <a:extLst>
                <a:ext uri="{FF2B5EF4-FFF2-40B4-BE49-F238E27FC236}">
                  <a16:creationId xmlns:a16="http://schemas.microsoft.com/office/drawing/2014/main" id="{94C5E705-CF60-7A51-806A-B9968548A8DB}"/>
                </a:ext>
              </a:extLst>
            </p:cNvPr>
            <p:cNvSpPr/>
            <p:nvPr/>
          </p:nvSpPr>
          <p:spPr>
            <a:xfrm>
              <a:off x="2335078" y="3437857"/>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5" name="等腰三角形 74">
              <a:extLst>
                <a:ext uri="{FF2B5EF4-FFF2-40B4-BE49-F238E27FC236}">
                  <a16:creationId xmlns:a16="http://schemas.microsoft.com/office/drawing/2014/main" id="{412255E5-1A3F-0733-5343-4784D788A83E}"/>
                </a:ext>
              </a:extLst>
            </p:cNvPr>
            <p:cNvSpPr/>
            <p:nvPr/>
          </p:nvSpPr>
          <p:spPr>
            <a:xfrm>
              <a:off x="2245486" y="3537994"/>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6" name="等腰三角形 75">
              <a:extLst>
                <a:ext uri="{FF2B5EF4-FFF2-40B4-BE49-F238E27FC236}">
                  <a16:creationId xmlns:a16="http://schemas.microsoft.com/office/drawing/2014/main" id="{2DAD3081-3FDD-59CC-68C1-F33D208191A9}"/>
                </a:ext>
              </a:extLst>
            </p:cNvPr>
            <p:cNvSpPr/>
            <p:nvPr/>
          </p:nvSpPr>
          <p:spPr>
            <a:xfrm>
              <a:off x="2070410" y="3352587"/>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7" name="等腰三角形 76">
              <a:extLst>
                <a:ext uri="{FF2B5EF4-FFF2-40B4-BE49-F238E27FC236}">
                  <a16:creationId xmlns:a16="http://schemas.microsoft.com/office/drawing/2014/main" id="{A94A6B98-202F-CE6B-BF57-FAD0DF920025}"/>
                </a:ext>
              </a:extLst>
            </p:cNvPr>
            <p:cNvSpPr/>
            <p:nvPr/>
          </p:nvSpPr>
          <p:spPr>
            <a:xfrm>
              <a:off x="2714567" y="3556921"/>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8" name="等腰三角形 77">
              <a:extLst>
                <a:ext uri="{FF2B5EF4-FFF2-40B4-BE49-F238E27FC236}">
                  <a16:creationId xmlns:a16="http://schemas.microsoft.com/office/drawing/2014/main" id="{0729B955-9E77-7AB5-4F9F-C031C413DB1E}"/>
                </a:ext>
              </a:extLst>
            </p:cNvPr>
            <p:cNvSpPr/>
            <p:nvPr/>
          </p:nvSpPr>
          <p:spPr>
            <a:xfrm>
              <a:off x="2612118" y="3370491"/>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79" name="等腰三角形 78">
              <a:extLst>
                <a:ext uri="{FF2B5EF4-FFF2-40B4-BE49-F238E27FC236}">
                  <a16:creationId xmlns:a16="http://schemas.microsoft.com/office/drawing/2014/main" id="{3788D413-D76F-69CA-C671-7C5E539AC435}"/>
                </a:ext>
              </a:extLst>
            </p:cNvPr>
            <p:cNvSpPr/>
            <p:nvPr/>
          </p:nvSpPr>
          <p:spPr>
            <a:xfrm>
              <a:off x="2576358" y="3533046"/>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0" name="等腰三角形 79">
              <a:extLst>
                <a:ext uri="{FF2B5EF4-FFF2-40B4-BE49-F238E27FC236}">
                  <a16:creationId xmlns:a16="http://schemas.microsoft.com/office/drawing/2014/main" id="{79D9EE44-1B77-942C-FE47-905D805C3E7D}"/>
                </a:ext>
              </a:extLst>
            </p:cNvPr>
            <p:cNvSpPr/>
            <p:nvPr/>
          </p:nvSpPr>
          <p:spPr>
            <a:xfrm>
              <a:off x="1990529" y="3853185"/>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1" name="等腰三角形 80">
              <a:extLst>
                <a:ext uri="{FF2B5EF4-FFF2-40B4-BE49-F238E27FC236}">
                  <a16:creationId xmlns:a16="http://schemas.microsoft.com/office/drawing/2014/main" id="{8A40DA1F-20C7-2BE3-34CD-3171865A5F79}"/>
                </a:ext>
              </a:extLst>
            </p:cNvPr>
            <p:cNvSpPr/>
            <p:nvPr/>
          </p:nvSpPr>
          <p:spPr>
            <a:xfrm>
              <a:off x="1917699" y="3973724"/>
              <a:ext cx="183275" cy="206579"/>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2" name="等腰三角形 81">
              <a:extLst>
                <a:ext uri="{FF2B5EF4-FFF2-40B4-BE49-F238E27FC236}">
                  <a16:creationId xmlns:a16="http://schemas.microsoft.com/office/drawing/2014/main" id="{09EAD402-8000-41ED-6D44-6D219DA2F7D5}"/>
                </a:ext>
              </a:extLst>
            </p:cNvPr>
            <p:cNvSpPr/>
            <p:nvPr/>
          </p:nvSpPr>
          <p:spPr>
            <a:xfrm>
              <a:off x="2789694" y="3952717"/>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3" name="等腰三角形 82">
              <a:extLst>
                <a:ext uri="{FF2B5EF4-FFF2-40B4-BE49-F238E27FC236}">
                  <a16:creationId xmlns:a16="http://schemas.microsoft.com/office/drawing/2014/main" id="{76C59397-0233-BD89-3609-DCEB5329002E}"/>
                </a:ext>
              </a:extLst>
            </p:cNvPr>
            <p:cNvSpPr/>
            <p:nvPr/>
          </p:nvSpPr>
          <p:spPr>
            <a:xfrm>
              <a:off x="2576358" y="4641995"/>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4" name="等腰三角形 83">
              <a:extLst>
                <a:ext uri="{FF2B5EF4-FFF2-40B4-BE49-F238E27FC236}">
                  <a16:creationId xmlns:a16="http://schemas.microsoft.com/office/drawing/2014/main" id="{575A5CBD-2D93-4505-ACB5-ED5A2772BF45}"/>
                </a:ext>
              </a:extLst>
            </p:cNvPr>
            <p:cNvSpPr/>
            <p:nvPr/>
          </p:nvSpPr>
          <p:spPr>
            <a:xfrm>
              <a:off x="1978772" y="4348968"/>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5" name="等腰三角形 84">
              <a:extLst>
                <a:ext uri="{FF2B5EF4-FFF2-40B4-BE49-F238E27FC236}">
                  <a16:creationId xmlns:a16="http://schemas.microsoft.com/office/drawing/2014/main" id="{F9BA2291-F062-FB49-7608-C21617914957}"/>
                </a:ext>
              </a:extLst>
            </p:cNvPr>
            <p:cNvSpPr/>
            <p:nvPr/>
          </p:nvSpPr>
          <p:spPr>
            <a:xfrm>
              <a:off x="1943342" y="4746199"/>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6" name="等腰三角形 85">
              <a:extLst>
                <a:ext uri="{FF2B5EF4-FFF2-40B4-BE49-F238E27FC236}">
                  <a16:creationId xmlns:a16="http://schemas.microsoft.com/office/drawing/2014/main" id="{AF1D7CF0-9127-9228-72D3-10200A73C69E}"/>
                </a:ext>
              </a:extLst>
            </p:cNvPr>
            <p:cNvSpPr/>
            <p:nvPr/>
          </p:nvSpPr>
          <p:spPr>
            <a:xfrm>
              <a:off x="1683480" y="4524388"/>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7" name="等腰三角形 86">
              <a:extLst>
                <a:ext uri="{FF2B5EF4-FFF2-40B4-BE49-F238E27FC236}">
                  <a16:creationId xmlns:a16="http://schemas.microsoft.com/office/drawing/2014/main" id="{BA223F9C-2652-BA83-1400-D9805A8F5E10}"/>
                </a:ext>
              </a:extLst>
            </p:cNvPr>
            <p:cNvSpPr/>
            <p:nvPr/>
          </p:nvSpPr>
          <p:spPr>
            <a:xfrm>
              <a:off x="2742117" y="4184354"/>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8" name="等腰三角形 87">
              <a:extLst>
                <a:ext uri="{FF2B5EF4-FFF2-40B4-BE49-F238E27FC236}">
                  <a16:creationId xmlns:a16="http://schemas.microsoft.com/office/drawing/2014/main" id="{80594F1C-1BA9-755C-1191-D3E3BBBC8271}"/>
                </a:ext>
              </a:extLst>
            </p:cNvPr>
            <p:cNvSpPr/>
            <p:nvPr/>
          </p:nvSpPr>
          <p:spPr>
            <a:xfrm>
              <a:off x="1827208" y="4172290"/>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89" name="等腰三角形 88">
              <a:extLst>
                <a:ext uri="{FF2B5EF4-FFF2-40B4-BE49-F238E27FC236}">
                  <a16:creationId xmlns:a16="http://schemas.microsoft.com/office/drawing/2014/main" id="{9BEE7585-1FFD-B9E8-0509-7142B3D72E7A}"/>
                </a:ext>
              </a:extLst>
            </p:cNvPr>
            <p:cNvSpPr/>
            <p:nvPr/>
          </p:nvSpPr>
          <p:spPr>
            <a:xfrm>
              <a:off x="2732892" y="4451483"/>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90" name="等腰三角形 89">
              <a:extLst>
                <a:ext uri="{FF2B5EF4-FFF2-40B4-BE49-F238E27FC236}">
                  <a16:creationId xmlns:a16="http://schemas.microsoft.com/office/drawing/2014/main" id="{986D51C4-480C-30A8-F711-8588969B4353}"/>
                </a:ext>
              </a:extLst>
            </p:cNvPr>
            <p:cNvSpPr/>
            <p:nvPr/>
          </p:nvSpPr>
          <p:spPr>
            <a:xfrm>
              <a:off x="2790399" y="3768454"/>
              <a:ext cx="183275" cy="206578"/>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grpSp>
      <p:sp>
        <p:nvSpPr>
          <p:cNvPr id="258" name="等腰三角形 257">
            <a:extLst>
              <a:ext uri="{FF2B5EF4-FFF2-40B4-BE49-F238E27FC236}">
                <a16:creationId xmlns:a16="http://schemas.microsoft.com/office/drawing/2014/main" id="{DB17A74D-CBC8-2F2B-4BE8-C7B91C9C46CE}"/>
              </a:ext>
            </a:extLst>
          </p:cNvPr>
          <p:cNvSpPr/>
          <p:nvPr/>
        </p:nvSpPr>
        <p:spPr>
          <a:xfrm>
            <a:off x="5122703" y="2569283"/>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59" name="等腰三角形 258">
            <a:extLst>
              <a:ext uri="{FF2B5EF4-FFF2-40B4-BE49-F238E27FC236}">
                <a16:creationId xmlns:a16="http://schemas.microsoft.com/office/drawing/2014/main" id="{172FA2A1-20E2-3C10-0B1A-DF537FD9CF01}"/>
              </a:ext>
            </a:extLst>
          </p:cNvPr>
          <p:cNvSpPr/>
          <p:nvPr/>
        </p:nvSpPr>
        <p:spPr>
          <a:xfrm>
            <a:off x="4952587" y="246649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0" name="等腰三角形 259">
            <a:extLst>
              <a:ext uri="{FF2B5EF4-FFF2-40B4-BE49-F238E27FC236}">
                <a16:creationId xmlns:a16="http://schemas.microsoft.com/office/drawing/2014/main" id="{3BF6E4B1-A7F8-6B69-21FD-994B89770D03}"/>
              </a:ext>
            </a:extLst>
          </p:cNvPr>
          <p:cNvSpPr/>
          <p:nvPr/>
        </p:nvSpPr>
        <p:spPr>
          <a:xfrm>
            <a:off x="6367521" y="1388543"/>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1" name="等腰三角形 260">
            <a:extLst>
              <a:ext uri="{FF2B5EF4-FFF2-40B4-BE49-F238E27FC236}">
                <a16:creationId xmlns:a16="http://schemas.microsoft.com/office/drawing/2014/main" id="{9ACE269D-AD07-B31A-DE78-A10F66CFCACF}"/>
              </a:ext>
            </a:extLst>
          </p:cNvPr>
          <p:cNvSpPr/>
          <p:nvPr/>
        </p:nvSpPr>
        <p:spPr>
          <a:xfrm>
            <a:off x="6283533" y="1746067"/>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2" name="等腰三角形 261">
            <a:extLst>
              <a:ext uri="{FF2B5EF4-FFF2-40B4-BE49-F238E27FC236}">
                <a16:creationId xmlns:a16="http://schemas.microsoft.com/office/drawing/2014/main" id="{3933AE13-D7B0-8924-BF31-8DDE603FF22F}"/>
              </a:ext>
            </a:extLst>
          </p:cNvPr>
          <p:cNvSpPr/>
          <p:nvPr/>
        </p:nvSpPr>
        <p:spPr>
          <a:xfrm>
            <a:off x="4631252" y="2011166"/>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3" name="等腰三角形 262">
            <a:extLst>
              <a:ext uri="{FF2B5EF4-FFF2-40B4-BE49-F238E27FC236}">
                <a16:creationId xmlns:a16="http://schemas.microsoft.com/office/drawing/2014/main" id="{6CE320C3-23DB-7FF6-77A2-19FDF4DDC8F8}"/>
              </a:ext>
            </a:extLst>
          </p:cNvPr>
          <p:cNvSpPr/>
          <p:nvPr/>
        </p:nvSpPr>
        <p:spPr>
          <a:xfrm>
            <a:off x="4742505" y="135026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4" name="等腰三角形 263">
            <a:extLst>
              <a:ext uri="{FF2B5EF4-FFF2-40B4-BE49-F238E27FC236}">
                <a16:creationId xmlns:a16="http://schemas.microsoft.com/office/drawing/2014/main" id="{7D81FBAA-DB94-8B09-F5A6-3B09D72CCDF0}"/>
              </a:ext>
            </a:extLst>
          </p:cNvPr>
          <p:cNvSpPr/>
          <p:nvPr/>
        </p:nvSpPr>
        <p:spPr>
          <a:xfrm>
            <a:off x="4973431" y="1195789"/>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5" name="等腰三角形 264">
            <a:extLst>
              <a:ext uri="{FF2B5EF4-FFF2-40B4-BE49-F238E27FC236}">
                <a16:creationId xmlns:a16="http://schemas.microsoft.com/office/drawing/2014/main" id="{54D28028-88B9-3909-9AD4-666190A93D60}"/>
              </a:ext>
            </a:extLst>
          </p:cNvPr>
          <p:cNvSpPr/>
          <p:nvPr/>
        </p:nvSpPr>
        <p:spPr>
          <a:xfrm>
            <a:off x="5322825" y="1091876"/>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6" name="等腰三角形 265">
            <a:extLst>
              <a:ext uri="{FF2B5EF4-FFF2-40B4-BE49-F238E27FC236}">
                <a16:creationId xmlns:a16="http://schemas.microsoft.com/office/drawing/2014/main" id="{DF1BAF60-565E-4791-0B5D-1BD7F69B4100}"/>
              </a:ext>
            </a:extLst>
          </p:cNvPr>
          <p:cNvSpPr/>
          <p:nvPr/>
        </p:nvSpPr>
        <p:spPr>
          <a:xfrm>
            <a:off x="5592151" y="1152209"/>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7" name="等腰三角形 266">
            <a:extLst>
              <a:ext uri="{FF2B5EF4-FFF2-40B4-BE49-F238E27FC236}">
                <a16:creationId xmlns:a16="http://schemas.microsoft.com/office/drawing/2014/main" id="{2CC76B41-BFAB-D3AC-EA92-19C6889FD9C9}"/>
              </a:ext>
            </a:extLst>
          </p:cNvPr>
          <p:cNvSpPr/>
          <p:nvPr/>
        </p:nvSpPr>
        <p:spPr>
          <a:xfrm>
            <a:off x="5493962" y="967551"/>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8" name="等腰三角形 267">
            <a:extLst>
              <a:ext uri="{FF2B5EF4-FFF2-40B4-BE49-F238E27FC236}">
                <a16:creationId xmlns:a16="http://schemas.microsoft.com/office/drawing/2014/main" id="{4AA3CEFF-541A-62DC-FD40-E9DD3860340A}"/>
              </a:ext>
            </a:extLst>
          </p:cNvPr>
          <p:cNvSpPr/>
          <p:nvPr/>
        </p:nvSpPr>
        <p:spPr>
          <a:xfrm>
            <a:off x="4722791" y="168552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69" name="等腰三角形 268">
            <a:extLst>
              <a:ext uri="{FF2B5EF4-FFF2-40B4-BE49-F238E27FC236}">
                <a16:creationId xmlns:a16="http://schemas.microsoft.com/office/drawing/2014/main" id="{BA508084-C0A6-DCB3-9B8C-8D9267E5E44C}"/>
              </a:ext>
            </a:extLst>
          </p:cNvPr>
          <p:cNvSpPr/>
          <p:nvPr/>
        </p:nvSpPr>
        <p:spPr>
          <a:xfrm>
            <a:off x="4624602" y="150086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0" name="等腰三角形 269">
            <a:extLst>
              <a:ext uri="{FF2B5EF4-FFF2-40B4-BE49-F238E27FC236}">
                <a16:creationId xmlns:a16="http://schemas.microsoft.com/office/drawing/2014/main" id="{E7666599-D0CB-F8CE-579D-040FF716CF22}"/>
              </a:ext>
            </a:extLst>
          </p:cNvPr>
          <p:cNvSpPr/>
          <p:nvPr/>
        </p:nvSpPr>
        <p:spPr>
          <a:xfrm>
            <a:off x="5383631" y="278750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1" name="等腰三角形 270">
            <a:extLst>
              <a:ext uri="{FF2B5EF4-FFF2-40B4-BE49-F238E27FC236}">
                <a16:creationId xmlns:a16="http://schemas.microsoft.com/office/drawing/2014/main" id="{1F057931-4C14-CDBE-C89B-B581B0C8A585}"/>
              </a:ext>
            </a:extLst>
          </p:cNvPr>
          <p:cNvSpPr/>
          <p:nvPr/>
        </p:nvSpPr>
        <p:spPr>
          <a:xfrm>
            <a:off x="5285442" y="260284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2" name="等腰三角形 271">
            <a:extLst>
              <a:ext uri="{FF2B5EF4-FFF2-40B4-BE49-F238E27FC236}">
                <a16:creationId xmlns:a16="http://schemas.microsoft.com/office/drawing/2014/main" id="{B7A66BAA-528F-DA83-E8DF-F615B55F01F3}"/>
              </a:ext>
            </a:extLst>
          </p:cNvPr>
          <p:cNvSpPr/>
          <p:nvPr/>
        </p:nvSpPr>
        <p:spPr>
          <a:xfrm>
            <a:off x="6278633" y="125096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3" name="等腰三角形 272">
            <a:extLst>
              <a:ext uri="{FF2B5EF4-FFF2-40B4-BE49-F238E27FC236}">
                <a16:creationId xmlns:a16="http://schemas.microsoft.com/office/drawing/2014/main" id="{6E0915D3-84D9-E1F8-1BD2-7BA1D526BB9C}"/>
              </a:ext>
            </a:extLst>
          </p:cNvPr>
          <p:cNvSpPr/>
          <p:nvPr/>
        </p:nvSpPr>
        <p:spPr>
          <a:xfrm>
            <a:off x="6213283" y="134721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4" name="等腰三角形 273">
            <a:extLst>
              <a:ext uri="{FF2B5EF4-FFF2-40B4-BE49-F238E27FC236}">
                <a16:creationId xmlns:a16="http://schemas.microsoft.com/office/drawing/2014/main" id="{DD6DBA68-36DF-248C-D893-D2FCBDD25745}"/>
              </a:ext>
            </a:extLst>
          </p:cNvPr>
          <p:cNvSpPr/>
          <p:nvPr/>
        </p:nvSpPr>
        <p:spPr>
          <a:xfrm>
            <a:off x="5858599" y="1133747"/>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5" name="等腰三角形 274">
            <a:extLst>
              <a:ext uri="{FF2B5EF4-FFF2-40B4-BE49-F238E27FC236}">
                <a16:creationId xmlns:a16="http://schemas.microsoft.com/office/drawing/2014/main" id="{43AEDBF7-2475-2CE4-BB00-6FC1713C5C95}"/>
              </a:ext>
            </a:extLst>
          </p:cNvPr>
          <p:cNvSpPr/>
          <p:nvPr/>
        </p:nvSpPr>
        <p:spPr>
          <a:xfrm>
            <a:off x="5760409" y="949089"/>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6" name="等腰三角形 275">
            <a:extLst>
              <a:ext uri="{FF2B5EF4-FFF2-40B4-BE49-F238E27FC236}">
                <a16:creationId xmlns:a16="http://schemas.microsoft.com/office/drawing/2014/main" id="{B32909EE-E4EA-02D4-D563-86A998C64461}"/>
              </a:ext>
            </a:extLst>
          </p:cNvPr>
          <p:cNvSpPr/>
          <p:nvPr/>
        </p:nvSpPr>
        <p:spPr>
          <a:xfrm>
            <a:off x="6369803" y="1554884"/>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7" name="等腰三角形 276">
            <a:extLst>
              <a:ext uri="{FF2B5EF4-FFF2-40B4-BE49-F238E27FC236}">
                <a16:creationId xmlns:a16="http://schemas.microsoft.com/office/drawing/2014/main" id="{A401BAFE-7C9C-6F7C-5510-16717DF164D0}"/>
              </a:ext>
            </a:extLst>
          </p:cNvPr>
          <p:cNvSpPr/>
          <p:nvPr/>
        </p:nvSpPr>
        <p:spPr>
          <a:xfrm>
            <a:off x="5915953" y="2534738"/>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8" name="等腰三角形 277">
            <a:extLst>
              <a:ext uri="{FF2B5EF4-FFF2-40B4-BE49-F238E27FC236}">
                <a16:creationId xmlns:a16="http://schemas.microsoft.com/office/drawing/2014/main" id="{DA475A5E-08DF-5AA0-6168-7A73DE4E94E8}"/>
              </a:ext>
            </a:extLst>
          </p:cNvPr>
          <p:cNvSpPr/>
          <p:nvPr/>
        </p:nvSpPr>
        <p:spPr>
          <a:xfrm>
            <a:off x="5879519" y="2281500"/>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79" name="等腰三角形 278">
            <a:extLst>
              <a:ext uri="{FF2B5EF4-FFF2-40B4-BE49-F238E27FC236}">
                <a16:creationId xmlns:a16="http://schemas.microsoft.com/office/drawing/2014/main" id="{9C894AE4-CF90-ABA9-77C0-CF512560D869}"/>
              </a:ext>
            </a:extLst>
          </p:cNvPr>
          <p:cNvSpPr/>
          <p:nvPr/>
        </p:nvSpPr>
        <p:spPr>
          <a:xfrm>
            <a:off x="6068099" y="2126421"/>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80" name="等腰三角形 279">
            <a:extLst>
              <a:ext uri="{FF2B5EF4-FFF2-40B4-BE49-F238E27FC236}">
                <a16:creationId xmlns:a16="http://schemas.microsoft.com/office/drawing/2014/main" id="{09817AD5-74FD-80EE-CBDF-A4320FD65A93}"/>
              </a:ext>
            </a:extLst>
          </p:cNvPr>
          <p:cNvSpPr/>
          <p:nvPr/>
        </p:nvSpPr>
        <p:spPr>
          <a:xfrm>
            <a:off x="5798050" y="2685342"/>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281" name="等腰三角形 280">
            <a:extLst>
              <a:ext uri="{FF2B5EF4-FFF2-40B4-BE49-F238E27FC236}">
                <a16:creationId xmlns:a16="http://schemas.microsoft.com/office/drawing/2014/main" id="{52BA0C44-2708-613B-2773-24F5367F2282}"/>
              </a:ext>
            </a:extLst>
          </p:cNvPr>
          <p:cNvSpPr/>
          <p:nvPr/>
        </p:nvSpPr>
        <p:spPr>
          <a:xfrm>
            <a:off x="5699861" y="2500685"/>
            <a:ext cx="137456" cy="154934"/>
          </a:xfrm>
          <a:prstGeom prst="triangl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285" name="文字方塊 284">
                <a:extLst>
                  <a:ext uri="{FF2B5EF4-FFF2-40B4-BE49-F238E27FC236}">
                    <a16:creationId xmlns:a16="http://schemas.microsoft.com/office/drawing/2014/main" id="{54679F51-43E4-90B8-93FF-EF5048AE8837}"/>
                  </a:ext>
                </a:extLst>
              </p:cNvPr>
              <p:cNvSpPr txBox="1"/>
              <p:nvPr/>
            </p:nvSpPr>
            <p:spPr>
              <a:xfrm>
                <a:off x="1083603" y="3496528"/>
                <a:ext cx="5895047" cy="1205523"/>
              </a:xfrm>
              <a:prstGeom prst="rect">
                <a:avLst/>
              </a:prstGeom>
              <a:noFill/>
            </p:spPr>
            <p:txBody>
              <a:bodyPr wrap="square">
                <a:spAutoFit/>
              </a:bodyPr>
              <a:lstStyle/>
              <a:p>
                <a:r>
                  <a:rPr lang="en-US" altLang="zh-TW" sz="1400" dirty="0"/>
                  <a:t>If spectral normalization is not used, a greater separation between the positive and negative samples will occur. When applying Bayesian optimization, this results in an increase in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oMath>
                </a14:m>
                <a:r>
                  <a:rPr lang="en-US" altLang="zh-TW" sz="1400" dirty="0"/>
                  <a:t>. </a:t>
                </a:r>
              </a:p>
              <a:p>
                <a:r>
                  <a:rPr lang="en-US" altLang="zh-TW" sz="1400" b="1" dirty="0"/>
                  <a:t>While there is no impact on predicting the old component, a higher unknown rate is observed when predicting the new component.</a:t>
                </a:r>
                <a:endParaRPr lang="zh-TW" altLang="en-US" sz="1400" b="1" dirty="0"/>
              </a:p>
            </p:txBody>
          </p:sp>
        </mc:Choice>
        <mc:Fallback xmlns="">
          <p:sp>
            <p:nvSpPr>
              <p:cNvPr id="285" name="文字方塊 284">
                <a:extLst>
                  <a:ext uri="{FF2B5EF4-FFF2-40B4-BE49-F238E27FC236}">
                    <a16:creationId xmlns:a16="http://schemas.microsoft.com/office/drawing/2014/main" id="{54679F51-43E4-90B8-93FF-EF5048AE8837}"/>
                  </a:ext>
                </a:extLst>
              </p:cNvPr>
              <p:cNvSpPr txBox="1">
                <a:spLocks noRot="1" noChangeAspect="1" noMove="1" noResize="1" noEditPoints="1" noAdjustHandles="1" noChangeArrowheads="1" noChangeShapeType="1" noTextEdit="1"/>
              </p:cNvSpPr>
              <p:nvPr/>
            </p:nvSpPr>
            <p:spPr>
              <a:xfrm>
                <a:off x="1083603" y="3496528"/>
                <a:ext cx="5895047" cy="1205523"/>
              </a:xfrm>
              <a:prstGeom prst="rect">
                <a:avLst/>
              </a:prstGeom>
              <a:blipFill>
                <a:blip r:embed="rId3"/>
                <a:stretch>
                  <a:fillRect l="-310" t="-1015" b="-4569"/>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458DD343-A195-A73F-FE60-C99046E18E2C}"/>
              </a:ext>
            </a:extLst>
          </p:cNvPr>
          <p:cNvSpPr/>
          <p:nvPr/>
        </p:nvSpPr>
        <p:spPr bwMode="auto">
          <a:xfrm>
            <a:off x="168541" y="90086"/>
            <a:ext cx="5633273"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Effect of spectral normalization</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頁尾版面配置區 11">
            <a:extLst>
              <a:ext uri="{FF2B5EF4-FFF2-40B4-BE49-F238E27FC236}">
                <a16:creationId xmlns:a16="http://schemas.microsoft.com/office/drawing/2014/main" id="{429ED48B-6E7B-9DEE-9F4A-947051833C78}"/>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1F3E8F81-EEC2-FB04-6F0F-CBEA618A7B15}"/>
              </a:ext>
            </a:extLst>
          </p:cNvPr>
          <p:cNvSpPr>
            <a:spLocks noGrp="1"/>
          </p:cNvSpPr>
          <p:nvPr>
            <p:ph type="sldNum" sz="quarter" idx="12"/>
          </p:nvPr>
        </p:nvSpPr>
        <p:spPr/>
        <p:txBody>
          <a:bodyPr/>
          <a:lstStyle/>
          <a:p>
            <a:fld id="{EE3F9CDB-1F21-4789-A81E-8FEA25CE194B}" type="slidenum">
              <a:rPr lang="zh-CN" altLang="en-US" smtClean="0"/>
              <a:pPr/>
              <a:t>20</a:t>
            </a:fld>
            <a:endParaRPr lang="zh-CN" altLang="en-US" dirty="0"/>
          </a:p>
        </p:txBody>
      </p:sp>
    </p:spTree>
    <p:extLst>
      <p:ext uri="{BB962C8B-B14F-4D97-AF65-F5344CB8AC3E}">
        <p14:creationId xmlns:p14="http://schemas.microsoft.com/office/powerpoint/2010/main" val="55559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C2490655-51F8-457C-9452-EAFA93AA99BA}"/>
              </a:ext>
            </a:extLst>
          </p:cNvPr>
          <p:cNvGraphicFramePr>
            <a:graphicFrameLocks noGrp="1"/>
          </p:cNvGraphicFramePr>
          <p:nvPr>
            <p:extLst>
              <p:ext uri="{D42A27DB-BD31-4B8C-83A1-F6EECF244321}">
                <p14:modId xmlns:p14="http://schemas.microsoft.com/office/powerpoint/2010/main" val="2551018751"/>
              </p:ext>
            </p:extLst>
          </p:nvPr>
        </p:nvGraphicFramePr>
        <p:xfrm>
          <a:off x="473644" y="859384"/>
          <a:ext cx="8196712" cy="3743593"/>
        </p:xfrm>
        <a:graphic>
          <a:graphicData uri="http://schemas.openxmlformats.org/drawingml/2006/table">
            <a:tbl>
              <a:tblPr firstRow="1" bandRow="1">
                <a:tableStyleId>{5C22544A-7EE6-4342-B048-85BDC9FD1C3A}</a:tableStyleId>
              </a:tblPr>
              <a:tblGrid>
                <a:gridCol w="2094362">
                  <a:extLst>
                    <a:ext uri="{9D8B030D-6E8A-4147-A177-3AD203B41FA5}">
                      <a16:colId xmlns:a16="http://schemas.microsoft.com/office/drawing/2014/main" val="2003658157"/>
                    </a:ext>
                  </a:extLst>
                </a:gridCol>
                <a:gridCol w="3105150">
                  <a:extLst>
                    <a:ext uri="{9D8B030D-6E8A-4147-A177-3AD203B41FA5}">
                      <a16:colId xmlns:a16="http://schemas.microsoft.com/office/drawing/2014/main" val="3348790458"/>
                    </a:ext>
                  </a:extLst>
                </a:gridCol>
                <a:gridCol w="2997200">
                  <a:extLst>
                    <a:ext uri="{9D8B030D-6E8A-4147-A177-3AD203B41FA5}">
                      <a16:colId xmlns:a16="http://schemas.microsoft.com/office/drawing/2014/main" val="577333698"/>
                    </a:ext>
                  </a:extLst>
                </a:gridCol>
              </a:tblGrid>
              <a:tr h="461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100" b="1" dirty="0"/>
                        <a:t>Model</a:t>
                      </a:r>
                      <a:endParaRPr lang="en-US" sz="1100" dirty="0"/>
                    </a:p>
                  </a:txBody>
                  <a:tcPr marL="77674" marR="77674" marT="38837" marB="38837" anchor="ctr"/>
                </a:tc>
                <a:tc>
                  <a:txBody>
                    <a:bodyPr/>
                    <a:lstStyle/>
                    <a:p>
                      <a:pPr algn="ctr"/>
                      <a:r>
                        <a:rPr lang="en-US" sz="1100" dirty="0"/>
                        <a:t>With spectral normalization </a:t>
                      </a:r>
                    </a:p>
                  </a:txBody>
                  <a:tcPr marL="77674" marR="77674" marT="38837" marB="38837" anchor="ctr"/>
                </a:tc>
                <a:tc>
                  <a:txBody>
                    <a:bodyPr/>
                    <a:lstStyle/>
                    <a:p>
                      <a:pPr algn="ctr"/>
                      <a:r>
                        <a:rPr lang="en-US" sz="1100" dirty="0"/>
                        <a:t>Without spectral normalization</a:t>
                      </a:r>
                    </a:p>
                  </a:txBody>
                  <a:tcPr marL="77674" marR="77674" marT="38837" marB="38837" anchor="ctr"/>
                </a:tc>
                <a:extLst>
                  <a:ext uri="{0D108BD9-81ED-4DB2-BD59-A6C34878D82A}">
                    <a16:rowId xmlns:a16="http://schemas.microsoft.com/office/drawing/2014/main" val="2813994160"/>
                  </a:ext>
                </a:extLst>
              </a:tr>
              <a:tr h="1174955">
                <a:tc>
                  <a:txBody>
                    <a:bodyPr/>
                    <a:lstStyle/>
                    <a:p>
                      <a:pPr algn="ctr"/>
                      <a:r>
                        <a:rPr lang="en-US" sz="1400" b="1" dirty="0"/>
                        <a:t>Advantages</a:t>
                      </a:r>
                    </a:p>
                  </a:txBody>
                  <a:tcPr marL="77674" marR="77674" marT="38837" marB="38837"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dirty="0"/>
                        <a:t>The</a:t>
                      </a:r>
                      <a:r>
                        <a:rPr lang="zh-TW" altLang="en-US" sz="1200" dirty="0"/>
                        <a:t> </a:t>
                      </a:r>
                      <a:r>
                        <a:rPr lang="en-US" altLang="zh-TW" sz="1200" dirty="0"/>
                        <a:t>new component bad samples can be pushed to the edge of the island rather than being pushed further into the sea.</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dirty="0"/>
                        <a:t>As a result, the "unknown" instances in the lower branch of the Hybrid Expert will be lower.</a:t>
                      </a:r>
                    </a:p>
                  </a:txBody>
                  <a:tcPr marL="77674" marR="77674" marT="38837" marB="38837"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lt"/>
                          <a:ea typeface="+mn-ea"/>
                          <a:cs typeface="+mn-cs"/>
                        </a:rPr>
                        <a:t>The model's reasoning ability is stronger, and it will push the bad samples far away from the islands of each element.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lt"/>
                          <a:ea typeface="+mn-ea"/>
                          <a:cs typeface="+mn-cs"/>
                        </a:rPr>
                        <a:t>As a result, there is less likelihood of misjudgment, and overkill and leakage will be lower.</a:t>
                      </a:r>
                      <a:endParaRPr lang="en-US" sz="1200" kern="1200" dirty="0">
                        <a:solidFill>
                          <a:schemeClr val="dk1"/>
                        </a:solidFill>
                        <a:latin typeface="+mn-lt"/>
                        <a:ea typeface="+mn-ea"/>
                        <a:cs typeface="+mn-cs"/>
                      </a:endParaRPr>
                    </a:p>
                  </a:txBody>
                  <a:tcPr marL="77674" marR="77674" marT="38837" marB="38837" anchor="ctr"/>
                </a:tc>
                <a:extLst>
                  <a:ext uri="{0D108BD9-81ED-4DB2-BD59-A6C34878D82A}">
                    <a16:rowId xmlns:a16="http://schemas.microsoft.com/office/drawing/2014/main" val="400655000"/>
                  </a:ext>
                </a:extLst>
              </a:tr>
              <a:tr h="1174955">
                <a:tc>
                  <a:txBody>
                    <a:bodyPr/>
                    <a:lstStyle/>
                    <a:p>
                      <a:pPr algn="ctr"/>
                      <a:r>
                        <a:rPr lang="en-US" sz="1400" b="1" dirty="0"/>
                        <a:t>Disadvantages</a:t>
                      </a:r>
                    </a:p>
                  </a:txBody>
                  <a:tcPr marL="77674" marR="77674" marT="38837" marB="38837" anchor="ctr"/>
                </a:tc>
                <a:tc>
                  <a:txBody>
                    <a:bodyPr/>
                    <a:lstStyle/>
                    <a:p>
                      <a:r>
                        <a:rPr lang="en-US" altLang="zh-TW" sz="1200" dirty="0"/>
                        <a:t>The model's reasoning ability will be constrained by the SN . Consequently, the bad samples will be pushed around the islands, which will also lead to a higher likelihood of misjudgment, overkill, and leakage.</a:t>
                      </a:r>
                    </a:p>
                  </a:txBody>
                  <a:tcPr marL="77674" marR="77674" marT="38837" marB="38837"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kern="1200" dirty="0">
                          <a:solidFill>
                            <a:schemeClr val="dk1"/>
                          </a:solidFill>
                          <a:latin typeface="+mn-lt"/>
                          <a:ea typeface="+mn-ea"/>
                          <a:cs typeface="+mn-cs"/>
                        </a:rPr>
                        <a:t>Due to its stronger capabilities, the model might push the bad samples of the new component into the sea, which would result in a higher number of "unknown" instances in the lower branch of the Hybrid Expert.</a:t>
                      </a:r>
                      <a:endParaRPr lang="en-US" sz="1200" kern="1200" dirty="0">
                        <a:solidFill>
                          <a:schemeClr val="dk1"/>
                        </a:solidFill>
                        <a:latin typeface="+mn-lt"/>
                        <a:ea typeface="+mn-ea"/>
                        <a:cs typeface="+mn-cs"/>
                      </a:endParaRPr>
                    </a:p>
                  </a:txBody>
                  <a:tcPr marL="77674" marR="77674" marT="38837" marB="38837" anchor="ctr"/>
                </a:tc>
                <a:extLst>
                  <a:ext uri="{0D108BD9-81ED-4DB2-BD59-A6C34878D82A}">
                    <a16:rowId xmlns:a16="http://schemas.microsoft.com/office/drawing/2014/main" val="4118668233"/>
                  </a:ext>
                </a:extLst>
              </a:tr>
              <a:tr h="931843">
                <a:tc>
                  <a:txBody>
                    <a:bodyPr/>
                    <a:lstStyle/>
                    <a:p>
                      <a:pPr algn="ctr"/>
                      <a:r>
                        <a:rPr lang="en-US" altLang="zh-TW" sz="1400" b="1" kern="1200" dirty="0">
                          <a:solidFill>
                            <a:schemeClr val="dk1"/>
                          </a:solidFill>
                          <a:latin typeface="+mn-lt"/>
                          <a:ea typeface="+mn-ea"/>
                          <a:cs typeface="+mn-cs"/>
                        </a:rPr>
                        <a:t>properties</a:t>
                      </a:r>
                      <a:endParaRPr lang="en-US" sz="1400" b="1" kern="1200" dirty="0">
                        <a:solidFill>
                          <a:schemeClr val="dk1"/>
                        </a:solidFill>
                        <a:latin typeface="+mn-lt"/>
                        <a:ea typeface="+mn-ea"/>
                        <a:cs typeface="+mn-cs"/>
                      </a:endParaRPr>
                    </a:p>
                  </a:txBody>
                  <a:tcPr marL="77674" marR="77674" marT="38837" marB="38837" anchor="ctr"/>
                </a:tc>
                <a:tc>
                  <a:txBody>
                    <a:bodyPr/>
                    <a:lstStyle/>
                    <a:p>
                      <a:r>
                        <a:rPr lang="en-US" altLang="zh-TW" sz="1200" dirty="0"/>
                        <a:t>The performance of the new component is expected to be </a:t>
                      </a:r>
                      <a:r>
                        <a:rPr lang="en-US" altLang="zh-TW" sz="1200" b="1" dirty="0"/>
                        <a:t>better</a:t>
                      </a:r>
                      <a:r>
                        <a:rPr lang="en-US" altLang="zh-TW" sz="1200" dirty="0"/>
                        <a:t> .</a:t>
                      </a:r>
                    </a:p>
                  </a:txBody>
                  <a:tcPr marL="77674" marR="77674" marT="38837" marB="38837"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dirty="0"/>
                        <a:t>The performance of the new component is expected to be </a:t>
                      </a:r>
                      <a:r>
                        <a:rPr lang="en-US" altLang="zh-TW" sz="1200" b="1" dirty="0">
                          <a:solidFill>
                            <a:schemeClr val="tx1"/>
                          </a:solidFill>
                        </a:rPr>
                        <a:t>worse</a:t>
                      </a:r>
                      <a:r>
                        <a:rPr lang="en-US" altLang="zh-TW" sz="1200" dirty="0"/>
                        <a:t> .</a:t>
                      </a:r>
                    </a:p>
                  </a:txBody>
                  <a:tcPr marL="77674" marR="77674" marT="38837" marB="38837" anchor="ctr"/>
                </a:tc>
                <a:extLst>
                  <a:ext uri="{0D108BD9-81ED-4DB2-BD59-A6C34878D82A}">
                    <a16:rowId xmlns:a16="http://schemas.microsoft.com/office/drawing/2014/main" val="1379446648"/>
                  </a:ext>
                </a:extLst>
              </a:tr>
            </a:tbl>
          </a:graphicData>
        </a:graphic>
      </p:graphicFrame>
      <p:sp>
        <p:nvSpPr>
          <p:cNvPr id="2" name="矩形 1">
            <a:extLst>
              <a:ext uri="{FF2B5EF4-FFF2-40B4-BE49-F238E27FC236}">
                <a16:creationId xmlns:a16="http://schemas.microsoft.com/office/drawing/2014/main" id="{410F9EA0-9EF9-8679-1FA8-B8DDFE93D59B}"/>
              </a:ext>
            </a:extLst>
          </p:cNvPr>
          <p:cNvSpPr/>
          <p:nvPr/>
        </p:nvSpPr>
        <p:spPr bwMode="auto">
          <a:xfrm>
            <a:off x="168541" y="90086"/>
            <a:ext cx="5633273"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 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Effect of spectral normalization</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頁尾版面配置區 11">
            <a:extLst>
              <a:ext uri="{FF2B5EF4-FFF2-40B4-BE49-F238E27FC236}">
                <a16:creationId xmlns:a16="http://schemas.microsoft.com/office/drawing/2014/main" id="{215BF093-DE68-9C0C-A66B-D9A649CDCE98}"/>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A4EFAEA9-A278-F403-B540-3D347F83EE30}"/>
              </a:ext>
            </a:extLst>
          </p:cNvPr>
          <p:cNvSpPr>
            <a:spLocks noGrp="1"/>
          </p:cNvSpPr>
          <p:nvPr>
            <p:ph type="sldNum" sz="quarter" idx="12"/>
          </p:nvPr>
        </p:nvSpPr>
        <p:spPr/>
        <p:txBody>
          <a:bodyPr/>
          <a:lstStyle/>
          <a:p>
            <a:fld id="{EE3F9CDB-1F21-4789-A81E-8FEA25CE194B}" type="slidenum">
              <a:rPr lang="zh-CN" altLang="en-US" smtClean="0"/>
              <a:pPr/>
              <a:t>21</a:t>
            </a:fld>
            <a:endParaRPr lang="zh-CN" altLang="en-US" dirty="0"/>
          </a:p>
        </p:txBody>
      </p:sp>
    </p:spTree>
    <p:extLst>
      <p:ext uri="{BB962C8B-B14F-4D97-AF65-F5344CB8AC3E}">
        <p14:creationId xmlns:p14="http://schemas.microsoft.com/office/powerpoint/2010/main" val="406876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5564344" cy="646331"/>
          </a:xfrm>
          <a:prstGeom prst="rect">
            <a:avLst/>
          </a:prstGeom>
          <a:noFill/>
        </p:spPr>
        <p:txBody>
          <a:bodyPr wrap="none">
            <a:spAutoFit/>
          </a:bodyPr>
          <a:lstStyle/>
          <a:p>
            <a:pPr>
              <a:defRPr/>
            </a:pPr>
            <a:r>
              <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Summary</a:t>
            </a:r>
          </a:p>
        </p:txBody>
      </p:sp>
      <p:sp>
        <p:nvSpPr>
          <p:cNvPr id="3" name="文字方塊 2"/>
          <p:cNvSpPr txBox="1"/>
          <p:nvPr/>
        </p:nvSpPr>
        <p:spPr>
          <a:xfrm>
            <a:off x="168540" y="834673"/>
            <a:ext cx="8722360" cy="3785652"/>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sz="1600" dirty="0"/>
              <a:t>We propose a Hybrid Expert which is a combination of MLP classifier (Defect detector branch) and Gaussian Process classifier (Component Classifier branch).</a:t>
            </a:r>
          </a:p>
          <a:p>
            <a:pPr algn="just"/>
            <a:endParaRPr lang="en-US" altLang="zh-TW" sz="1600" dirty="0"/>
          </a:p>
          <a:p>
            <a:pPr algn="just"/>
            <a:r>
              <a:rPr lang="zh-TW" altLang="zh-TW" sz="1600" dirty="0"/>
              <a:t>Outperformance of Previous Approach:</a:t>
            </a:r>
            <a:endParaRPr lang="en-US" altLang="zh-TW" sz="1600" dirty="0"/>
          </a:p>
          <a:p>
            <a:pPr algn="just"/>
            <a:endParaRPr lang="en-US" altLang="zh-TW" sz="1600" dirty="0"/>
          </a:p>
          <a:p>
            <a:pPr marL="285750" indent="-285750" algn="just">
              <a:buFont typeface="Arial" panose="020B0604020202020204" pitchFamily="34" charset="0"/>
              <a:buChar char="•"/>
            </a:pPr>
            <a:r>
              <a:rPr lang="zh-TW" altLang="zh-TW" sz="1600" dirty="0"/>
              <a:t>Calibrated Score </a:t>
            </a:r>
            <a:r>
              <a:rPr lang="en-US" altLang="zh-TW" sz="1600" dirty="0"/>
              <a:t>was </a:t>
            </a:r>
            <a:r>
              <a:rPr lang="en-US" altLang="zh-TW" sz="1600" dirty="0" err="1"/>
              <a:t>i</a:t>
            </a:r>
            <a:r>
              <a:rPr lang="zh-TW" altLang="zh-TW" sz="1600" dirty="0">
                <a:solidFill>
                  <a:srgbClr val="FF0000"/>
                </a:solidFill>
              </a:rPr>
              <a:t>mproved </a:t>
            </a:r>
            <a:r>
              <a:rPr lang="en-US" altLang="zh-TW" sz="1600" dirty="0">
                <a:solidFill>
                  <a:srgbClr val="FF0000"/>
                </a:solidFill>
              </a:rPr>
              <a:t>from </a:t>
            </a:r>
            <a:r>
              <a:rPr lang="zh-TW" altLang="zh-TW" sz="1600" dirty="0">
                <a:solidFill>
                  <a:srgbClr val="FF0000"/>
                </a:solidFill>
              </a:rPr>
              <a:t>0.98728 to 0.99173</a:t>
            </a:r>
            <a:r>
              <a:rPr lang="zh-TW" altLang="zh-TW" sz="1600" dirty="0"/>
              <a:t>.</a:t>
            </a:r>
            <a:r>
              <a:rPr lang="en-US" altLang="zh-TW" sz="1600" dirty="0"/>
              <a:t> For 8-fruit dataset, from 0.9317 to 0.95064.</a:t>
            </a:r>
          </a:p>
          <a:p>
            <a:pPr marL="285750" indent="-285750" algn="just">
              <a:buFont typeface="Arial" panose="020B0604020202020204" pitchFamily="34" charset="0"/>
              <a:buChar char="•"/>
            </a:pPr>
            <a:endParaRPr lang="en-US" altLang="zh-TW" sz="1600" dirty="0"/>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600" dirty="0"/>
              <a:t>Enhanced training speed:</a:t>
            </a:r>
            <a:endParaRPr lang="en-US" altLang="zh-TW" sz="1600" dirty="0"/>
          </a:p>
          <a:p>
            <a:pPr marL="628650" lvl="1" indent="-285750" defTabSz="914400" eaLnBrk="0" fontAlgn="base" hangingPunct="0">
              <a:spcBef>
                <a:spcPct val="0"/>
              </a:spcBef>
              <a:spcAft>
                <a:spcPct val="0"/>
              </a:spcAft>
              <a:buFont typeface="Arial" panose="020B0604020202020204" pitchFamily="34" charset="0"/>
              <a:buChar char="•"/>
            </a:pPr>
            <a:r>
              <a:rPr lang="en-US" altLang="zh-TW" sz="1600" dirty="0"/>
              <a:t>Previously proposed Hybrid Expert </a:t>
            </a:r>
            <a:r>
              <a:rPr lang="zh-TW" altLang="zh-TW" sz="1600" dirty="0"/>
              <a:t>: Around 8.57 hours </a:t>
            </a:r>
            <a:r>
              <a:rPr kumimoji="0" lang="en-US" altLang="zh-TW" sz="16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 </a:t>
            </a:r>
            <a:r>
              <a:rPr lang="zh-TW" altLang="zh-TW" sz="1600" dirty="0"/>
              <a:t>1.36 hours (with Bayesian optimization 50 iterations taking "16.86 hours </a:t>
            </a:r>
            <a:r>
              <a:rPr kumimoji="0" lang="en-US" altLang="zh-TW" sz="16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 </a:t>
            </a:r>
            <a:r>
              <a:rPr lang="zh-TW" altLang="zh-TW" sz="1600" dirty="0"/>
              <a:t>0.9 hours").</a:t>
            </a:r>
            <a:r>
              <a:rPr kumimoji="0" lang="en-US" altLang="zh-TW" sz="16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 </a:t>
            </a:r>
            <a:endParaRPr lang="en-US" altLang="zh-TW" sz="1600" dirty="0">
              <a:latin typeface="Calibri" panose="020F0502020204030204"/>
              <a:ea typeface="新細明體" panose="02020500000000000000" pitchFamily="18" charset="-120"/>
            </a:endParaRPr>
          </a:p>
          <a:p>
            <a:pPr marL="628650" lvl="1" indent="-285750" defTabSz="914400" eaLnBrk="0" fontAlgn="base" hangingPunct="0">
              <a:spcBef>
                <a:spcPct val="0"/>
              </a:spcBef>
              <a:spcAft>
                <a:spcPct val="0"/>
              </a:spcAft>
              <a:buFont typeface="Arial" panose="020B0604020202020204" pitchFamily="34" charset="0"/>
              <a:buChar char="•"/>
            </a:pPr>
            <a:r>
              <a:rPr lang="en-US" altLang="zh-TW" sz="1600" dirty="0"/>
              <a:t>Our</a:t>
            </a:r>
            <a:r>
              <a:rPr lang="zh-TW" altLang="zh-TW" sz="1600" dirty="0"/>
              <a:t> method: Only </a:t>
            </a:r>
            <a:r>
              <a:rPr lang="zh-TW" altLang="zh-TW" sz="1600" dirty="0">
                <a:solidFill>
                  <a:srgbClr val="FF0000"/>
                </a:solidFill>
              </a:rPr>
              <a:t>6.834 hours </a:t>
            </a:r>
            <a:r>
              <a:rPr kumimoji="0" lang="en-US" altLang="zh-TW" sz="16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lang="zh-TW" altLang="zh-TW" sz="1600" dirty="0">
                <a:solidFill>
                  <a:srgbClr val="FF0000"/>
                </a:solidFill>
              </a:rPr>
              <a:t>2.21 hours </a:t>
            </a:r>
            <a:r>
              <a:rPr lang="zh-TW" altLang="zh-TW" sz="1600" dirty="0"/>
              <a:t>(with Bayesian optimization 200 iterations taking "15.81 hours </a:t>
            </a:r>
            <a:r>
              <a:rPr kumimoji="0" lang="en-US" altLang="zh-TW" sz="16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 </a:t>
            </a:r>
            <a:r>
              <a:rPr lang="zh-TW" altLang="zh-TW" sz="1600" dirty="0"/>
              <a:t>1.79 hours").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zh-TW" altLang="zh-TW" sz="1600" dirty="0"/>
              <a:t>Improved </a:t>
            </a:r>
            <a:r>
              <a:rPr lang="en-US" altLang="zh-TW" sz="1600" dirty="0"/>
              <a:t>inference</a:t>
            </a:r>
            <a:r>
              <a:rPr lang="zh-TW" altLang="zh-TW" sz="1600" dirty="0"/>
              <a:t> Speed:</a:t>
            </a:r>
          </a:p>
          <a:p>
            <a:pPr marL="628650" lvl="1" indent="-285750" defTabSz="914400" eaLnBrk="0" fontAlgn="base" hangingPunct="0">
              <a:spcBef>
                <a:spcPct val="0"/>
              </a:spcBef>
              <a:spcAft>
                <a:spcPct val="0"/>
              </a:spcAft>
              <a:buFont typeface="Arial" panose="020B0604020202020204" pitchFamily="34" charset="0"/>
              <a:buChar char="•"/>
            </a:pPr>
            <a:r>
              <a:rPr lang="en-US" altLang="zh-TW" sz="1600" dirty="0"/>
              <a:t>Previously proposed Hybrid Expert’s</a:t>
            </a:r>
            <a:r>
              <a:rPr lang="zh-TW" altLang="zh-TW" sz="1600" dirty="0"/>
              <a:t> detection time: "25.51 minutes </a:t>
            </a:r>
            <a:r>
              <a:rPr kumimoji="0" lang="en-US" altLang="zh-TW" sz="16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 </a:t>
            </a:r>
            <a:r>
              <a:rPr lang="zh-TW" altLang="zh-TW" sz="1600" dirty="0"/>
              <a:t>3.66 minutes".</a:t>
            </a:r>
          </a:p>
          <a:p>
            <a:pPr marL="628650" lvl="1" indent="-285750" defTabSz="914400" eaLnBrk="0" fontAlgn="base" hangingPunct="0">
              <a:spcBef>
                <a:spcPct val="0"/>
              </a:spcBef>
              <a:spcAft>
                <a:spcPct val="0"/>
              </a:spcAft>
              <a:buFont typeface="Arial" panose="020B0604020202020204" pitchFamily="34" charset="0"/>
              <a:buChar char="•"/>
            </a:pPr>
            <a:r>
              <a:rPr lang="en-US" altLang="zh-TW" sz="1600" dirty="0"/>
              <a:t>Our</a:t>
            </a:r>
            <a:r>
              <a:rPr lang="zh-TW" altLang="zh-TW" sz="1600" dirty="0"/>
              <a:t> method</a:t>
            </a:r>
            <a:r>
              <a:rPr lang="en-US" altLang="zh-TW" sz="1600" dirty="0"/>
              <a:t>’s</a:t>
            </a:r>
            <a:r>
              <a:rPr lang="zh-TW" altLang="zh-TW" sz="1600" dirty="0"/>
              <a:t> detection time: "</a:t>
            </a:r>
            <a:r>
              <a:rPr lang="zh-TW" altLang="zh-TW" sz="1600" dirty="0">
                <a:solidFill>
                  <a:srgbClr val="FF0000"/>
                </a:solidFill>
              </a:rPr>
              <a:t>5.947 minutes </a:t>
            </a:r>
            <a:r>
              <a:rPr kumimoji="0" lang="en-US" altLang="zh-TW" sz="16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 </a:t>
            </a:r>
            <a:r>
              <a:rPr lang="zh-TW" altLang="zh-TW" sz="1600" dirty="0">
                <a:solidFill>
                  <a:srgbClr val="FF0000"/>
                </a:solidFill>
              </a:rPr>
              <a:t>2.229 minutes</a:t>
            </a:r>
            <a:r>
              <a:rPr lang="zh-TW" altLang="zh-TW" sz="1600" dirty="0"/>
              <a:t>".</a:t>
            </a:r>
          </a:p>
        </p:txBody>
      </p:sp>
      <p:sp>
        <p:nvSpPr>
          <p:cNvPr id="12" name="頁尾版面配置區 11">
            <a:extLst>
              <a:ext uri="{FF2B5EF4-FFF2-40B4-BE49-F238E27FC236}">
                <a16:creationId xmlns:a16="http://schemas.microsoft.com/office/drawing/2014/main" id="{74180527-F14E-745A-70A5-6C7A2145B431}"/>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EAEB18DE-EF82-B507-FBB4-402B1DBD35E7}"/>
              </a:ext>
            </a:extLst>
          </p:cNvPr>
          <p:cNvSpPr>
            <a:spLocks noGrp="1"/>
          </p:cNvSpPr>
          <p:nvPr>
            <p:ph type="sldNum" sz="quarter" idx="12"/>
          </p:nvPr>
        </p:nvSpPr>
        <p:spPr/>
        <p:txBody>
          <a:bodyPr/>
          <a:lstStyle/>
          <a:p>
            <a:fld id="{EE3F9CDB-1F21-4789-A81E-8FEA25CE194B}" type="slidenum">
              <a:rPr lang="zh-CN" altLang="en-US" smtClean="0"/>
              <a:pPr/>
              <a:t>22</a:t>
            </a:fld>
            <a:endParaRPr lang="zh-CN" altLang="en-US" dirty="0"/>
          </a:p>
        </p:txBody>
      </p:sp>
    </p:spTree>
    <p:extLst>
      <p:ext uri="{BB962C8B-B14F-4D97-AF65-F5344CB8AC3E}">
        <p14:creationId xmlns:p14="http://schemas.microsoft.com/office/powerpoint/2010/main" val="238095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2476649" y="2267424"/>
            <a:ext cx="4190699" cy="769441"/>
          </a:xfrm>
          <a:prstGeom prst="rect">
            <a:avLst/>
          </a:prstGeom>
        </p:spPr>
        <p:txBody>
          <a:bodyPr wrap="non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Related works</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TWO</a:t>
            </a:r>
            <a:endParaRPr lang="zh-CN" altLang="en-US" sz="1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5E33E82-4175-4F8A-8844-FF5E142EEAD3}"/>
              </a:ext>
            </a:extLst>
          </p:cNvPr>
          <p:cNvSpPr/>
          <p:nvPr/>
        </p:nvSpPr>
        <p:spPr bwMode="auto">
          <a:xfrm>
            <a:off x="168540" y="90085"/>
            <a:ext cx="336335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Part2: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Related works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Gaussian Process Classifier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字方塊 5">
            <a:extLst>
              <a:ext uri="{FF2B5EF4-FFF2-40B4-BE49-F238E27FC236}">
                <a16:creationId xmlns:a16="http://schemas.microsoft.com/office/drawing/2014/main" id="{5341636A-575E-B1C9-9572-DE0AF9CCA6AA}"/>
              </a:ext>
            </a:extLst>
          </p:cNvPr>
          <p:cNvSpPr txBox="1"/>
          <p:nvPr/>
        </p:nvSpPr>
        <p:spPr>
          <a:xfrm>
            <a:off x="533400" y="820113"/>
            <a:ext cx="8077200" cy="3930371"/>
          </a:xfrm>
          <a:prstGeom prst="rect">
            <a:avLst/>
          </a:prstGeom>
          <a:noFill/>
        </p:spPr>
        <p:txBody>
          <a:bodyPr wrap="square">
            <a:spAutoFit/>
          </a:bodyPr>
          <a:lstStyle/>
          <a:p>
            <a:pPr>
              <a:lnSpc>
                <a:spcPct val="150000"/>
              </a:lnSpc>
            </a:pPr>
            <a:r>
              <a:rPr lang="en-US" altLang="zh-TW" sz="1400" dirty="0">
                <a:solidFill>
                  <a:prstClr val="black"/>
                </a:solidFill>
                <a:latin typeface="Cambria" panose="02040503050406030204" pitchFamily="18" charset="0"/>
                <a:ea typeface="Cambria" panose="02040503050406030204" pitchFamily="18" charset="0"/>
              </a:rPr>
              <a:t>Gaussian Process classifiers have advantages in handling uncertainty and Kernel function optimization, making them efficient and flexible machine learning methods.</a:t>
            </a:r>
          </a:p>
          <a:p>
            <a:pPr>
              <a:lnSpc>
                <a:spcPct val="150000"/>
              </a:lnSpc>
            </a:pPr>
            <a:endParaRPr lang="en-US" altLang="zh-TW" sz="1400" dirty="0">
              <a:solidFill>
                <a:prstClr val="black"/>
              </a:solidFill>
              <a:latin typeface="Cambria" panose="02040503050406030204" pitchFamily="18" charset="0"/>
              <a:ea typeface="Cambria" panose="02040503050406030204" pitchFamily="18" charset="0"/>
            </a:endParaRPr>
          </a:p>
          <a:p>
            <a:pPr marL="342900" indent="-342900">
              <a:lnSpc>
                <a:spcPct val="150000"/>
              </a:lnSpc>
              <a:buFont typeface="+mj-lt"/>
              <a:buAutoNum type="arabicPeriod"/>
            </a:pPr>
            <a:r>
              <a:rPr lang="en-US" altLang="zh-TW" sz="1400" dirty="0">
                <a:solidFill>
                  <a:prstClr val="black"/>
                </a:solidFill>
                <a:latin typeface="Cambria" panose="02040503050406030204" pitchFamily="18" charset="0"/>
                <a:ea typeface="Cambria" panose="02040503050406030204" pitchFamily="18" charset="0"/>
              </a:rPr>
              <a:t>The Gaussian Process  classifier is based on interpolation, predicting the labels of new data points by interpolating between the training data points.</a:t>
            </a:r>
          </a:p>
          <a:p>
            <a:pPr marL="342900" indent="-342900">
              <a:lnSpc>
                <a:spcPct val="150000"/>
              </a:lnSpc>
              <a:buFont typeface="+mj-lt"/>
              <a:buAutoNum type="arabicPeriod"/>
            </a:pPr>
            <a:r>
              <a:rPr lang="en-US" altLang="zh-TW" sz="1400" dirty="0">
                <a:solidFill>
                  <a:prstClr val="black"/>
                </a:solidFill>
                <a:latin typeface="Cambria" panose="02040503050406030204" pitchFamily="18" charset="0"/>
                <a:ea typeface="Cambria" panose="02040503050406030204" pitchFamily="18" charset="0"/>
              </a:rPr>
              <a:t>Gaussian Process classifier can estimate predictive uncertainty, indicating the model's confidence in its predictions.</a:t>
            </a:r>
          </a:p>
          <a:p>
            <a:pPr marL="342900" indent="-342900">
              <a:lnSpc>
                <a:spcPct val="150000"/>
              </a:lnSpc>
              <a:buFont typeface="+mj-lt"/>
              <a:buAutoNum type="arabicPeriod"/>
            </a:pPr>
            <a:r>
              <a:rPr lang="en-US" altLang="zh-TW" sz="1400" dirty="0">
                <a:solidFill>
                  <a:prstClr val="black"/>
                </a:solidFill>
                <a:latin typeface="Cambria" panose="02040503050406030204" pitchFamily="18" charset="0"/>
                <a:ea typeface="Cambria" panose="02040503050406030204" pitchFamily="18" charset="0"/>
              </a:rPr>
              <a:t>Use Gaussian Process (GP) to define uncertainty allows for easier algebraic computations and improves model efficiency.</a:t>
            </a:r>
          </a:p>
          <a:p>
            <a:pPr marL="342900" indent="-342900">
              <a:lnSpc>
                <a:spcPct val="150000"/>
              </a:lnSpc>
              <a:buFont typeface="+mj-lt"/>
              <a:buAutoNum type="arabicPeriod"/>
            </a:pPr>
            <a:r>
              <a:rPr lang="en-US" altLang="zh-TW" sz="1400" dirty="0">
                <a:solidFill>
                  <a:prstClr val="black"/>
                </a:solidFill>
                <a:latin typeface="Cambria" panose="02040503050406030204" pitchFamily="18" charset="0"/>
                <a:ea typeface="Cambria" panose="02040503050406030204" pitchFamily="18" charset="0"/>
              </a:rPr>
              <a:t>The Kernel function is crucial for the GP classifier as it measures the similarity between data points.</a:t>
            </a:r>
          </a:p>
          <a:p>
            <a:pPr marL="342900" indent="-342900">
              <a:lnSpc>
                <a:spcPct val="150000"/>
              </a:lnSpc>
              <a:buFont typeface="+mj-lt"/>
              <a:buAutoNum type="arabicPeriod"/>
            </a:pPr>
            <a:r>
              <a:rPr lang="en-US" altLang="zh-TW" sz="1400" dirty="0">
                <a:solidFill>
                  <a:prstClr val="black"/>
                </a:solidFill>
                <a:latin typeface="Cambria" panose="02040503050406030204" pitchFamily="18" charset="0"/>
                <a:ea typeface="Cambria" panose="02040503050406030204" pitchFamily="18" charset="0"/>
              </a:rPr>
              <a:t>Optimizing the parameters of the Kernel function is an important step to adjust the model's performance.</a:t>
            </a:r>
          </a:p>
        </p:txBody>
      </p:sp>
      <p:sp>
        <p:nvSpPr>
          <p:cNvPr id="12" name="頁尾版面配置區 11">
            <a:extLst>
              <a:ext uri="{FF2B5EF4-FFF2-40B4-BE49-F238E27FC236}">
                <a16:creationId xmlns:a16="http://schemas.microsoft.com/office/drawing/2014/main" id="{6035D934-25D0-0768-3E7D-5BAFA60D442F}"/>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3DDAFC9A-9808-9A9C-F3B1-10E7E11F706E}"/>
              </a:ext>
            </a:extLst>
          </p:cNvPr>
          <p:cNvSpPr>
            <a:spLocks noGrp="1"/>
          </p:cNvSpPr>
          <p:nvPr>
            <p:ph type="sldNum" sz="quarter" idx="12"/>
          </p:nvPr>
        </p:nvSpPr>
        <p:spPr/>
        <p:txBody>
          <a:bodyPr/>
          <a:lstStyle/>
          <a:p>
            <a:fld id="{EE3F9CDB-1F21-4789-A81E-8FEA25CE194B}" type="slidenum">
              <a:rPr lang="zh-CN" altLang="en-US" smtClean="0"/>
              <a:pPr/>
              <a:t>24</a:t>
            </a:fld>
            <a:endParaRPr lang="zh-CN" altLang="en-US" dirty="0"/>
          </a:p>
        </p:txBody>
      </p:sp>
    </p:spTree>
    <p:extLst>
      <p:ext uri="{BB962C8B-B14F-4D97-AF65-F5344CB8AC3E}">
        <p14:creationId xmlns:p14="http://schemas.microsoft.com/office/powerpoint/2010/main" val="1582240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群組 10">
            <a:extLst>
              <a:ext uri="{FF2B5EF4-FFF2-40B4-BE49-F238E27FC236}">
                <a16:creationId xmlns:a16="http://schemas.microsoft.com/office/drawing/2014/main" id="{85AC0038-AC50-0D6F-FCFF-7F087359654E}"/>
              </a:ext>
            </a:extLst>
          </p:cNvPr>
          <p:cNvGrpSpPr/>
          <p:nvPr/>
        </p:nvGrpSpPr>
        <p:grpSpPr>
          <a:xfrm>
            <a:off x="4874991" y="745632"/>
            <a:ext cx="4016273" cy="1548583"/>
            <a:chOff x="4387688" y="906730"/>
            <a:chExt cx="4610741" cy="1896682"/>
          </a:xfrm>
        </p:grpSpPr>
        <p:pic>
          <p:nvPicPr>
            <p:cNvPr id="2" name="圖片 1">
              <a:extLst>
                <a:ext uri="{FF2B5EF4-FFF2-40B4-BE49-F238E27FC236}">
                  <a16:creationId xmlns:a16="http://schemas.microsoft.com/office/drawing/2014/main" id="{C559388C-711E-4F19-916B-7CA3315E72FE}"/>
                </a:ext>
              </a:extLst>
            </p:cNvPr>
            <p:cNvPicPr>
              <a:picLocks noChangeAspect="1"/>
            </p:cNvPicPr>
            <p:nvPr/>
          </p:nvPicPr>
          <p:blipFill>
            <a:blip r:embed="rId2"/>
            <a:stretch>
              <a:fillRect/>
            </a:stretch>
          </p:blipFill>
          <p:spPr>
            <a:xfrm>
              <a:off x="6712110" y="906730"/>
              <a:ext cx="2286319" cy="1571844"/>
            </a:xfrm>
            <a:prstGeom prst="rect">
              <a:avLst/>
            </a:prstGeom>
          </p:spPr>
        </p:pic>
        <p:pic>
          <p:nvPicPr>
            <p:cNvPr id="3" name="圖片 2">
              <a:extLst>
                <a:ext uri="{FF2B5EF4-FFF2-40B4-BE49-F238E27FC236}">
                  <a16:creationId xmlns:a16="http://schemas.microsoft.com/office/drawing/2014/main" id="{42052946-94D5-4F86-8EB0-957117EBFCDF}"/>
                </a:ext>
              </a:extLst>
            </p:cNvPr>
            <p:cNvPicPr>
              <a:picLocks noChangeAspect="1"/>
            </p:cNvPicPr>
            <p:nvPr/>
          </p:nvPicPr>
          <p:blipFill>
            <a:blip r:embed="rId3"/>
            <a:stretch>
              <a:fillRect/>
            </a:stretch>
          </p:blipFill>
          <p:spPr>
            <a:xfrm>
              <a:off x="4387688" y="915878"/>
              <a:ext cx="2324424" cy="1590897"/>
            </a:xfrm>
            <a:prstGeom prst="rect">
              <a:avLst/>
            </a:prstGeom>
          </p:spPr>
        </p:pic>
        <p:sp>
          <p:nvSpPr>
            <p:cNvPr id="5" name="文字方塊 4">
              <a:extLst>
                <a:ext uri="{FF2B5EF4-FFF2-40B4-BE49-F238E27FC236}">
                  <a16:creationId xmlns:a16="http://schemas.microsoft.com/office/drawing/2014/main" id="{CFA5A087-AD5C-4851-A67F-EF56EFE9CDA4}"/>
                </a:ext>
              </a:extLst>
            </p:cNvPr>
            <p:cNvSpPr txBox="1"/>
            <p:nvPr/>
          </p:nvSpPr>
          <p:spPr>
            <a:xfrm>
              <a:off x="4787900" y="2464065"/>
              <a:ext cx="1625599" cy="320416"/>
            </a:xfrm>
            <a:prstGeom prst="rect">
              <a:avLst/>
            </a:prstGeom>
            <a:noFill/>
          </p:spPr>
          <p:txBody>
            <a:bodyPr wrap="square" rtlCol="0">
              <a:spAutoFit/>
            </a:bodyPr>
            <a:lstStyle/>
            <a:p>
              <a:r>
                <a:rPr lang="en-US" altLang="zh-TW" sz="1100" dirty="0"/>
                <a:t>(a) </a:t>
              </a:r>
              <a:r>
                <a:rPr lang="en-US" altLang="zh-TW" sz="1100" dirty="0" err="1"/>
                <a:t>ResNet</a:t>
              </a:r>
              <a:r>
                <a:rPr lang="en-US" altLang="zh-TW" sz="1100" dirty="0"/>
                <a:t> + Softmax</a:t>
              </a:r>
              <a:endParaRPr lang="zh-TW" altLang="en-US" sz="1100" dirty="0"/>
            </a:p>
          </p:txBody>
        </p:sp>
        <p:sp>
          <p:nvSpPr>
            <p:cNvPr id="6" name="文字方塊 5">
              <a:extLst>
                <a:ext uri="{FF2B5EF4-FFF2-40B4-BE49-F238E27FC236}">
                  <a16:creationId xmlns:a16="http://schemas.microsoft.com/office/drawing/2014/main" id="{110FC316-1AD6-4949-930A-17F1661DD98E}"/>
                </a:ext>
              </a:extLst>
            </p:cNvPr>
            <p:cNvSpPr txBox="1"/>
            <p:nvPr/>
          </p:nvSpPr>
          <p:spPr>
            <a:xfrm>
              <a:off x="7544281" y="2482996"/>
              <a:ext cx="799780" cy="320416"/>
            </a:xfrm>
            <a:prstGeom prst="rect">
              <a:avLst/>
            </a:prstGeom>
            <a:noFill/>
          </p:spPr>
          <p:txBody>
            <a:bodyPr wrap="square" rtlCol="0">
              <a:spAutoFit/>
            </a:bodyPr>
            <a:lstStyle/>
            <a:p>
              <a:r>
                <a:rPr lang="en-US" altLang="zh-TW" sz="1100" dirty="0"/>
                <a:t>(b) DUE</a:t>
              </a:r>
              <a:endParaRPr lang="zh-TW" altLang="en-US" sz="1100" dirty="0"/>
            </a:p>
          </p:txBody>
        </p:sp>
      </p:grpSp>
      <p:sp>
        <p:nvSpPr>
          <p:cNvPr id="7" name="矩形 6">
            <a:extLst>
              <a:ext uri="{FF2B5EF4-FFF2-40B4-BE49-F238E27FC236}">
                <a16:creationId xmlns:a16="http://schemas.microsoft.com/office/drawing/2014/main" id="{06392EED-1793-4DB9-9873-F004BAB15D3E}"/>
              </a:ext>
            </a:extLst>
          </p:cNvPr>
          <p:cNvSpPr/>
          <p:nvPr/>
        </p:nvSpPr>
        <p:spPr>
          <a:xfrm>
            <a:off x="289243" y="4891062"/>
            <a:ext cx="8537026" cy="215444"/>
          </a:xfrm>
          <a:prstGeom prst="rect">
            <a:avLst/>
          </a:prstGeom>
        </p:spPr>
        <p:txBody>
          <a:bodyPr wrap="square">
            <a:spAutoFit/>
          </a:bodyPr>
          <a:lstStyle/>
          <a:p>
            <a:pPr algn="just"/>
            <a:r>
              <a:rPr lang="en-US" altLang="zh-TW" sz="800" dirty="0">
                <a:solidFill>
                  <a:srgbClr val="222222"/>
                </a:solidFill>
                <a:latin typeface="Arial" panose="020B0604020202020204" pitchFamily="34" charset="0"/>
                <a:cs typeface="Arial" panose="020B0604020202020204" pitchFamily="34" charset="0"/>
              </a:rPr>
              <a:t>[2] </a:t>
            </a:r>
            <a:r>
              <a:rPr lang="en-US" altLang="zh-TW" sz="800" dirty="0">
                <a:latin typeface="Arial" panose="020B0604020202020204" pitchFamily="34" charset="0"/>
                <a:cs typeface="Arial" panose="020B0604020202020204" pitchFamily="34" charset="0"/>
              </a:rPr>
              <a:t>van Amersfoort, J., Smith, L., </a:t>
            </a:r>
            <a:r>
              <a:rPr lang="en-US" altLang="zh-TW" sz="800" dirty="0" err="1">
                <a:latin typeface="Arial" panose="020B0604020202020204" pitchFamily="34" charset="0"/>
                <a:cs typeface="Arial" panose="020B0604020202020204" pitchFamily="34" charset="0"/>
              </a:rPr>
              <a:t>Jesson</a:t>
            </a:r>
            <a:r>
              <a:rPr lang="en-US" altLang="zh-TW" sz="800" dirty="0">
                <a:latin typeface="Arial" panose="020B0604020202020204" pitchFamily="34" charset="0"/>
                <a:cs typeface="Arial" panose="020B0604020202020204" pitchFamily="34" charset="0"/>
              </a:rPr>
              <a:t>, A., Key, O., &amp; Gal, Y. (2021). On feature collapse and deep kernel learning for single forward pass uncertainty. </a:t>
            </a:r>
            <a:r>
              <a:rPr lang="en-US" altLang="zh-TW" sz="800" i="1" dirty="0" err="1">
                <a:latin typeface="Arial" panose="020B0604020202020204" pitchFamily="34" charset="0"/>
                <a:cs typeface="Arial" panose="020B0604020202020204" pitchFamily="34" charset="0"/>
              </a:rPr>
              <a:t>arXiv</a:t>
            </a:r>
            <a:r>
              <a:rPr lang="en-US" altLang="zh-TW" sz="800" i="1" dirty="0">
                <a:latin typeface="Arial" panose="020B0604020202020204" pitchFamily="34" charset="0"/>
                <a:cs typeface="Arial" panose="020B0604020202020204" pitchFamily="34" charset="0"/>
              </a:rPr>
              <a:t> preprint arXiv:2102.11409</a:t>
            </a:r>
            <a:r>
              <a:rPr lang="en-US" altLang="zh-TW" sz="800" dirty="0">
                <a:latin typeface="Arial" panose="020B0604020202020204" pitchFamily="34" charset="0"/>
                <a:cs typeface="Arial" panose="020B0604020202020204" pitchFamily="34" charset="0"/>
              </a:rPr>
              <a:t>.</a:t>
            </a:r>
          </a:p>
        </p:txBody>
      </p:sp>
      <p:sp>
        <p:nvSpPr>
          <p:cNvPr id="8" name="矩形 7">
            <a:extLst>
              <a:ext uri="{FF2B5EF4-FFF2-40B4-BE49-F238E27FC236}">
                <a16:creationId xmlns:a16="http://schemas.microsoft.com/office/drawing/2014/main" id="{2E5F4B79-D7C7-4230-A1B9-B1A4DEE2A4A7}"/>
              </a:ext>
            </a:extLst>
          </p:cNvPr>
          <p:cNvSpPr/>
          <p:nvPr/>
        </p:nvSpPr>
        <p:spPr>
          <a:xfrm>
            <a:off x="252736" y="1118788"/>
            <a:ext cx="4597169" cy="923330"/>
          </a:xfrm>
          <a:prstGeom prst="rect">
            <a:avLst/>
          </a:prstGeom>
        </p:spPr>
        <p:txBody>
          <a:bodyPr wrap="square">
            <a:spAutoFit/>
          </a:bodyPr>
          <a:lstStyle/>
          <a:p>
            <a:r>
              <a:rPr lang="en-US" altLang="zh-TW" dirty="0"/>
              <a:t>DUE combines the strengths of both deep learning and kernel methods, it can be used to make predictions with uncertainty.</a:t>
            </a:r>
          </a:p>
          <a:p>
            <a:r>
              <a:rPr lang="en-US" altLang="zh-TW" dirty="0"/>
              <a:t>Thus, we can estimate the uncertainty of a test sample based on its entropy and then filter out the unknown samples.</a:t>
            </a:r>
            <a:endParaRPr lang="zh-TW" altLang="en-US" dirty="0"/>
          </a:p>
        </p:txBody>
      </p:sp>
      <p:sp>
        <p:nvSpPr>
          <p:cNvPr id="10" name="矩形 9">
            <a:extLst>
              <a:ext uri="{FF2B5EF4-FFF2-40B4-BE49-F238E27FC236}">
                <a16:creationId xmlns:a16="http://schemas.microsoft.com/office/drawing/2014/main" id="{E414BA5D-2582-4316-A2D1-6DFB20C7242E}"/>
              </a:ext>
            </a:extLst>
          </p:cNvPr>
          <p:cNvSpPr/>
          <p:nvPr/>
        </p:nvSpPr>
        <p:spPr bwMode="auto">
          <a:xfrm>
            <a:off x="90838" y="99301"/>
            <a:ext cx="7907114"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Part2: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Related works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Deterministic Uncertainty Estimation</a:t>
            </a:r>
            <a:endPar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2" name="表格 11">
            <a:extLst>
              <a:ext uri="{FF2B5EF4-FFF2-40B4-BE49-F238E27FC236}">
                <a16:creationId xmlns:a16="http://schemas.microsoft.com/office/drawing/2014/main" id="{D1CFE52A-FA2D-2BAF-F0E9-341B000758D8}"/>
              </a:ext>
            </a:extLst>
          </p:cNvPr>
          <p:cNvGraphicFramePr>
            <a:graphicFrameLocks noGrp="1"/>
          </p:cNvGraphicFramePr>
          <p:nvPr>
            <p:extLst>
              <p:ext uri="{D42A27DB-BD31-4B8C-83A1-F6EECF244321}">
                <p14:modId xmlns:p14="http://schemas.microsoft.com/office/powerpoint/2010/main" val="4062340542"/>
              </p:ext>
            </p:extLst>
          </p:nvPr>
        </p:nvGraphicFramePr>
        <p:xfrm>
          <a:off x="317731" y="2415275"/>
          <a:ext cx="8573533" cy="2246357"/>
        </p:xfrm>
        <a:graphic>
          <a:graphicData uri="http://schemas.openxmlformats.org/drawingml/2006/table">
            <a:tbl>
              <a:tblPr firstRow="1" bandRow="1">
                <a:tableStyleId>{7DF18680-E054-41AD-8BC1-D1AEF772440D}</a:tableStyleId>
              </a:tblPr>
              <a:tblGrid>
                <a:gridCol w="2847413">
                  <a:extLst>
                    <a:ext uri="{9D8B030D-6E8A-4147-A177-3AD203B41FA5}">
                      <a16:colId xmlns:a16="http://schemas.microsoft.com/office/drawing/2014/main" val="224766594"/>
                    </a:ext>
                  </a:extLst>
                </a:gridCol>
                <a:gridCol w="2863060">
                  <a:extLst>
                    <a:ext uri="{9D8B030D-6E8A-4147-A177-3AD203B41FA5}">
                      <a16:colId xmlns:a16="http://schemas.microsoft.com/office/drawing/2014/main" val="1159038888"/>
                    </a:ext>
                  </a:extLst>
                </a:gridCol>
                <a:gridCol w="2863060">
                  <a:extLst>
                    <a:ext uri="{9D8B030D-6E8A-4147-A177-3AD203B41FA5}">
                      <a16:colId xmlns:a16="http://schemas.microsoft.com/office/drawing/2014/main" val="547000259"/>
                    </a:ext>
                  </a:extLst>
                </a:gridCol>
              </a:tblGrid>
              <a:tr h="429462">
                <a:tc>
                  <a:txBody>
                    <a:bodyPr/>
                    <a:lstStyle/>
                    <a:p>
                      <a:pPr marL="0" algn="ctr" defTabSz="685800" rtl="0" eaLnBrk="1" latinLnBrk="0" hangingPunct="1">
                        <a:defRPr/>
                      </a:pP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DUE</a:t>
                      </a: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Our method</a:t>
                      </a: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298260912"/>
                  </a:ext>
                </a:extLst>
              </a:tr>
              <a:tr h="41481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Goal</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By computing uncertainty, it is possible to identify which samples are Out-of-Distribution (Unknown).</a:t>
                      </a: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By calculating uncertainty ,it is not only possible to identify unknown samples but also perform defect detection.</a:t>
                      </a:r>
                    </a:p>
                  </a:txBody>
                  <a:tcPr anchor="ctr"/>
                </a:tc>
                <a:extLst>
                  <a:ext uri="{0D108BD9-81ED-4DB2-BD59-A6C34878D82A}">
                    <a16:rowId xmlns:a16="http://schemas.microsoft.com/office/drawing/2014/main" val="2412949742"/>
                  </a:ext>
                </a:extLst>
              </a:tr>
              <a:tr h="414815">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Characteristics</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Bayesian properties of the Gaussian process model were utilized to estimate uncertainties effectively.</a:t>
                      </a:r>
                    </a:p>
                  </a:txBody>
                  <a:tcPr anchor="ctr"/>
                </a:tc>
                <a:tc hMerge="1">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Bayesian properties of the Gaussian process model were utilized to estimate uncertainties effectively.</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62198749"/>
                  </a:ext>
                </a:extLst>
              </a:tr>
              <a:tr h="273050">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Model Setting</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Using only the same number of inducing points as the category.</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Using the same number of inducing points as the category in stage 1 and freezing the feature extractor's parameters, we employ additional inducing points for further training.</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4155164923"/>
                  </a:ext>
                </a:extLst>
              </a:tr>
            </a:tbl>
          </a:graphicData>
        </a:graphic>
      </p:graphicFrame>
      <p:sp>
        <p:nvSpPr>
          <p:cNvPr id="19" name="頁尾版面配置區 18">
            <a:extLst>
              <a:ext uri="{FF2B5EF4-FFF2-40B4-BE49-F238E27FC236}">
                <a16:creationId xmlns:a16="http://schemas.microsoft.com/office/drawing/2014/main" id="{5F7AF746-1812-242B-F42F-A4A38A35F643}"/>
              </a:ext>
            </a:extLst>
          </p:cNvPr>
          <p:cNvSpPr>
            <a:spLocks noGrp="1"/>
          </p:cNvSpPr>
          <p:nvPr>
            <p:ph type="ftr" sz="quarter" idx="11"/>
          </p:nvPr>
        </p:nvSpPr>
        <p:spPr/>
        <p:txBody>
          <a:bodyPr/>
          <a:lstStyle/>
          <a:p>
            <a:r>
              <a:rPr lang="en-US" altLang="zh-TW"/>
              <a:t>/78</a:t>
            </a:r>
            <a:endParaRPr lang="zh-TW" altLang="en-US" dirty="0"/>
          </a:p>
        </p:txBody>
      </p:sp>
      <p:sp>
        <p:nvSpPr>
          <p:cNvPr id="20" name="投影片編號版面配置區 19">
            <a:extLst>
              <a:ext uri="{FF2B5EF4-FFF2-40B4-BE49-F238E27FC236}">
                <a16:creationId xmlns:a16="http://schemas.microsoft.com/office/drawing/2014/main" id="{DBA37AB6-4C2F-7967-036F-C337FBCA744F}"/>
              </a:ext>
            </a:extLst>
          </p:cNvPr>
          <p:cNvSpPr>
            <a:spLocks noGrp="1"/>
          </p:cNvSpPr>
          <p:nvPr>
            <p:ph type="sldNum" sz="quarter" idx="12"/>
          </p:nvPr>
        </p:nvSpPr>
        <p:spPr/>
        <p:txBody>
          <a:bodyPr/>
          <a:lstStyle/>
          <a:p>
            <a:fld id="{EE3F9CDB-1F21-4789-A81E-8FEA25CE194B}" type="slidenum">
              <a:rPr lang="zh-CN" altLang="en-US" smtClean="0"/>
              <a:pPr/>
              <a:t>25</a:t>
            </a:fld>
            <a:endParaRPr lang="zh-CN" altLang="en-US" dirty="0"/>
          </a:p>
        </p:txBody>
      </p:sp>
    </p:spTree>
    <p:extLst>
      <p:ext uri="{BB962C8B-B14F-4D97-AF65-F5344CB8AC3E}">
        <p14:creationId xmlns:p14="http://schemas.microsoft.com/office/powerpoint/2010/main" val="30701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C2490655-51F8-457C-9452-EAFA93AA99BA}"/>
              </a:ext>
            </a:extLst>
          </p:cNvPr>
          <p:cNvGraphicFramePr>
            <a:graphicFrameLocks noGrp="1"/>
          </p:cNvGraphicFramePr>
          <p:nvPr>
            <p:extLst>
              <p:ext uri="{D42A27DB-BD31-4B8C-83A1-F6EECF244321}">
                <p14:modId xmlns:p14="http://schemas.microsoft.com/office/powerpoint/2010/main" val="2506503659"/>
              </p:ext>
            </p:extLst>
          </p:nvPr>
        </p:nvGraphicFramePr>
        <p:xfrm>
          <a:off x="818424" y="1015470"/>
          <a:ext cx="7507152" cy="3562881"/>
        </p:xfrm>
        <a:graphic>
          <a:graphicData uri="http://schemas.openxmlformats.org/drawingml/2006/table">
            <a:tbl>
              <a:tblPr firstRow="1" bandRow="1">
                <a:tableStyleId>{5C22544A-7EE6-4342-B048-85BDC9FD1C3A}</a:tableStyleId>
              </a:tblPr>
              <a:tblGrid>
                <a:gridCol w="2502384">
                  <a:extLst>
                    <a:ext uri="{9D8B030D-6E8A-4147-A177-3AD203B41FA5}">
                      <a16:colId xmlns:a16="http://schemas.microsoft.com/office/drawing/2014/main" val="2003658157"/>
                    </a:ext>
                  </a:extLst>
                </a:gridCol>
                <a:gridCol w="2444992">
                  <a:extLst>
                    <a:ext uri="{9D8B030D-6E8A-4147-A177-3AD203B41FA5}">
                      <a16:colId xmlns:a16="http://schemas.microsoft.com/office/drawing/2014/main" val="3348790458"/>
                    </a:ext>
                  </a:extLst>
                </a:gridCol>
                <a:gridCol w="2559776">
                  <a:extLst>
                    <a:ext uri="{9D8B030D-6E8A-4147-A177-3AD203B41FA5}">
                      <a16:colId xmlns:a16="http://schemas.microsoft.com/office/drawing/2014/main" val="577333698"/>
                    </a:ext>
                  </a:extLst>
                </a:gridCol>
              </a:tblGrid>
              <a:tr h="4618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100" b="1" dirty="0"/>
                        <a:t>Model</a:t>
                      </a:r>
                      <a:endParaRPr lang="en-US" sz="1100" dirty="0"/>
                    </a:p>
                  </a:txBody>
                  <a:tcPr marL="77674" marR="77674" marT="38837" marB="38837" anchor="ctr"/>
                </a:tc>
                <a:tc>
                  <a:txBody>
                    <a:bodyPr/>
                    <a:lstStyle/>
                    <a:p>
                      <a:pPr algn="ctr"/>
                      <a:r>
                        <a:rPr lang="en-US" sz="1100" dirty="0"/>
                        <a:t>GMM</a:t>
                      </a:r>
                    </a:p>
                  </a:txBody>
                  <a:tcPr marL="77674" marR="77674" marT="38837" marB="38837" anchor="ctr"/>
                </a:tc>
                <a:tc>
                  <a:txBody>
                    <a:bodyPr/>
                    <a:lstStyle/>
                    <a:p>
                      <a:pPr algn="ctr"/>
                      <a:r>
                        <a:rPr lang="en-US" sz="1100" dirty="0"/>
                        <a:t>DUE</a:t>
                      </a:r>
                    </a:p>
                  </a:txBody>
                  <a:tcPr marL="77674" marR="77674" marT="38837" marB="38837" anchor="ctr"/>
                </a:tc>
                <a:extLst>
                  <a:ext uri="{0D108BD9-81ED-4DB2-BD59-A6C34878D82A}">
                    <a16:rowId xmlns:a16="http://schemas.microsoft.com/office/drawing/2014/main" val="2813994160"/>
                  </a:ext>
                </a:extLst>
              </a:tr>
              <a:tr h="723066">
                <a:tc>
                  <a:txBody>
                    <a:bodyPr/>
                    <a:lstStyle/>
                    <a:p>
                      <a:pPr algn="ctr"/>
                      <a:r>
                        <a:rPr lang="en-US" altLang="zh-TW" sz="1400" b="1" dirty="0"/>
                        <a:t>Characteristics</a:t>
                      </a:r>
                      <a:endParaRPr lang="en-US" sz="1400" b="1" dirty="0"/>
                    </a:p>
                  </a:txBody>
                  <a:tcPr marL="77674" marR="77674" marT="38837" marB="38837" anchor="ctr"/>
                </a:tc>
                <a:tc>
                  <a:txBody>
                    <a:bodyPr/>
                    <a:lstStyle/>
                    <a:p>
                      <a:r>
                        <a:rPr lang="en-US" sz="1200" dirty="0"/>
                        <a:t>A generative model that assumes data comes from a mixture of multiple Gaussian distributions.</a:t>
                      </a:r>
                    </a:p>
                  </a:txBody>
                  <a:tcPr marL="77674" marR="77674" marT="38837" marB="38837" anchor="ctr"/>
                </a:tc>
                <a:tc>
                  <a:txBody>
                    <a:bodyPr/>
                    <a:lstStyle/>
                    <a:p>
                      <a:r>
                        <a:rPr lang="en-US" sz="1200" dirty="0"/>
                        <a:t>A</a:t>
                      </a:r>
                      <a:r>
                        <a:rPr lang="zh-TW" altLang="en-US" sz="1200" dirty="0"/>
                        <a:t> </a:t>
                      </a:r>
                      <a:r>
                        <a:rPr lang="en-US" altLang="zh-TW" sz="1200" dirty="0"/>
                        <a:t>non-parametric</a:t>
                      </a:r>
                      <a:r>
                        <a:rPr lang="en-US" sz="1200" dirty="0"/>
                        <a:t> model that learns correlation between data through a kernel function.</a:t>
                      </a:r>
                    </a:p>
                  </a:txBody>
                  <a:tcPr marL="77674" marR="77674" marT="38837" marB="38837" anchor="ctr"/>
                </a:tc>
                <a:extLst>
                  <a:ext uri="{0D108BD9-81ED-4DB2-BD59-A6C34878D82A}">
                    <a16:rowId xmlns:a16="http://schemas.microsoft.com/office/drawing/2014/main" val="4242029927"/>
                  </a:ext>
                </a:extLst>
              </a:tr>
              <a:tr h="723066">
                <a:tc>
                  <a:txBody>
                    <a:bodyPr/>
                    <a:lstStyle/>
                    <a:p>
                      <a:pPr algn="ctr"/>
                      <a:r>
                        <a:rPr lang="en-US" sz="1400" b="1" dirty="0"/>
                        <a:t>Goal</a:t>
                      </a:r>
                    </a:p>
                  </a:txBody>
                  <a:tcPr marL="77674" marR="77674" marT="38837" marB="38837" anchor="ctr"/>
                </a:tc>
                <a:tc>
                  <a:txBody>
                    <a:bodyPr/>
                    <a:lstStyle/>
                    <a:p>
                      <a:r>
                        <a:rPr lang="en-US" sz="1200" dirty="0"/>
                        <a:t>To model observed data.</a:t>
                      </a:r>
                    </a:p>
                  </a:txBody>
                  <a:tcPr marL="77674" marR="77674" marT="38837" marB="38837" anchor="ctr"/>
                </a:tc>
                <a:tc>
                  <a:txBody>
                    <a:bodyPr/>
                    <a:lstStyle/>
                    <a:p>
                      <a:r>
                        <a:rPr lang="en-US" sz="1200" dirty="0"/>
                        <a:t>To make predictions and uncertainty estimation for new data.</a:t>
                      </a:r>
                    </a:p>
                  </a:txBody>
                  <a:tcPr marL="77674" marR="77674" marT="38837" marB="38837" anchor="ctr"/>
                </a:tc>
                <a:extLst>
                  <a:ext uri="{0D108BD9-81ED-4DB2-BD59-A6C34878D82A}">
                    <a16:rowId xmlns:a16="http://schemas.microsoft.com/office/drawing/2014/main" val="2639236661"/>
                  </a:ext>
                </a:extLst>
              </a:tr>
              <a:tr h="723066">
                <a:tc>
                  <a:txBody>
                    <a:bodyPr/>
                    <a:lstStyle/>
                    <a:p>
                      <a:pPr algn="ctr"/>
                      <a:r>
                        <a:rPr lang="en-US" sz="1400" b="1" dirty="0"/>
                        <a:t>Advantages</a:t>
                      </a:r>
                    </a:p>
                  </a:txBody>
                  <a:tcPr marL="77674" marR="77674" marT="38837" marB="38837"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TW" sz="1200" dirty="0"/>
                        <a:t>The model has higher interpretability.</a:t>
                      </a:r>
                    </a:p>
                  </a:txBody>
                  <a:tcPr marL="77674" marR="77674" marT="38837" marB="38837" anchor="ctr"/>
                </a:tc>
                <a:tc>
                  <a:txBody>
                    <a:bodyPr/>
                    <a:lstStyle/>
                    <a:p>
                      <a:r>
                        <a:rPr lang="en-US" altLang="zh-TW" sz="1200" dirty="0"/>
                        <a:t>The DUE method allows for error feedback during the fitting process.</a:t>
                      </a:r>
                      <a:endParaRPr lang="en-US" sz="1200" b="1" dirty="0"/>
                    </a:p>
                  </a:txBody>
                  <a:tcPr marL="77674" marR="77674" marT="38837" marB="38837" anchor="ctr"/>
                </a:tc>
                <a:extLst>
                  <a:ext uri="{0D108BD9-81ED-4DB2-BD59-A6C34878D82A}">
                    <a16:rowId xmlns:a16="http://schemas.microsoft.com/office/drawing/2014/main" val="400655000"/>
                  </a:ext>
                </a:extLst>
              </a:tr>
              <a:tr h="931843">
                <a:tc>
                  <a:txBody>
                    <a:bodyPr/>
                    <a:lstStyle/>
                    <a:p>
                      <a:pPr algn="ctr"/>
                      <a:r>
                        <a:rPr lang="en-US" sz="1400" b="1" dirty="0"/>
                        <a:t>Disadvantages</a:t>
                      </a:r>
                    </a:p>
                  </a:txBody>
                  <a:tcPr marL="77674" marR="77674" marT="38837" marB="38837" anchor="ctr"/>
                </a:tc>
                <a:tc>
                  <a:txBody>
                    <a:bodyPr/>
                    <a:lstStyle/>
                    <a:p>
                      <a:r>
                        <a:rPr lang="en-US" altLang="zh-TW" sz="1200" dirty="0"/>
                        <a:t>During training, GMM is unable to provide error feedback to the feature extractor.</a:t>
                      </a:r>
                    </a:p>
                  </a:txBody>
                  <a:tcPr marL="77674" marR="77674" marT="38837" marB="38837" anchor="ctr"/>
                </a:tc>
                <a:tc>
                  <a:txBody>
                    <a:bodyPr/>
                    <a:lstStyle/>
                    <a:p>
                      <a:r>
                        <a:rPr lang="en-US" altLang="zh-TW" sz="1200" dirty="0"/>
                        <a:t>The model has a lower</a:t>
                      </a:r>
                      <a:r>
                        <a:rPr lang="zh-TW" altLang="en-US" sz="1200" dirty="0"/>
                        <a:t> </a:t>
                      </a:r>
                      <a:r>
                        <a:rPr lang="en-US" altLang="zh-TW" sz="1200" dirty="0"/>
                        <a:t>interpretability.</a:t>
                      </a:r>
                      <a:endParaRPr lang="en-US" sz="1200" dirty="0"/>
                    </a:p>
                  </a:txBody>
                  <a:tcPr marL="77674" marR="77674" marT="38837" marB="38837" anchor="ctr"/>
                </a:tc>
                <a:extLst>
                  <a:ext uri="{0D108BD9-81ED-4DB2-BD59-A6C34878D82A}">
                    <a16:rowId xmlns:a16="http://schemas.microsoft.com/office/drawing/2014/main" val="4118668233"/>
                  </a:ext>
                </a:extLst>
              </a:tr>
            </a:tbl>
          </a:graphicData>
        </a:graphic>
      </p:graphicFrame>
      <p:sp>
        <p:nvSpPr>
          <p:cNvPr id="6" name="矩形 5">
            <a:extLst>
              <a:ext uri="{FF2B5EF4-FFF2-40B4-BE49-F238E27FC236}">
                <a16:creationId xmlns:a16="http://schemas.microsoft.com/office/drawing/2014/main" id="{8A4DB6FA-B22F-427A-A08F-827942AD2416}"/>
              </a:ext>
            </a:extLst>
          </p:cNvPr>
          <p:cNvSpPr/>
          <p:nvPr/>
        </p:nvSpPr>
        <p:spPr bwMode="auto">
          <a:xfrm>
            <a:off x="168540" y="90085"/>
            <a:ext cx="8925841"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Part2: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Related works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Deterministic Uncertainty Estimation(DUE) vs Gaussian Mixture Model (GMM)</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頁尾版面配置區 11">
            <a:extLst>
              <a:ext uri="{FF2B5EF4-FFF2-40B4-BE49-F238E27FC236}">
                <a16:creationId xmlns:a16="http://schemas.microsoft.com/office/drawing/2014/main" id="{E2BF1881-AC8F-4D54-0D68-916279AA6D88}"/>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4D1BD9EC-C97E-8F29-C3D2-F327951E6D3B}"/>
              </a:ext>
            </a:extLst>
          </p:cNvPr>
          <p:cNvSpPr>
            <a:spLocks noGrp="1"/>
          </p:cNvSpPr>
          <p:nvPr>
            <p:ph type="sldNum" sz="quarter" idx="12"/>
          </p:nvPr>
        </p:nvSpPr>
        <p:spPr/>
        <p:txBody>
          <a:bodyPr/>
          <a:lstStyle/>
          <a:p>
            <a:fld id="{EE3F9CDB-1F21-4789-A81E-8FEA25CE194B}" type="slidenum">
              <a:rPr lang="zh-CN" altLang="en-US" smtClean="0"/>
              <a:pPr/>
              <a:t>26</a:t>
            </a:fld>
            <a:endParaRPr lang="zh-CN" altLang="en-US" dirty="0"/>
          </a:p>
        </p:txBody>
      </p:sp>
    </p:spTree>
    <p:extLst>
      <p:ext uri="{BB962C8B-B14F-4D97-AF65-F5344CB8AC3E}">
        <p14:creationId xmlns:p14="http://schemas.microsoft.com/office/powerpoint/2010/main" val="303985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90838" y="99301"/>
            <a:ext cx="7907114"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Part2: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Related works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Compositional Zero-shot Learning</a:t>
            </a:r>
          </a:p>
        </p:txBody>
      </p:sp>
      <p:sp>
        <p:nvSpPr>
          <p:cNvPr id="4" name="文字方塊 3"/>
          <p:cNvSpPr txBox="1"/>
          <p:nvPr/>
        </p:nvSpPr>
        <p:spPr>
          <a:xfrm>
            <a:off x="386080" y="965200"/>
            <a:ext cx="7457440" cy="338554"/>
          </a:xfrm>
          <a:prstGeom prst="rect">
            <a:avLst/>
          </a:prstGeom>
          <a:noFill/>
        </p:spPr>
        <p:txBody>
          <a:bodyPr wrap="square" rtlCol="0">
            <a:spAutoFit/>
          </a:bodyPr>
          <a:lstStyle/>
          <a:p>
            <a:pPr algn="just"/>
            <a:endParaRPr lang="en-US" altLang="zh-TW" sz="1600" b="1" dirty="0">
              <a:solidFill>
                <a:srgbClr val="FF0000"/>
              </a:solidFill>
            </a:endParaRPr>
          </a:p>
        </p:txBody>
      </p:sp>
      <p:pic>
        <p:nvPicPr>
          <p:cNvPr id="2" name="圖片 1"/>
          <p:cNvPicPr>
            <a:picLocks noChangeAspect="1"/>
          </p:cNvPicPr>
          <p:nvPr/>
        </p:nvPicPr>
        <p:blipFill rotWithShape="1">
          <a:blip r:embed="rId3"/>
          <a:srcRect l="257" r="35447" b="49719"/>
          <a:stretch/>
        </p:blipFill>
        <p:spPr>
          <a:xfrm>
            <a:off x="5529039" y="57882"/>
            <a:ext cx="3041428" cy="1460048"/>
          </a:xfrm>
          <a:prstGeom prst="rect">
            <a:avLst/>
          </a:prstGeom>
        </p:spPr>
      </p:pic>
      <p:sp>
        <p:nvSpPr>
          <p:cNvPr id="3" name="矩形 2"/>
          <p:cNvSpPr/>
          <p:nvPr/>
        </p:nvSpPr>
        <p:spPr>
          <a:xfrm>
            <a:off x="340496" y="4517866"/>
            <a:ext cx="8537026" cy="338554"/>
          </a:xfrm>
          <a:prstGeom prst="rect">
            <a:avLst/>
          </a:prstGeom>
        </p:spPr>
        <p:txBody>
          <a:bodyPr wrap="square">
            <a:spAutoFit/>
          </a:bodyPr>
          <a:lstStyle/>
          <a:p>
            <a:pPr algn="just"/>
            <a:r>
              <a:rPr lang="en-US" altLang="zh-TW" sz="800" dirty="0">
                <a:solidFill>
                  <a:srgbClr val="222222"/>
                </a:solidFill>
                <a:latin typeface="Arial" panose="020B0604020202020204" pitchFamily="34" charset="0"/>
              </a:rPr>
              <a:t>[1] </a:t>
            </a:r>
            <a:r>
              <a:rPr lang="en-US" altLang="zh-TW" sz="800" dirty="0" err="1">
                <a:solidFill>
                  <a:srgbClr val="222222"/>
                </a:solidFill>
                <a:latin typeface="Arial" panose="020B0604020202020204" pitchFamily="34" charset="0"/>
              </a:rPr>
              <a:t>Karthik</a:t>
            </a:r>
            <a:r>
              <a:rPr lang="en-US" altLang="zh-TW" sz="800" dirty="0">
                <a:solidFill>
                  <a:srgbClr val="222222"/>
                </a:solidFill>
                <a:latin typeface="Arial" panose="020B0604020202020204" pitchFamily="34" charset="0"/>
              </a:rPr>
              <a:t>, S., Mancini, M., &amp; </a:t>
            </a:r>
            <a:r>
              <a:rPr lang="en-US" altLang="zh-TW" sz="800" dirty="0" err="1">
                <a:solidFill>
                  <a:srgbClr val="222222"/>
                </a:solidFill>
                <a:latin typeface="Arial" panose="020B0604020202020204" pitchFamily="34" charset="0"/>
              </a:rPr>
              <a:t>Akata</a:t>
            </a:r>
            <a:r>
              <a:rPr lang="en-US" altLang="zh-TW" sz="800" dirty="0">
                <a:solidFill>
                  <a:srgbClr val="222222"/>
                </a:solidFill>
                <a:latin typeface="Arial" panose="020B0604020202020204" pitchFamily="34" charset="0"/>
              </a:rPr>
              <a:t>, Z. (2022). KG-SP: Knowledge Guided Simple Primitives for Open World Compositional Zero-Shot Learning. In </a:t>
            </a:r>
            <a:r>
              <a:rPr lang="en-US" altLang="zh-TW" sz="800" i="1" dirty="0">
                <a:solidFill>
                  <a:srgbClr val="222222"/>
                </a:solidFill>
                <a:latin typeface="Arial" panose="020B0604020202020204" pitchFamily="34" charset="0"/>
              </a:rPr>
              <a:t>Proceedings of the IEEE/CVF Conference on Computer Vision and Pattern Recognition</a:t>
            </a:r>
            <a:r>
              <a:rPr lang="en-US" altLang="zh-TW" sz="800" dirty="0">
                <a:solidFill>
                  <a:srgbClr val="222222"/>
                </a:solidFill>
                <a:latin typeface="Arial" panose="020B0604020202020204" pitchFamily="34" charset="0"/>
              </a:rPr>
              <a:t> (pp. 9336-9345).</a:t>
            </a:r>
            <a:endParaRPr lang="zh-TW" altLang="en-US" sz="800" dirty="0"/>
          </a:p>
        </p:txBody>
      </p:sp>
      <p:sp>
        <p:nvSpPr>
          <p:cNvPr id="5" name="矩形 4"/>
          <p:cNvSpPr/>
          <p:nvPr/>
        </p:nvSpPr>
        <p:spPr>
          <a:xfrm>
            <a:off x="281854" y="865406"/>
            <a:ext cx="5107010" cy="954107"/>
          </a:xfrm>
          <a:prstGeom prst="rect">
            <a:avLst/>
          </a:prstGeom>
        </p:spPr>
        <p:txBody>
          <a:bodyPr wrap="square">
            <a:spAutoFit/>
          </a:bodyPr>
          <a:lstStyle/>
          <a:p>
            <a:pPr algn="just"/>
            <a:r>
              <a:rPr lang="en-US" altLang="zh-TW" sz="1400" dirty="0"/>
              <a:t>The goal of compositional zero-shot learning (CZSL) is to recognize compositions composed of a set of states and objects. (e.g., red apple, where red is the state and apple is the object). Their architecture is similar to ours, but there are some differences.</a:t>
            </a:r>
          </a:p>
        </p:txBody>
      </p:sp>
      <p:graphicFrame>
        <p:nvGraphicFramePr>
          <p:cNvPr id="7" name="表格 6"/>
          <p:cNvGraphicFramePr>
            <a:graphicFrameLocks noGrp="1"/>
          </p:cNvGraphicFramePr>
          <p:nvPr>
            <p:extLst>
              <p:ext uri="{D42A27DB-BD31-4B8C-83A1-F6EECF244321}">
                <p14:modId xmlns:p14="http://schemas.microsoft.com/office/powerpoint/2010/main" val="1581641913"/>
              </p:ext>
            </p:extLst>
          </p:nvPr>
        </p:nvGraphicFramePr>
        <p:xfrm>
          <a:off x="392498" y="2047038"/>
          <a:ext cx="8433022" cy="2349227"/>
        </p:xfrm>
        <a:graphic>
          <a:graphicData uri="http://schemas.openxmlformats.org/drawingml/2006/table">
            <a:tbl>
              <a:tblPr firstRow="1" bandRow="1">
                <a:tableStyleId>{7DF18680-E054-41AD-8BC1-D1AEF772440D}</a:tableStyleId>
              </a:tblPr>
              <a:tblGrid>
                <a:gridCol w="2099602">
                  <a:extLst>
                    <a:ext uri="{9D8B030D-6E8A-4147-A177-3AD203B41FA5}">
                      <a16:colId xmlns:a16="http://schemas.microsoft.com/office/drawing/2014/main" val="224766594"/>
                    </a:ext>
                  </a:extLst>
                </a:gridCol>
                <a:gridCol w="2111140">
                  <a:extLst>
                    <a:ext uri="{9D8B030D-6E8A-4147-A177-3AD203B41FA5}">
                      <a16:colId xmlns:a16="http://schemas.microsoft.com/office/drawing/2014/main" val="1117977642"/>
                    </a:ext>
                  </a:extLst>
                </a:gridCol>
                <a:gridCol w="2111140">
                  <a:extLst>
                    <a:ext uri="{9D8B030D-6E8A-4147-A177-3AD203B41FA5}">
                      <a16:colId xmlns:a16="http://schemas.microsoft.com/office/drawing/2014/main" val="1159038888"/>
                    </a:ext>
                  </a:extLst>
                </a:gridCol>
                <a:gridCol w="2111140">
                  <a:extLst>
                    <a:ext uri="{9D8B030D-6E8A-4147-A177-3AD203B41FA5}">
                      <a16:colId xmlns:a16="http://schemas.microsoft.com/office/drawing/2014/main" val="547000259"/>
                    </a:ext>
                  </a:extLst>
                </a:gridCol>
              </a:tblGrid>
              <a:tr h="429462">
                <a:tc>
                  <a:txBody>
                    <a:bodyPr/>
                    <a:lstStyle/>
                    <a:p>
                      <a:pPr marL="0" algn="ctr" defTabSz="685800" rtl="0" eaLnBrk="1" latinLnBrk="0" hangingPunct="1">
                        <a:defRPr/>
                      </a:pP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CZSL</a:t>
                      </a: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previously proposed </a:t>
                      </a:r>
                    </a:p>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Hybrid Expert </a:t>
                      </a: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Our method</a:t>
                      </a:r>
                      <a:endParaRPr lang="zh-TW" altLang="en-US" sz="1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298260912"/>
                  </a:ext>
                </a:extLst>
              </a:tr>
              <a:tr h="414815">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Goal</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To predict state</a:t>
                      </a: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and object</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To predict defect type</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To predict defect type</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62198749"/>
                  </a:ext>
                </a:extLst>
              </a:tr>
              <a:tr h="1231900">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Purpose of each branch</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One is to predict state and another one is to predict object</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upper branch performs defect detection.; </a:t>
                      </a:r>
                    </a:p>
                    <a:p>
                      <a:pPr marL="0" algn="ctr" defTabSz="685800" rtl="0" eaLnBrk="1" latinLnBrk="0" hangingPunct="1">
                        <a:defRPr/>
                      </a:pP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lower branch predicts component type, and then transform the prediction to defect detection</a:t>
                      </a:r>
                      <a:r>
                        <a:rPr lang="en-US" altLang="zh-TW" sz="1000" dirty="0"/>
                        <a:t>.</a:t>
                      </a:r>
                      <a:endParaRPr lang="en-US" altLang="zh-TW" sz="1000" b="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upper branch performs defect detection.; </a:t>
                      </a:r>
                    </a:p>
                    <a:p>
                      <a:pPr marL="0" algn="ctr" defTabSz="685800" rtl="0" eaLnBrk="1" latinLnBrk="0" hangingPunct="1">
                        <a:defRPr/>
                      </a:pP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lower branch predicts component type, and then transform the prediction to defect detection</a:t>
                      </a:r>
                      <a:r>
                        <a:rPr lang="en-US" altLang="zh-TW" sz="1000" dirty="0"/>
                        <a:t>.</a:t>
                      </a:r>
                      <a:endParaRPr lang="en-US" altLang="zh-TW" sz="1000" b="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082946254"/>
                  </a:ext>
                </a:extLst>
              </a:tr>
              <a:tr h="273050">
                <a:tc>
                  <a:txBody>
                    <a:bodyPr/>
                    <a:lstStyle/>
                    <a:p>
                      <a:pPr marL="0" algn="ctr" defTabSz="685800" rtl="0" eaLnBrk="1" latinLnBrk="0" hangingPunct="1">
                        <a:defRPr/>
                      </a:pPr>
                      <a:r>
                        <a:rPr lang="en-US" altLang="zh-TW"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Unknown</a:t>
                      </a:r>
                      <a:r>
                        <a:rPr lang="en-US" altLang="zh-TW" sz="1000" b="0" kern="100" baseline="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-aware prediction</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0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X</a:t>
                      </a:r>
                      <a:endParaRPr lang="zh-TW" altLang="en-US" sz="10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zh-TW" altLang="en-US" sz="1000" b="0" i="0" kern="1200" dirty="0">
                          <a:solidFill>
                            <a:schemeClr val="dk1"/>
                          </a:solidFill>
                          <a:effectLst/>
                          <a:latin typeface="+mn-lt"/>
                          <a:ea typeface="+mn-ea"/>
                          <a:cs typeface="+mn-cs"/>
                        </a:rPr>
                        <a:t>✔</a:t>
                      </a:r>
                      <a:endParaRPr lang="zh-TW" altLang="en-US" sz="10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TW" altLang="en-US" sz="1000" b="0" i="0" kern="1200" dirty="0">
                          <a:solidFill>
                            <a:schemeClr val="tx1"/>
                          </a:solidFill>
                          <a:effectLst/>
                          <a:latin typeface="+mn-lt"/>
                          <a:ea typeface="+mn-ea"/>
                          <a:cs typeface="+mn-cs"/>
                        </a:rPr>
                        <a:t>✔</a:t>
                      </a:r>
                      <a:endParaRPr lang="zh-TW" altLang="en-US" sz="1000" b="0" kern="1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4155164923"/>
                  </a:ext>
                </a:extLst>
              </a:tr>
            </a:tbl>
          </a:graphicData>
        </a:graphic>
      </p:graphicFrame>
      <p:sp>
        <p:nvSpPr>
          <p:cNvPr id="6" name="矩形 5"/>
          <p:cNvSpPr/>
          <p:nvPr/>
        </p:nvSpPr>
        <p:spPr>
          <a:xfrm>
            <a:off x="6849322" y="109254"/>
            <a:ext cx="1721146" cy="140867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FF0000"/>
              </a:solidFill>
            </a:endParaRPr>
          </a:p>
        </p:txBody>
      </p:sp>
      <p:sp>
        <p:nvSpPr>
          <p:cNvPr id="9" name="矩形 8"/>
          <p:cNvSpPr/>
          <p:nvPr/>
        </p:nvSpPr>
        <p:spPr>
          <a:xfrm>
            <a:off x="281854" y="1787131"/>
            <a:ext cx="3703899" cy="307777"/>
          </a:xfrm>
          <a:prstGeom prst="rect">
            <a:avLst/>
          </a:prstGeom>
        </p:spPr>
        <p:txBody>
          <a:bodyPr wrap="none">
            <a:spAutoFit/>
          </a:bodyPr>
          <a:lstStyle/>
          <a:p>
            <a:pPr algn="just"/>
            <a:r>
              <a:rPr lang="en-US" altLang="zh-TW" sz="1400" b="1" dirty="0"/>
              <a:t>Table 1.1.  </a:t>
            </a:r>
            <a:r>
              <a:rPr lang="en-US" altLang="zh-TW" sz="1400" dirty="0"/>
              <a:t>Difference between CZSL and our task.</a:t>
            </a:r>
            <a:endParaRPr lang="zh-TW" altLang="en-US" sz="1400" dirty="0"/>
          </a:p>
        </p:txBody>
      </p:sp>
      <p:sp>
        <p:nvSpPr>
          <p:cNvPr id="10" name="矩形 9"/>
          <p:cNvSpPr/>
          <p:nvPr/>
        </p:nvSpPr>
        <p:spPr>
          <a:xfrm>
            <a:off x="5399438" y="1517930"/>
            <a:ext cx="3405649" cy="461665"/>
          </a:xfrm>
          <a:prstGeom prst="rect">
            <a:avLst/>
          </a:prstGeom>
        </p:spPr>
        <p:txBody>
          <a:bodyPr wrap="square">
            <a:spAutoFit/>
          </a:bodyPr>
          <a:lstStyle/>
          <a:p>
            <a:pPr algn="just"/>
            <a:r>
              <a:rPr lang="en-US" altLang="zh-TW" sz="1200" dirty="0"/>
              <a:t>Idea of compositional zero-shot learning, image is retrieved from [1].</a:t>
            </a:r>
          </a:p>
        </p:txBody>
      </p:sp>
      <p:sp>
        <p:nvSpPr>
          <p:cNvPr id="19" name="頁尾版面配置區 18">
            <a:extLst>
              <a:ext uri="{FF2B5EF4-FFF2-40B4-BE49-F238E27FC236}">
                <a16:creationId xmlns:a16="http://schemas.microsoft.com/office/drawing/2014/main" id="{CA5B5DEB-0E09-ED3F-19A4-82E818D92C01}"/>
              </a:ext>
            </a:extLst>
          </p:cNvPr>
          <p:cNvSpPr>
            <a:spLocks noGrp="1"/>
          </p:cNvSpPr>
          <p:nvPr>
            <p:ph type="ftr" sz="quarter" idx="11"/>
          </p:nvPr>
        </p:nvSpPr>
        <p:spPr/>
        <p:txBody>
          <a:bodyPr/>
          <a:lstStyle/>
          <a:p>
            <a:r>
              <a:rPr lang="en-US" altLang="zh-TW"/>
              <a:t>/78</a:t>
            </a:r>
            <a:endParaRPr lang="zh-TW" altLang="en-US" dirty="0"/>
          </a:p>
        </p:txBody>
      </p:sp>
      <p:sp>
        <p:nvSpPr>
          <p:cNvPr id="20" name="投影片編號版面配置區 19">
            <a:extLst>
              <a:ext uri="{FF2B5EF4-FFF2-40B4-BE49-F238E27FC236}">
                <a16:creationId xmlns:a16="http://schemas.microsoft.com/office/drawing/2014/main" id="{B26DEDE2-AC2E-56FA-3A9A-528BB3BAA7D4}"/>
              </a:ext>
            </a:extLst>
          </p:cNvPr>
          <p:cNvSpPr>
            <a:spLocks noGrp="1"/>
          </p:cNvSpPr>
          <p:nvPr>
            <p:ph type="sldNum" sz="quarter" idx="12"/>
          </p:nvPr>
        </p:nvSpPr>
        <p:spPr/>
        <p:txBody>
          <a:bodyPr/>
          <a:lstStyle/>
          <a:p>
            <a:fld id="{EE3F9CDB-1F21-4789-A81E-8FEA25CE194B}" type="slidenum">
              <a:rPr lang="zh-CN" altLang="en-US" smtClean="0"/>
              <a:pPr/>
              <a:t>27</a:t>
            </a:fld>
            <a:endParaRPr lang="zh-CN" altLang="en-US" dirty="0"/>
          </a:p>
        </p:txBody>
      </p:sp>
    </p:spTree>
    <p:extLst>
      <p:ext uri="{BB962C8B-B14F-4D97-AF65-F5344CB8AC3E}">
        <p14:creationId xmlns:p14="http://schemas.microsoft.com/office/powerpoint/2010/main" val="152145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401465" y="2267424"/>
            <a:ext cx="8341065" cy="523220"/>
          </a:xfrm>
          <a:prstGeom prst="rect">
            <a:avLst/>
          </a:prstGeom>
        </p:spPr>
        <p:txBody>
          <a:bodyPr wrap="none">
            <a:spAutoFit/>
          </a:bodyPr>
          <a:lstStyle/>
          <a:p>
            <a:pPr algn="ctr">
              <a:defRPr/>
            </a:pPr>
            <a:r>
              <a:rPr lang="en-US" altLang="zh-CN" sz="28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THREE</a:t>
            </a:r>
            <a:endParaRPr lang="zh-CN" altLang="en-US" sz="1400" dirty="0">
              <a:solidFill>
                <a:schemeClr val="bg1"/>
              </a:solidFill>
              <a:latin typeface="+mj-lt"/>
            </a:endParaRPr>
          </a:p>
        </p:txBody>
      </p:sp>
    </p:spTree>
    <p:extLst>
      <p:ext uri="{BB962C8B-B14F-4D97-AF65-F5344CB8AC3E}">
        <p14:creationId xmlns:p14="http://schemas.microsoft.com/office/powerpoint/2010/main" val="346300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Experiment Setup</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431817343"/>
                  </p:ext>
                </p:extLst>
              </p:nvPr>
            </p:nvGraphicFramePr>
            <p:xfrm>
              <a:off x="250445" y="682451"/>
              <a:ext cx="8398761" cy="4160482"/>
            </p:xfrm>
            <a:graphic>
              <a:graphicData uri="http://schemas.openxmlformats.org/drawingml/2006/table">
                <a:tbl>
                  <a:tblPr firstRow="1" bandRow="1">
                    <a:tableStyleId>{7DF18680-E054-41AD-8BC1-D1AEF772440D}</a:tableStyleId>
                  </a:tblPr>
                  <a:tblGrid>
                    <a:gridCol w="2799587">
                      <a:extLst>
                        <a:ext uri="{9D8B030D-6E8A-4147-A177-3AD203B41FA5}">
                          <a16:colId xmlns:a16="http://schemas.microsoft.com/office/drawing/2014/main" val="2936291892"/>
                        </a:ext>
                      </a:extLst>
                    </a:gridCol>
                    <a:gridCol w="3215301">
                      <a:extLst>
                        <a:ext uri="{9D8B030D-6E8A-4147-A177-3AD203B41FA5}">
                          <a16:colId xmlns:a16="http://schemas.microsoft.com/office/drawing/2014/main" val="289990835"/>
                        </a:ext>
                      </a:extLst>
                    </a:gridCol>
                    <a:gridCol w="2383873">
                      <a:extLst>
                        <a:ext uri="{9D8B030D-6E8A-4147-A177-3AD203B41FA5}">
                          <a16:colId xmlns:a16="http://schemas.microsoft.com/office/drawing/2014/main" val="1512898578"/>
                        </a:ext>
                      </a:extLst>
                    </a:gridCol>
                  </a:tblGrid>
                  <a:tr h="354668">
                    <a:tc>
                      <a:txBody>
                        <a:bodyPr/>
                        <a:lstStyle/>
                        <a:p>
                          <a:pPr algn="ctr"/>
                          <a:r>
                            <a:rPr lang="en-US" altLang="zh-TW" sz="1200" kern="100" dirty="0"/>
                            <a:t>Framework</a:t>
                          </a:r>
                          <a:endPar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err="1"/>
                            <a:t>PyTorch</a:t>
                          </a:r>
                          <a:r>
                            <a:rPr lang="en-US" altLang="zh-TW" sz="1200" dirty="0"/>
                            <a:t> </a:t>
                          </a:r>
                          <a:endParaRPr lang="zh-TW" altLang="en-US" sz="1200" b="0" dirty="0">
                            <a:solidFill>
                              <a:schemeClr val="tx1"/>
                            </a:solidFill>
                          </a:endParaRPr>
                        </a:p>
                      </a:txBody>
                      <a:tcPr anchor="ctr"/>
                    </a:tc>
                    <a:tc hMerge="1">
                      <a:txBody>
                        <a:bodyPr/>
                        <a:lstStyle/>
                        <a:p>
                          <a:endParaRPr lang="zh-TW" altLang="en-US"/>
                        </a:p>
                      </a:txBody>
                      <a:tcPr/>
                    </a:tc>
                    <a:extLst>
                      <a:ext uri="{0D108BD9-81ED-4DB2-BD59-A6C34878D82A}">
                        <a16:rowId xmlns:a16="http://schemas.microsoft.com/office/drawing/2014/main" val="2511880668"/>
                      </a:ext>
                    </a:extLst>
                  </a:tr>
                  <a:tr h="354668">
                    <a:tc>
                      <a:txBody>
                        <a:bodyPr/>
                        <a:lstStyle/>
                        <a:p>
                          <a:pPr algn="ctr"/>
                          <a:r>
                            <a:rPr lang="en-US" altLang="zh-TW" sz="1200" kern="100" dirty="0"/>
                            <a:t>Backbone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MobileNet V3 Large,</a:t>
                          </a:r>
                          <a:r>
                            <a:rPr lang="en-US" altLang="zh-TW" sz="1200" baseline="0" dirty="0"/>
                            <a:t> pre-trained on ImageNet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377072636"/>
                      </a:ext>
                    </a:extLst>
                  </a:tr>
                  <a:tr h="354668">
                    <a:tc>
                      <a:txBody>
                        <a:bodyPr/>
                        <a:lstStyle/>
                        <a:p>
                          <a:pPr algn="ctr"/>
                          <a:r>
                            <a:rPr lang="en-US" altLang="zh-TW" sz="1200" kern="100" dirty="0"/>
                            <a:t>Image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3 </a:t>
                          </a:r>
                          <a14:m>
                            <m:oMath xmlns:m="http://schemas.openxmlformats.org/officeDocument/2006/math">
                              <m:r>
                                <a:rPr lang="en-US" altLang="zh-TW" sz="1200" smtClean="0">
                                  <a:latin typeface="Cambria Math" panose="02040503050406030204" pitchFamily="18" charset="0"/>
                                </a:rPr>
                                <m:t>×</m:t>
                              </m:r>
                            </m:oMath>
                          </a14:m>
                          <a:r>
                            <a:rPr lang="zh-TW" altLang="en-US" sz="1200" dirty="0"/>
                            <a:t> </a:t>
                          </a:r>
                          <a:r>
                            <a:rPr lang="en-US" altLang="zh-TW" sz="1200" dirty="0"/>
                            <a:t>224 </a:t>
                          </a:r>
                          <a14:m>
                            <m:oMath xmlns:m="http://schemas.openxmlformats.org/officeDocument/2006/math">
                              <m:r>
                                <a:rPr lang="en-US" altLang="zh-TW" sz="1200" smtClean="0">
                                  <a:latin typeface="Cambria Math" panose="02040503050406030204" pitchFamily="18" charset="0"/>
                                </a:rPr>
                                <m:t>×</m:t>
                              </m:r>
                            </m:oMath>
                          </a14:m>
                          <a:r>
                            <a:rPr lang="zh-TW" altLang="en-US" sz="1200" dirty="0"/>
                            <a:t> </a:t>
                          </a:r>
                          <a:r>
                            <a:rPr lang="en-US" altLang="zh-TW" sz="1200" dirty="0"/>
                            <a:t>224 ( channel </a:t>
                          </a:r>
                          <a14:m>
                            <m:oMath xmlns:m="http://schemas.openxmlformats.org/officeDocument/2006/math">
                              <m:r>
                                <a:rPr lang="en-US" altLang="zh-TW" sz="1200" smtClean="0">
                                  <a:latin typeface="Cambria Math" panose="02040503050406030204" pitchFamily="18" charset="0"/>
                                </a:rPr>
                                <m:t>×</m:t>
                              </m:r>
                            </m:oMath>
                          </a14:m>
                          <a:r>
                            <a:rPr lang="en-US" altLang="zh-TW" sz="1200" dirty="0"/>
                            <a:t> height </a:t>
                          </a:r>
                          <a14:m>
                            <m:oMath xmlns:m="http://schemas.openxmlformats.org/officeDocument/2006/math">
                              <m:r>
                                <a:rPr lang="en-US" altLang="zh-TW" sz="1200" smtClean="0">
                                  <a:latin typeface="Cambria Math" panose="02040503050406030204" pitchFamily="18" charset="0"/>
                                </a:rPr>
                                <m:t>×</m:t>
                              </m:r>
                            </m:oMath>
                          </a14:m>
                          <a:r>
                            <a:rPr lang="en-US" altLang="zh-TW" sz="1200" dirty="0"/>
                            <a:t> width)</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219583101"/>
                      </a:ext>
                    </a:extLst>
                  </a:tr>
                  <a:tr h="354668">
                    <a:tc>
                      <a:txBody>
                        <a:bodyPr/>
                        <a:lstStyle/>
                        <a:p>
                          <a:pPr algn="ctr"/>
                          <a:r>
                            <a:rPr lang="en-US" altLang="zh-TW" sz="1200" kern="100" dirty="0"/>
                            <a:t>Epoch</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50</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80029844"/>
                      </a:ext>
                    </a:extLst>
                  </a:tr>
                  <a:tr h="354668">
                    <a:tc>
                      <a:txBody>
                        <a:bodyPr/>
                        <a:lstStyle/>
                        <a:p>
                          <a:pPr algn="ctr"/>
                          <a:r>
                            <a:rPr lang="en-US" altLang="zh-TW" sz="1200" kern="100" dirty="0"/>
                            <a:t>Batch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128</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093800329"/>
                      </a:ext>
                    </a:extLst>
                  </a:tr>
                  <a:tr h="641981">
                    <a:tc>
                      <a:txBody>
                        <a:bodyPr/>
                        <a:lstStyle/>
                        <a:p>
                          <a:pPr algn="ctr"/>
                          <a:r>
                            <a:rPr lang="en-US" altLang="zh-TW" sz="1200" kern="100" dirty="0"/>
                            <a:t>Learning rate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14:m>
                            <m:oMathPara xmlns:m="http://schemas.openxmlformats.org/officeDocument/2006/math">
                              <m:oMathParaPr>
                                <m:jc m:val="centerGroup"/>
                              </m:oMathParaPr>
                              <m:oMath xmlns:m="http://schemas.openxmlformats.org/officeDocument/2006/math">
                                <m:r>
                                  <a:rPr lang="en-US" altLang="zh-TW" sz="1200" b="0" i="1" u="none" strike="noStrike" kern="1200" baseline="0" smtClean="0">
                                    <a:solidFill>
                                      <a:schemeClr val="dk1"/>
                                    </a:solidFill>
                                    <a:latin typeface="Cambria Math" panose="02040503050406030204" pitchFamily="18" charset="0"/>
                                    <a:ea typeface="+mn-ea"/>
                                    <a:cs typeface="+mn-cs"/>
                                  </a:rPr>
                                  <m:t>𝑙</m:t>
                                </m:r>
                                <m:sSub>
                                  <m:sSubPr>
                                    <m:ctrlPr>
                                      <a:rPr lang="en-US" altLang="zh-TW" sz="1200" b="0" i="1" u="none" strike="noStrike" kern="1200" baseline="0" smtClean="0">
                                        <a:solidFill>
                                          <a:schemeClr val="dk1"/>
                                        </a:solidFill>
                                        <a:latin typeface="Cambria Math" panose="02040503050406030204" pitchFamily="18" charset="0"/>
                                        <a:ea typeface="+mn-ea"/>
                                        <a:cs typeface="+mn-cs"/>
                                      </a:rPr>
                                    </m:ctrlPr>
                                  </m:sSubPr>
                                  <m:e>
                                    <m:r>
                                      <a:rPr lang="en-US" altLang="zh-TW" sz="1200" b="0" i="1" u="none" strike="noStrike" kern="1200" baseline="0" smtClean="0">
                                        <a:solidFill>
                                          <a:schemeClr val="dk1"/>
                                        </a:solidFill>
                                        <a:latin typeface="Cambria Math" panose="02040503050406030204" pitchFamily="18" charset="0"/>
                                        <a:ea typeface="+mn-ea"/>
                                        <a:cs typeface="+mn-cs"/>
                                      </a:rPr>
                                      <m:t>𝑟</m:t>
                                    </m:r>
                                  </m:e>
                                  <m:sub>
                                    <m:r>
                                      <a:rPr lang="en-US" altLang="zh-TW" sz="1200" b="0" i="1" u="none" strike="noStrike" kern="1200" baseline="0" smtClean="0">
                                        <a:solidFill>
                                          <a:schemeClr val="dk1"/>
                                        </a:solidFill>
                                        <a:latin typeface="Cambria Math" panose="02040503050406030204" pitchFamily="18" charset="0"/>
                                        <a:ea typeface="+mn-ea"/>
                                        <a:cs typeface="+mn-cs"/>
                                      </a:rPr>
                                      <m:t>𝑖𝑛𝑖𝑡</m:t>
                                    </m:r>
                                  </m:sub>
                                </m:sSub>
                                <m:r>
                                  <a:rPr lang="en-US" altLang="zh-TW" sz="1200" b="0" i="1" u="none" strike="noStrike" kern="1200" baseline="0" smtClean="0">
                                    <a:solidFill>
                                      <a:schemeClr val="dk1"/>
                                    </a:solidFill>
                                    <a:latin typeface="Cambria Math" panose="02040503050406030204" pitchFamily="18" charset="0"/>
                                    <a:ea typeface="+mn-ea"/>
                                    <a:cs typeface="+mn-cs"/>
                                  </a:rPr>
                                  <m:t>=0.05</m:t>
                                </m:r>
                              </m:oMath>
                            </m:oMathPara>
                          </a14:m>
                          <a:endParaRPr lang="en-US" altLang="zh-TW" sz="1200" b="0" i="0" u="none" strike="noStrike" kern="1200" baseline="0" dirty="0">
                            <a:solidFill>
                              <a:schemeClr val="dk1"/>
                            </a:solidFill>
                            <a:latin typeface="+mn-lt"/>
                            <a:ea typeface="+mn-ea"/>
                            <a:cs typeface="+mn-cs"/>
                          </a:endParaRPr>
                        </a:p>
                        <a:p>
                          <a:pPr algn="ctr"/>
                          <a:r>
                            <a:rPr lang="en-US" altLang="zh-TW" sz="1200" b="0" i="0" u="none" strike="noStrike" kern="1200" baseline="0" dirty="0">
                              <a:solidFill>
                                <a:schemeClr val="dk1"/>
                              </a:solidFill>
                              <a:latin typeface="+mn-lt"/>
                              <a:ea typeface="+mn-ea"/>
                              <a:cs typeface="+mn-cs"/>
                            </a:rPr>
                            <a:t>decay the learning rate at epoch 20, 30, 40</a:t>
                          </a:r>
                          <a:endParaRPr lang="en-US" altLang="zh-TW" sz="1200" dirty="0"/>
                        </a:p>
                      </a:txBody>
                      <a:tcPr anchor="ctr"/>
                    </a:tc>
                    <a:tc hMerge="1">
                      <a:txBody>
                        <a:bodyPr/>
                        <a:lstStyle/>
                        <a:p>
                          <a:endParaRPr lang="zh-TW" altLang="en-US"/>
                        </a:p>
                      </a:txBody>
                      <a:tcPr/>
                    </a:tc>
                    <a:extLst>
                      <a:ext uri="{0D108BD9-81ED-4DB2-BD59-A6C34878D82A}">
                        <a16:rowId xmlns:a16="http://schemas.microsoft.com/office/drawing/2014/main" val="3727231681"/>
                      </a:ext>
                    </a:extLst>
                  </a:tr>
                  <a:tr h="712737">
                    <a:tc>
                      <a:txBody>
                        <a:bodyPr/>
                        <a:lstStyle/>
                        <a:p>
                          <a:pPr algn="ctr"/>
                          <a:r>
                            <a:rPr lang="en-US" altLang="zh-TW" sz="1200" kern="100" dirty="0"/>
                            <a:t>Optimizer</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Two independent SGD optimizer</a:t>
                          </a:r>
                          <a:r>
                            <a:rPr lang="en-US" altLang="zh-TW" sz="1200" baseline="0" dirty="0"/>
                            <a:t> were used for updating model parameter.</a:t>
                          </a:r>
                          <a:br>
                            <a:rPr lang="en-US" altLang="zh-TW" sz="1200" baseline="0" dirty="0"/>
                          </a:br>
                          <a:r>
                            <a:rPr lang="en-US" altLang="zh-TW" sz="1200" baseline="0" dirty="0"/>
                            <a:t>(</a:t>
                          </a:r>
                          <a:r>
                            <a:rPr lang="en-US" altLang="zh-TW" sz="1200" dirty="0"/>
                            <a:t>a) feature extractor </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smtClean="0">
                                      <a:latin typeface="Cambria Math" panose="02040503050406030204" pitchFamily="18" charset="0"/>
                                    </a:rPr>
                                    <m:t>𝑓</m:t>
                                  </m:r>
                                </m:e>
                                <m:sub>
                                  <m:r>
                                    <a:rPr lang="en-US" altLang="zh-TW" sz="1200" smtClean="0">
                                      <a:latin typeface="Cambria Math" panose="02040503050406030204" pitchFamily="18" charset="0"/>
                                    </a:rPr>
                                    <m:t>𝜃</m:t>
                                  </m:r>
                                  <m:r>
                                    <a:rPr lang="en-US" altLang="zh-TW" sz="1200" i="1" smtClean="0">
                                      <a:latin typeface="Cambria Math" panose="02040503050406030204" pitchFamily="18" charset="0"/>
                                    </a:rPr>
                                    <m:t>1</m:t>
                                  </m:r>
                                </m:sub>
                              </m:sSub>
                            </m:oMath>
                          </a14:m>
                          <a:r>
                            <a:rPr lang="en-US" altLang="zh-TW" sz="1200" dirty="0"/>
                            <a:t>, defect detector </a:t>
                          </a:r>
                          <a14:m>
                            <m:oMath xmlns:m="http://schemas.openxmlformats.org/officeDocument/2006/math">
                              <m:sSub>
                                <m:sSubPr>
                                  <m:ctrlPr>
                                    <a:rPr lang="en-US" altLang="zh-TW" sz="1200" i="1">
                                      <a:latin typeface="Cambria Math" panose="02040503050406030204" pitchFamily="18" charset="0"/>
                                    </a:rPr>
                                  </m:ctrlPr>
                                </m:sSubPr>
                                <m:e>
                                  <m:r>
                                    <a:rPr lang="en-US" altLang="zh-TW" sz="1200">
                                      <a:latin typeface="Cambria Math" panose="02040503050406030204" pitchFamily="18" charset="0"/>
                                    </a:rPr>
                                    <m:t>𝑓</m:t>
                                  </m:r>
                                </m:e>
                                <m:sub>
                                  <m:r>
                                    <a:rPr lang="zh-TW" altLang="en-US" sz="1200" i="1" smtClean="0">
                                      <a:latin typeface="Cambria Math" panose="02040503050406030204" pitchFamily="18" charset="0"/>
                                    </a:rPr>
                                    <m:t>𝛼</m:t>
                                  </m:r>
                                </m:sub>
                              </m:sSub>
                            </m:oMath>
                          </a14:m>
                          <a:r>
                            <a:rPr lang="en-US" altLang="zh-TW" sz="1200" dirty="0"/>
                            <a:t>.</a:t>
                          </a:r>
                          <a:br>
                            <a:rPr lang="en-US" altLang="zh-TW" sz="1200" dirty="0"/>
                          </a:br>
                          <a:r>
                            <a:rPr lang="en-US" altLang="zh-TW" sz="1200" dirty="0"/>
                            <a:t>(b) feature extractor </a:t>
                          </a:r>
                          <a14:m>
                            <m:oMath xmlns:m="http://schemas.openxmlformats.org/officeDocument/2006/math">
                              <m:sSub>
                                <m:sSubPr>
                                  <m:ctrlPr>
                                    <a:rPr lang="en-US" altLang="zh-TW" sz="1200" i="1">
                                      <a:latin typeface="Cambria Math" panose="02040503050406030204" pitchFamily="18" charset="0"/>
                                    </a:rPr>
                                  </m:ctrlPr>
                                </m:sSubPr>
                                <m:e>
                                  <m:r>
                                    <a:rPr lang="en-US" altLang="zh-TW" sz="1200">
                                      <a:latin typeface="Cambria Math" panose="02040503050406030204" pitchFamily="18" charset="0"/>
                                    </a:rPr>
                                    <m:t>𝑓</m:t>
                                  </m:r>
                                </m:e>
                                <m:sub>
                                  <m:r>
                                    <a:rPr lang="en-US" altLang="zh-TW" sz="1200">
                                      <a:latin typeface="Cambria Math" panose="02040503050406030204" pitchFamily="18" charset="0"/>
                                    </a:rPr>
                                    <m:t>𝜃</m:t>
                                  </m:r>
                                  <m:r>
                                    <a:rPr lang="en-US" altLang="zh-TW" sz="1200" i="1" smtClean="0">
                                      <a:latin typeface="Cambria Math" panose="02040503050406030204" pitchFamily="18" charset="0"/>
                                    </a:rPr>
                                    <m:t>1</m:t>
                                  </m:r>
                                </m:sub>
                              </m:sSub>
                            </m:oMath>
                          </a14:m>
                          <a:r>
                            <a:rPr lang="en-US" altLang="zh-TW" sz="1200" dirty="0"/>
                            <a:t>, component classifier </a:t>
                          </a:r>
                          <a14:m>
                            <m:oMath xmlns:m="http://schemas.openxmlformats.org/officeDocument/2006/math">
                              <m:sSub>
                                <m:sSubPr>
                                  <m:ctrlPr>
                                    <a:rPr lang="en-US" altLang="zh-TW" sz="1200" i="1">
                                      <a:latin typeface="Cambria Math" panose="02040503050406030204" pitchFamily="18" charset="0"/>
                                    </a:rPr>
                                  </m:ctrlPr>
                                </m:sSubPr>
                                <m:e>
                                  <m:r>
                                    <a:rPr lang="en-US" altLang="zh-TW" sz="1200">
                                      <a:latin typeface="Cambria Math" panose="02040503050406030204" pitchFamily="18" charset="0"/>
                                    </a:rPr>
                                    <m:t>𝑓</m:t>
                                  </m:r>
                                </m:e>
                                <m:sub>
                                  <m:r>
                                    <a:rPr lang="zh-TW" altLang="en-US" sz="1200" i="1" smtClean="0">
                                      <a:latin typeface="Cambria Math" panose="02040503050406030204" pitchFamily="18" charset="0"/>
                                    </a:rPr>
                                    <m:t>𝛽</m:t>
                                  </m:r>
                                </m:sub>
                              </m:sSub>
                            </m:oMath>
                          </a14:m>
                          <a:r>
                            <a:rPr lang="en-US" altLang="zh-TW" sz="1200" dirty="0"/>
                            <a:t>.</a:t>
                          </a:r>
                        </a:p>
                      </a:txBody>
                      <a:tcPr anchor="ctr"/>
                    </a:tc>
                    <a:tc hMerge="1">
                      <a:txBody>
                        <a:bodyPr/>
                        <a:lstStyle/>
                        <a:p>
                          <a:endParaRPr lang="zh-TW" altLang="en-US"/>
                        </a:p>
                      </a:txBody>
                      <a:tcPr/>
                    </a:tc>
                    <a:extLst>
                      <a:ext uri="{0D108BD9-81ED-4DB2-BD59-A6C34878D82A}">
                        <a16:rowId xmlns:a16="http://schemas.microsoft.com/office/drawing/2014/main" val="3943553620"/>
                      </a:ext>
                    </a:extLst>
                  </a:tr>
                  <a:tr h="677756">
                    <a:tc>
                      <a:txBody>
                        <a:bodyPr/>
                        <a:lstStyle/>
                        <a:p>
                          <a:pPr algn="ctr"/>
                          <a:r>
                            <a:rPr lang="en-US" altLang="zh-TW" sz="1200" kern="100" dirty="0"/>
                            <a:t>Data Augmentation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baseline="0" dirty="0"/>
                            <a:t>Training set</a:t>
                          </a:r>
                          <a:br>
                            <a:rPr lang="en-US" altLang="zh-TW" sz="1200" b="1" baseline="0" dirty="0"/>
                          </a:br>
                          <a:r>
                            <a:rPr lang="en-US" altLang="zh-TW" sz="1200" b="0" i="0" u="none" strike="noStrike" kern="1200" baseline="0" dirty="0">
                              <a:solidFill>
                                <a:schemeClr val="dk1"/>
                              </a:solidFill>
                              <a:latin typeface="+mn-lt"/>
                              <a:ea typeface="+mn-ea"/>
                              <a:cs typeface="+mn-cs"/>
                            </a:rPr>
                            <a:t>Random horizontal flip, random vertical flip, </a:t>
                          </a:r>
                          <a:br>
                            <a:rPr lang="en-US" altLang="zh-TW" sz="1200" b="0" i="0" u="none" strike="noStrike" kern="1200" baseline="0" dirty="0">
                              <a:solidFill>
                                <a:schemeClr val="dk1"/>
                              </a:solidFill>
                              <a:latin typeface="+mn-lt"/>
                              <a:ea typeface="+mn-ea"/>
                              <a:cs typeface="+mn-cs"/>
                            </a:rPr>
                          </a:br>
                          <a:r>
                            <a:rPr lang="en-US" altLang="zh-TW" sz="1200" b="0" i="0" u="none" strike="noStrike" kern="1200" baseline="0" dirty="0">
                              <a:solidFill>
                                <a:schemeClr val="dk1"/>
                              </a:solidFill>
                              <a:latin typeface="+mn-lt"/>
                              <a:ea typeface="+mn-ea"/>
                              <a:cs typeface="+mn-cs"/>
                            </a:rPr>
                            <a:t>color jitter, and random gray scale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Validation set and test set</a:t>
                          </a:r>
                        </a:p>
                        <a:p>
                          <a:pPr algn="ctr"/>
                          <a:r>
                            <a:rPr lang="en-US" altLang="zh-TW" sz="1200" dirty="0"/>
                            <a:t>No augmentation</a:t>
                          </a:r>
                          <a:endParaRPr lang="zh-TW" altLang="en-US" sz="1200" dirty="0"/>
                        </a:p>
                      </a:txBody>
                      <a:tcPr anchor="ctr"/>
                    </a:tc>
                    <a:extLst>
                      <a:ext uri="{0D108BD9-81ED-4DB2-BD59-A6C34878D82A}">
                        <a16:rowId xmlns:a16="http://schemas.microsoft.com/office/drawing/2014/main" val="3057951629"/>
                      </a:ext>
                    </a:extLst>
                  </a:tr>
                  <a:tr h="354668">
                    <a:tc>
                      <a:txBody>
                        <a:bodyPr/>
                        <a:lstStyle/>
                        <a:p>
                          <a:pPr algn="ctr"/>
                          <a:r>
                            <a:rPr lang="en-US" altLang="zh-TW" sz="1200" kern="100" dirty="0"/>
                            <a:t>GPU</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single NVIDIA Tesla V100 GPU for each</a:t>
                          </a:r>
                          <a:r>
                            <a:rPr lang="en-US" altLang="zh-TW" sz="1200" baseline="0" dirty="0"/>
                            <a:t> experiment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93526237"/>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431817343"/>
                  </p:ext>
                </p:extLst>
              </p:nvPr>
            </p:nvGraphicFramePr>
            <p:xfrm>
              <a:off x="250445" y="682451"/>
              <a:ext cx="8398761" cy="4160482"/>
            </p:xfrm>
            <a:graphic>
              <a:graphicData uri="http://schemas.openxmlformats.org/drawingml/2006/table">
                <a:tbl>
                  <a:tblPr firstRow="1" bandRow="1">
                    <a:tableStyleId>{7DF18680-E054-41AD-8BC1-D1AEF772440D}</a:tableStyleId>
                  </a:tblPr>
                  <a:tblGrid>
                    <a:gridCol w="2799587">
                      <a:extLst>
                        <a:ext uri="{9D8B030D-6E8A-4147-A177-3AD203B41FA5}">
                          <a16:colId xmlns:a16="http://schemas.microsoft.com/office/drawing/2014/main" val="2936291892"/>
                        </a:ext>
                      </a:extLst>
                    </a:gridCol>
                    <a:gridCol w="3215301">
                      <a:extLst>
                        <a:ext uri="{9D8B030D-6E8A-4147-A177-3AD203B41FA5}">
                          <a16:colId xmlns:a16="http://schemas.microsoft.com/office/drawing/2014/main" val="289990835"/>
                        </a:ext>
                      </a:extLst>
                    </a:gridCol>
                    <a:gridCol w="2383873">
                      <a:extLst>
                        <a:ext uri="{9D8B030D-6E8A-4147-A177-3AD203B41FA5}">
                          <a16:colId xmlns:a16="http://schemas.microsoft.com/office/drawing/2014/main" val="1512898578"/>
                        </a:ext>
                      </a:extLst>
                    </a:gridCol>
                  </a:tblGrid>
                  <a:tr h="354668">
                    <a:tc>
                      <a:txBody>
                        <a:bodyPr/>
                        <a:lstStyle/>
                        <a:p>
                          <a:pPr algn="ctr"/>
                          <a:r>
                            <a:rPr lang="en-US" altLang="zh-TW" sz="1200" kern="100" dirty="0"/>
                            <a:t>Framework</a:t>
                          </a:r>
                          <a:endParaRPr lang="zh-TW" altLang="en-US" sz="120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err="1"/>
                            <a:t>PyTorch</a:t>
                          </a:r>
                          <a:r>
                            <a:rPr lang="en-US" altLang="zh-TW" sz="1200" dirty="0"/>
                            <a:t> </a:t>
                          </a:r>
                          <a:endParaRPr lang="zh-TW" altLang="en-US" sz="1200" b="0" dirty="0">
                            <a:solidFill>
                              <a:schemeClr val="tx1"/>
                            </a:solidFill>
                          </a:endParaRPr>
                        </a:p>
                      </a:txBody>
                      <a:tcPr anchor="ctr"/>
                    </a:tc>
                    <a:tc hMerge="1">
                      <a:txBody>
                        <a:bodyPr/>
                        <a:lstStyle/>
                        <a:p>
                          <a:endParaRPr lang="zh-TW" altLang="en-US"/>
                        </a:p>
                      </a:txBody>
                      <a:tcPr/>
                    </a:tc>
                    <a:extLst>
                      <a:ext uri="{0D108BD9-81ED-4DB2-BD59-A6C34878D82A}">
                        <a16:rowId xmlns:a16="http://schemas.microsoft.com/office/drawing/2014/main" val="2511880668"/>
                      </a:ext>
                    </a:extLst>
                  </a:tr>
                  <a:tr h="354668">
                    <a:tc>
                      <a:txBody>
                        <a:bodyPr/>
                        <a:lstStyle/>
                        <a:p>
                          <a:pPr algn="ctr"/>
                          <a:r>
                            <a:rPr lang="en-US" altLang="zh-TW" sz="1200" kern="100" dirty="0"/>
                            <a:t>Backbone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MobileNet V3 Large,</a:t>
                          </a:r>
                          <a:r>
                            <a:rPr lang="en-US" altLang="zh-TW" sz="1200" baseline="0" dirty="0"/>
                            <a:t> pre-trained on ImageNet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377072636"/>
                      </a:ext>
                    </a:extLst>
                  </a:tr>
                  <a:tr h="354668">
                    <a:tc>
                      <a:txBody>
                        <a:bodyPr/>
                        <a:lstStyle/>
                        <a:p>
                          <a:pPr algn="ctr"/>
                          <a:r>
                            <a:rPr lang="en-US" altLang="zh-TW" sz="1200" kern="100" dirty="0"/>
                            <a:t>Image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054" t="-203448" r="-435" b="-881034"/>
                          </a:stretch>
                        </a:blipFill>
                      </a:tcPr>
                    </a:tc>
                    <a:tc hMerge="1">
                      <a:txBody>
                        <a:bodyPr/>
                        <a:lstStyle/>
                        <a:p>
                          <a:endParaRPr lang="zh-TW" altLang="en-US"/>
                        </a:p>
                      </a:txBody>
                      <a:tcPr/>
                    </a:tc>
                    <a:extLst>
                      <a:ext uri="{0D108BD9-81ED-4DB2-BD59-A6C34878D82A}">
                        <a16:rowId xmlns:a16="http://schemas.microsoft.com/office/drawing/2014/main" val="219583101"/>
                      </a:ext>
                    </a:extLst>
                  </a:tr>
                  <a:tr h="354668">
                    <a:tc>
                      <a:txBody>
                        <a:bodyPr/>
                        <a:lstStyle/>
                        <a:p>
                          <a:pPr algn="ctr"/>
                          <a:r>
                            <a:rPr lang="en-US" altLang="zh-TW" sz="1200" kern="100" dirty="0"/>
                            <a:t>Epoch</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50</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80029844"/>
                      </a:ext>
                    </a:extLst>
                  </a:tr>
                  <a:tr h="354668">
                    <a:tc>
                      <a:txBody>
                        <a:bodyPr/>
                        <a:lstStyle/>
                        <a:p>
                          <a:pPr algn="ctr"/>
                          <a:r>
                            <a:rPr lang="en-US" altLang="zh-TW" sz="1200" kern="100" dirty="0"/>
                            <a:t>Batch size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algn="ctr"/>
                          <a:r>
                            <a:rPr lang="en-US" altLang="zh-TW" sz="1200" dirty="0"/>
                            <a:t>128</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1093800329"/>
                      </a:ext>
                    </a:extLst>
                  </a:tr>
                  <a:tr h="641981">
                    <a:tc>
                      <a:txBody>
                        <a:bodyPr/>
                        <a:lstStyle/>
                        <a:p>
                          <a:pPr algn="ctr"/>
                          <a:r>
                            <a:rPr lang="en-US" altLang="zh-TW" sz="1200" kern="100" dirty="0"/>
                            <a:t>Learning rate</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054" t="-279048" r="-435" b="-275238"/>
                          </a:stretch>
                        </a:blipFill>
                      </a:tcPr>
                    </a:tc>
                    <a:tc hMerge="1">
                      <a:txBody>
                        <a:bodyPr/>
                        <a:lstStyle/>
                        <a:p>
                          <a:endParaRPr lang="zh-TW" altLang="en-US"/>
                        </a:p>
                      </a:txBody>
                      <a:tcPr/>
                    </a:tc>
                    <a:extLst>
                      <a:ext uri="{0D108BD9-81ED-4DB2-BD59-A6C34878D82A}">
                        <a16:rowId xmlns:a16="http://schemas.microsoft.com/office/drawing/2014/main" val="3727231681"/>
                      </a:ext>
                    </a:extLst>
                  </a:tr>
                  <a:tr h="712737">
                    <a:tc>
                      <a:txBody>
                        <a:bodyPr/>
                        <a:lstStyle/>
                        <a:p>
                          <a:pPr algn="ctr"/>
                          <a:r>
                            <a:rPr lang="en-US" altLang="zh-TW" sz="1200" kern="100" dirty="0"/>
                            <a:t>Optimizer</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endParaRPr lang="zh-TW"/>
                        </a:p>
                      </a:txBody>
                      <a:tcPr anchor="ctr">
                        <a:blipFill>
                          <a:blip r:embed="rId3"/>
                          <a:stretch>
                            <a:fillRect l="-50054" t="-340171" r="-435" b="-147009"/>
                          </a:stretch>
                        </a:blipFill>
                      </a:tcPr>
                    </a:tc>
                    <a:tc hMerge="1">
                      <a:txBody>
                        <a:bodyPr/>
                        <a:lstStyle/>
                        <a:p>
                          <a:endParaRPr lang="zh-TW" altLang="en-US"/>
                        </a:p>
                      </a:txBody>
                      <a:tcPr/>
                    </a:tc>
                    <a:extLst>
                      <a:ext uri="{0D108BD9-81ED-4DB2-BD59-A6C34878D82A}">
                        <a16:rowId xmlns:a16="http://schemas.microsoft.com/office/drawing/2014/main" val="3943553620"/>
                      </a:ext>
                    </a:extLst>
                  </a:tr>
                  <a:tr h="677756">
                    <a:tc>
                      <a:txBody>
                        <a:bodyPr/>
                        <a:lstStyle/>
                        <a:p>
                          <a:pPr algn="ctr"/>
                          <a:r>
                            <a:rPr lang="en-US" altLang="zh-TW" sz="1200" kern="100" dirty="0"/>
                            <a:t>Data Augmentation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baseline="0" dirty="0"/>
                            <a:t>Training set</a:t>
                          </a:r>
                          <a:br>
                            <a:rPr lang="en-US" altLang="zh-TW" sz="1200" b="1" baseline="0" dirty="0"/>
                          </a:br>
                          <a:r>
                            <a:rPr lang="en-US" altLang="zh-TW" sz="1200" b="0" i="0" u="none" strike="noStrike" kern="1200" baseline="0" dirty="0">
                              <a:solidFill>
                                <a:schemeClr val="dk1"/>
                              </a:solidFill>
                              <a:latin typeface="+mn-lt"/>
                              <a:ea typeface="+mn-ea"/>
                              <a:cs typeface="+mn-cs"/>
                            </a:rPr>
                            <a:t>Random horizontal flip, random vertical flip, </a:t>
                          </a:r>
                          <a:br>
                            <a:rPr lang="en-US" altLang="zh-TW" sz="1200" b="0" i="0" u="none" strike="noStrike" kern="1200" baseline="0" dirty="0">
                              <a:solidFill>
                                <a:schemeClr val="dk1"/>
                              </a:solidFill>
                              <a:latin typeface="+mn-lt"/>
                              <a:ea typeface="+mn-ea"/>
                              <a:cs typeface="+mn-cs"/>
                            </a:rPr>
                          </a:br>
                          <a:r>
                            <a:rPr lang="en-US" altLang="zh-TW" sz="1200" b="0" i="0" u="none" strike="noStrike" kern="1200" baseline="0" dirty="0">
                              <a:solidFill>
                                <a:schemeClr val="dk1"/>
                              </a:solidFill>
                              <a:latin typeface="+mn-lt"/>
                              <a:ea typeface="+mn-ea"/>
                              <a:cs typeface="+mn-cs"/>
                            </a:rPr>
                            <a:t>color jitter, and random gray scale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Validation set and test set</a:t>
                          </a:r>
                        </a:p>
                        <a:p>
                          <a:pPr algn="ctr"/>
                          <a:r>
                            <a:rPr lang="en-US" altLang="zh-TW" sz="1200" dirty="0"/>
                            <a:t>No augmentation</a:t>
                          </a:r>
                          <a:endParaRPr lang="zh-TW" altLang="en-US" sz="1200" dirty="0"/>
                        </a:p>
                      </a:txBody>
                      <a:tcPr anchor="ctr"/>
                    </a:tc>
                    <a:extLst>
                      <a:ext uri="{0D108BD9-81ED-4DB2-BD59-A6C34878D82A}">
                        <a16:rowId xmlns:a16="http://schemas.microsoft.com/office/drawing/2014/main" val="3057951629"/>
                      </a:ext>
                    </a:extLst>
                  </a:tr>
                  <a:tr h="354668">
                    <a:tc>
                      <a:txBody>
                        <a:bodyPr/>
                        <a:lstStyle/>
                        <a:p>
                          <a:pPr algn="ctr"/>
                          <a:r>
                            <a:rPr lang="en-US" altLang="zh-TW" sz="1200" kern="100" dirty="0"/>
                            <a:t>GPU</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gridSpan="2">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single NVIDIA Tesla V100 GPU for each</a:t>
                          </a:r>
                          <a:r>
                            <a:rPr lang="en-US" altLang="zh-TW" sz="1200" baseline="0" dirty="0"/>
                            <a:t> experiment</a:t>
                          </a:r>
                          <a:endParaRPr lang="zh-TW" altLang="en-US" sz="1200" dirty="0"/>
                        </a:p>
                      </a:txBody>
                      <a:tcPr anchor="ctr"/>
                    </a:tc>
                    <a:tc hMerge="1">
                      <a:txBody>
                        <a:bodyPr/>
                        <a:lstStyle/>
                        <a:p>
                          <a:endParaRPr lang="zh-TW" altLang="en-US"/>
                        </a:p>
                      </a:txBody>
                      <a:tcPr/>
                    </a:tc>
                    <a:extLst>
                      <a:ext uri="{0D108BD9-81ED-4DB2-BD59-A6C34878D82A}">
                        <a16:rowId xmlns:a16="http://schemas.microsoft.com/office/drawing/2014/main" val="393526237"/>
                      </a:ext>
                    </a:extLst>
                  </a:tr>
                </a:tbl>
              </a:graphicData>
            </a:graphic>
          </p:graphicFrame>
        </mc:Fallback>
      </mc:AlternateContent>
      <p:sp>
        <p:nvSpPr>
          <p:cNvPr id="5" name="矩形 4"/>
          <p:cNvSpPr/>
          <p:nvPr/>
        </p:nvSpPr>
        <p:spPr>
          <a:xfrm>
            <a:off x="4029363" y="374674"/>
            <a:ext cx="3504164" cy="307777"/>
          </a:xfrm>
          <a:prstGeom prst="rect">
            <a:avLst/>
          </a:prstGeom>
        </p:spPr>
        <p:txBody>
          <a:bodyPr wrap="none">
            <a:spAutoFit/>
          </a:bodyPr>
          <a:lstStyle/>
          <a:p>
            <a:pPr algn="just"/>
            <a:r>
              <a:rPr lang="en-US" altLang="zh-TW" sz="1400" b="1" dirty="0"/>
              <a:t>Table 3.1.  </a:t>
            </a:r>
            <a:r>
              <a:rPr lang="en-US" altLang="zh-TW" sz="1400" dirty="0"/>
              <a:t>Summary for the experiment setup.</a:t>
            </a:r>
            <a:endParaRPr lang="zh-TW" altLang="en-US" sz="1400" dirty="0"/>
          </a:p>
        </p:txBody>
      </p:sp>
      <p:sp>
        <p:nvSpPr>
          <p:cNvPr id="13" name="頁尾版面配置區 12">
            <a:extLst>
              <a:ext uri="{FF2B5EF4-FFF2-40B4-BE49-F238E27FC236}">
                <a16:creationId xmlns:a16="http://schemas.microsoft.com/office/drawing/2014/main" id="{11F813E7-3948-F784-EAA1-B68A4183341A}"/>
              </a:ext>
            </a:extLst>
          </p:cNvPr>
          <p:cNvSpPr>
            <a:spLocks noGrp="1"/>
          </p:cNvSpPr>
          <p:nvPr>
            <p:ph type="ftr" sz="quarter" idx="11"/>
          </p:nvPr>
        </p:nvSpPr>
        <p:spPr/>
        <p:txBody>
          <a:bodyPr/>
          <a:lstStyle/>
          <a:p>
            <a:r>
              <a:rPr lang="en-US" altLang="zh-TW"/>
              <a:t>/78</a:t>
            </a:r>
            <a:endParaRPr lang="zh-TW" altLang="en-US" dirty="0"/>
          </a:p>
        </p:txBody>
      </p:sp>
      <p:sp>
        <p:nvSpPr>
          <p:cNvPr id="14" name="投影片編號版面配置區 13">
            <a:extLst>
              <a:ext uri="{FF2B5EF4-FFF2-40B4-BE49-F238E27FC236}">
                <a16:creationId xmlns:a16="http://schemas.microsoft.com/office/drawing/2014/main" id="{F9138D8F-E542-026F-105D-7E8C701D23E4}"/>
              </a:ext>
            </a:extLst>
          </p:cNvPr>
          <p:cNvSpPr>
            <a:spLocks noGrp="1"/>
          </p:cNvSpPr>
          <p:nvPr>
            <p:ph type="sldNum" sz="quarter" idx="12"/>
          </p:nvPr>
        </p:nvSpPr>
        <p:spPr/>
        <p:txBody>
          <a:bodyPr/>
          <a:lstStyle/>
          <a:p>
            <a:fld id="{EE3F9CDB-1F21-4789-A81E-8FEA25CE194B}" type="slidenum">
              <a:rPr lang="zh-CN" altLang="en-US" smtClean="0"/>
              <a:pPr/>
              <a:t>29</a:t>
            </a:fld>
            <a:endParaRPr lang="zh-CN" altLang="en-US" dirty="0"/>
          </a:p>
        </p:txBody>
      </p:sp>
    </p:spTree>
    <p:extLst>
      <p:ext uri="{BB962C8B-B14F-4D97-AF65-F5344CB8AC3E}">
        <p14:creationId xmlns:p14="http://schemas.microsoft.com/office/powerpoint/2010/main" val="4021844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dirty="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1594121" y="2073749"/>
            <a:ext cx="5928931" cy="1323439"/>
          </a:xfrm>
          <a:prstGeom prst="rect">
            <a:avLst/>
          </a:prstGeom>
        </p:spPr>
        <p:txBody>
          <a:bodyPr wrap="none">
            <a:spAutoFit/>
          </a:bodyPr>
          <a:lstStyle/>
          <a:p>
            <a:pPr algn="ctr">
              <a:defRPr/>
            </a:pPr>
            <a:r>
              <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Introduction and </a:t>
            </a:r>
          </a:p>
          <a:p>
            <a:pPr algn="ctr">
              <a:defRPr/>
            </a:pPr>
            <a:r>
              <a:rPr lang="en-US" altLang="zh-CN" sz="4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ONE</a:t>
            </a:r>
            <a:endParaRPr lang="zh-CN" altLang="en-US" sz="140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字方塊 17">
            <a:extLst>
              <a:ext uri="{FF2B5EF4-FFF2-40B4-BE49-F238E27FC236}">
                <a16:creationId xmlns:a16="http://schemas.microsoft.com/office/drawing/2014/main" id="{62BA5762-33A2-4220-A88C-9CF5D24F0C09}"/>
              </a:ext>
            </a:extLst>
          </p:cNvPr>
          <p:cNvSpPr txBox="1"/>
          <p:nvPr/>
        </p:nvSpPr>
        <p:spPr>
          <a:xfrm>
            <a:off x="5523975" y="329413"/>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pic>
        <p:nvPicPr>
          <p:cNvPr id="4" name="圖片 3">
            <a:extLst>
              <a:ext uri="{FF2B5EF4-FFF2-40B4-BE49-F238E27FC236}">
                <a16:creationId xmlns:a16="http://schemas.microsoft.com/office/drawing/2014/main" id="{48936936-C23E-49E4-81ED-37D2BBD4F758}"/>
              </a:ext>
            </a:extLst>
          </p:cNvPr>
          <p:cNvPicPr>
            <a:picLocks noChangeAspect="1"/>
          </p:cNvPicPr>
          <p:nvPr/>
        </p:nvPicPr>
        <p:blipFill>
          <a:blip r:embed="rId3"/>
          <a:stretch>
            <a:fillRect/>
          </a:stretch>
        </p:blipFill>
        <p:spPr>
          <a:xfrm>
            <a:off x="6168368" y="1057043"/>
            <a:ext cx="2688618" cy="2639666"/>
          </a:xfrm>
          <a:prstGeom prst="rect">
            <a:avLst/>
          </a:prstGeom>
          <a:ln>
            <a:noFill/>
          </a:ln>
        </p:spPr>
      </p:pic>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9956" y="1263650"/>
            <a:ext cx="0" cy="29781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endCxn id="4" idx="0"/>
          </p:cNvCxnSpPr>
          <p:nvPr/>
        </p:nvCxnSpPr>
        <p:spPr>
          <a:xfrm rot="5400000" flipH="1" flipV="1">
            <a:off x="3898888" y="-1547741"/>
            <a:ext cx="1009004" cy="6218573"/>
          </a:xfrm>
          <a:prstGeom prst="bentConnector3">
            <a:avLst>
              <a:gd name="adj1" fmla="val 118880"/>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7C31963-64CB-4577-842F-E42287D18975}"/>
              </a:ext>
            </a:extLst>
          </p:cNvPr>
          <p:cNvSpPr/>
          <p:nvPr/>
        </p:nvSpPr>
        <p:spPr>
          <a:xfrm>
            <a:off x="6904306" y="3680472"/>
            <a:ext cx="1252598" cy="415498"/>
          </a:xfrm>
          <a:prstGeom prst="rect">
            <a:avLst/>
          </a:prstGeom>
        </p:spPr>
        <p:txBody>
          <a:bodyPr wrap="square">
            <a:spAutoFit/>
          </a:bodyPr>
          <a:lstStyle/>
          <a:p>
            <a:pPr marL="228600" indent="-228600" algn="just">
              <a:buAutoNum type="alphaLcParenBoth"/>
            </a:pPr>
            <a:r>
              <a:rPr lang="en-US" altLang="zh-TW" sz="1050" dirty="0"/>
              <a:t>Upper branch </a:t>
            </a:r>
          </a:p>
          <a:p>
            <a:pPr algn="just"/>
            <a:r>
              <a:rPr lang="en-US" altLang="zh-TW" sz="1050" dirty="0"/>
              <a:t>(Defect detection)</a:t>
            </a:r>
          </a:p>
        </p:txBody>
      </p:sp>
      <p:sp>
        <p:nvSpPr>
          <p:cNvPr id="5" name="手繪多邊形: 圖案 4">
            <a:extLst>
              <a:ext uri="{FF2B5EF4-FFF2-40B4-BE49-F238E27FC236}">
                <a16:creationId xmlns:a16="http://schemas.microsoft.com/office/drawing/2014/main" id="{F3834BD4-97D5-7386-314E-1EC3F68F40DE}"/>
              </a:ext>
            </a:extLst>
          </p:cNvPr>
          <p:cNvSpPr/>
          <p:nvPr/>
        </p:nvSpPr>
        <p:spPr>
          <a:xfrm>
            <a:off x="7314275" y="1608462"/>
            <a:ext cx="1206500" cy="1022350"/>
          </a:xfrm>
          <a:custGeom>
            <a:avLst/>
            <a:gdLst>
              <a:gd name="connsiteX0" fmla="*/ 361950 w 1206500"/>
              <a:gd name="connsiteY0" fmla="*/ 0 h 1022350"/>
              <a:gd name="connsiteX1" fmla="*/ 336550 w 1206500"/>
              <a:gd name="connsiteY1" fmla="*/ 31750 h 1022350"/>
              <a:gd name="connsiteX2" fmla="*/ 304800 w 1206500"/>
              <a:gd name="connsiteY2" fmla="*/ 88900 h 1022350"/>
              <a:gd name="connsiteX3" fmla="*/ 298450 w 1206500"/>
              <a:gd name="connsiteY3" fmla="*/ 107950 h 1022350"/>
              <a:gd name="connsiteX4" fmla="*/ 285750 w 1206500"/>
              <a:gd name="connsiteY4" fmla="*/ 133350 h 1022350"/>
              <a:gd name="connsiteX5" fmla="*/ 279400 w 1206500"/>
              <a:gd name="connsiteY5" fmla="*/ 158750 h 1022350"/>
              <a:gd name="connsiteX6" fmla="*/ 247650 w 1206500"/>
              <a:gd name="connsiteY6" fmla="*/ 209550 h 1022350"/>
              <a:gd name="connsiteX7" fmla="*/ 215900 w 1206500"/>
              <a:gd name="connsiteY7" fmla="*/ 260350 h 1022350"/>
              <a:gd name="connsiteX8" fmla="*/ 196850 w 1206500"/>
              <a:gd name="connsiteY8" fmla="*/ 311150 h 1022350"/>
              <a:gd name="connsiteX9" fmla="*/ 184150 w 1206500"/>
              <a:gd name="connsiteY9" fmla="*/ 349250 h 1022350"/>
              <a:gd name="connsiteX10" fmla="*/ 177800 w 1206500"/>
              <a:gd name="connsiteY10" fmla="*/ 368300 h 1022350"/>
              <a:gd name="connsiteX11" fmla="*/ 165100 w 1206500"/>
              <a:gd name="connsiteY11" fmla="*/ 393700 h 1022350"/>
              <a:gd name="connsiteX12" fmla="*/ 146050 w 1206500"/>
              <a:gd name="connsiteY12" fmla="*/ 425450 h 1022350"/>
              <a:gd name="connsiteX13" fmla="*/ 139700 w 1206500"/>
              <a:gd name="connsiteY13" fmla="*/ 444500 h 1022350"/>
              <a:gd name="connsiteX14" fmla="*/ 114300 w 1206500"/>
              <a:gd name="connsiteY14" fmla="*/ 482600 h 1022350"/>
              <a:gd name="connsiteX15" fmla="*/ 107950 w 1206500"/>
              <a:gd name="connsiteY15" fmla="*/ 501650 h 1022350"/>
              <a:gd name="connsiteX16" fmla="*/ 82550 w 1206500"/>
              <a:gd name="connsiteY16" fmla="*/ 552450 h 1022350"/>
              <a:gd name="connsiteX17" fmla="*/ 57150 w 1206500"/>
              <a:gd name="connsiteY17" fmla="*/ 596900 h 1022350"/>
              <a:gd name="connsiteX18" fmla="*/ 50800 w 1206500"/>
              <a:gd name="connsiteY18" fmla="*/ 628650 h 1022350"/>
              <a:gd name="connsiteX19" fmla="*/ 38100 w 1206500"/>
              <a:gd name="connsiteY19" fmla="*/ 654050 h 1022350"/>
              <a:gd name="connsiteX20" fmla="*/ 31750 w 1206500"/>
              <a:gd name="connsiteY20" fmla="*/ 673100 h 1022350"/>
              <a:gd name="connsiteX21" fmla="*/ 19050 w 1206500"/>
              <a:gd name="connsiteY21" fmla="*/ 704850 h 1022350"/>
              <a:gd name="connsiteX22" fmla="*/ 12700 w 1206500"/>
              <a:gd name="connsiteY22" fmla="*/ 736600 h 1022350"/>
              <a:gd name="connsiteX23" fmla="*/ 6350 w 1206500"/>
              <a:gd name="connsiteY23" fmla="*/ 755650 h 1022350"/>
              <a:gd name="connsiteX24" fmla="*/ 0 w 1206500"/>
              <a:gd name="connsiteY24" fmla="*/ 787400 h 1022350"/>
              <a:gd name="connsiteX25" fmla="*/ 12700 w 1206500"/>
              <a:gd name="connsiteY25" fmla="*/ 933450 h 1022350"/>
              <a:gd name="connsiteX26" fmla="*/ 31750 w 1206500"/>
              <a:gd name="connsiteY26" fmla="*/ 952500 h 1022350"/>
              <a:gd name="connsiteX27" fmla="*/ 44450 w 1206500"/>
              <a:gd name="connsiteY27" fmla="*/ 971550 h 1022350"/>
              <a:gd name="connsiteX28" fmla="*/ 101600 w 1206500"/>
              <a:gd name="connsiteY28" fmla="*/ 996950 h 1022350"/>
              <a:gd name="connsiteX29" fmla="*/ 120650 w 1206500"/>
              <a:gd name="connsiteY29" fmla="*/ 1009650 h 1022350"/>
              <a:gd name="connsiteX30" fmla="*/ 222250 w 1206500"/>
              <a:gd name="connsiteY30" fmla="*/ 1022350 h 1022350"/>
              <a:gd name="connsiteX31" fmla="*/ 488950 w 1206500"/>
              <a:gd name="connsiteY31" fmla="*/ 1016000 h 1022350"/>
              <a:gd name="connsiteX32" fmla="*/ 546100 w 1206500"/>
              <a:gd name="connsiteY32" fmla="*/ 996950 h 1022350"/>
              <a:gd name="connsiteX33" fmla="*/ 584200 w 1206500"/>
              <a:gd name="connsiteY33" fmla="*/ 990600 h 1022350"/>
              <a:gd name="connsiteX34" fmla="*/ 673100 w 1206500"/>
              <a:gd name="connsiteY34" fmla="*/ 971550 h 1022350"/>
              <a:gd name="connsiteX35" fmla="*/ 762000 w 1206500"/>
              <a:gd name="connsiteY35" fmla="*/ 952500 h 1022350"/>
              <a:gd name="connsiteX36" fmla="*/ 800100 w 1206500"/>
              <a:gd name="connsiteY36" fmla="*/ 946150 h 1022350"/>
              <a:gd name="connsiteX37" fmla="*/ 844550 w 1206500"/>
              <a:gd name="connsiteY37" fmla="*/ 939800 h 1022350"/>
              <a:gd name="connsiteX38" fmla="*/ 876300 w 1206500"/>
              <a:gd name="connsiteY38" fmla="*/ 927100 h 1022350"/>
              <a:gd name="connsiteX39" fmla="*/ 920750 w 1206500"/>
              <a:gd name="connsiteY39" fmla="*/ 920750 h 1022350"/>
              <a:gd name="connsiteX40" fmla="*/ 1022350 w 1206500"/>
              <a:gd name="connsiteY40" fmla="*/ 908050 h 1022350"/>
              <a:gd name="connsiteX41" fmla="*/ 1054100 w 1206500"/>
              <a:gd name="connsiteY41" fmla="*/ 895350 h 1022350"/>
              <a:gd name="connsiteX42" fmla="*/ 1092200 w 1206500"/>
              <a:gd name="connsiteY42" fmla="*/ 889000 h 1022350"/>
              <a:gd name="connsiteX43" fmla="*/ 1123950 w 1206500"/>
              <a:gd name="connsiteY43" fmla="*/ 882650 h 1022350"/>
              <a:gd name="connsiteX44" fmla="*/ 1174750 w 1206500"/>
              <a:gd name="connsiteY44" fmla="*/ 869950 h 1022350"/>
              <a:gd name="connsiteX45" fmla="*/ 1206500 w 1206500"/>
              <a:gd name="connsiteY45" fmla="*/ 863600 h 102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06500" h="1022350">
                <a:moveTo>
                  <a:pt x="361950" y="0"/>
                </a:moveTo>
                <a:cubicBezTo>
                  <a:pt x="353483" y="10583"/>
                  <a:pt x="344322" y="20647"/>
                  <a:pt x="336550" y="31750"/>
                </a:cubicBezTo>
                <a:cubicBezTo>
                  <a:pt x="327677" y="44426"/>
                  <a:pt x="311479" y="73315"/>
                  <a:pt x="304800" y="88900"/>
                </a:cubicBezTo>
                <a:cubicBezTo>
                  <a:pt x="302163" y="95052"/>
                  <a:pt x="301087" y="101798"/>
                  <a:pt x="298450" y="107950"/>
                </a:cubicBezTo>
                <a:cubicBezTo>
                  <a:pt x="294721" y="116651"/>
                  <a:pt x="289074" y="124487"/>
                  <a:pt x="285750" y="133350"/>
                </a:cubicBezTo>
                <a:cubicBezTo>
                  <a:pt x="282686" y="141522"/>
                  <a:pt x="282464" y="150578"/>
                  <a:pt x="279400" y="158750"/>
                </a:cubicBezTo>
                <a:cubicBezTo>
                  <a:pt x="263467" y="201238"/>
                  <a:pt x="270703" y="168055"/>
                  <a:pt x="247650" y="209550"/>
                </a:cubicBezTo>
                <a:cubicBezTo>
                  <a:pt x="217584" y="263669"/>
                  <a:pt x="254064" y="222186"/>
                  <a:pt x="215900" y="260350"/>
                </a:cubicBezTo>
                <a:cubicBezTo>
                  <a:pt x="200846" y="335621"/>
                  <a:pt x="220633" y="257638"/>
                  <a:pt x="196850" y="311150"/>
                </a:cubicBezTo>
                <a:cubicBezTo>
                  <a:pt x="191413" y="323383"/>
                  <a:pt x="188383" y="336550"/>
                  <a:pt x="184150" y="349250"/>
                </a:cubicBezTo>
                <a:cubicBezTo>
                  <a:pt x="182033" y="355600"/>
                  <a:pt x="180793" y="362313"/>
                  <a:pt x="177800" y="368300"/>
                </a:cubicBezTo>
                <a:cubicBezTo>
                  <a:pt x="173567" y="376767"/>
                  <a:pt x="169697" y="385425"/>
                  <a:pt x="165100" y="393700"/>
                </a:cubicBezTo>
                <a:cubicBezTo>
                  <a:pt x="159106" y="404489"/>
                  <a:pt x="151570" y="414411"/>
                  <a:pt x="146050" y="425450"/>
                </a:cubicBezTo>
                <a:cubicBezTo>
                  <a:pt x="143057" y="431437"/>
                  <a:pt x="142951" y="438649"/>
                  <a:pt x="139700" y="444500"/>
                </a:cubicBezTo>
                <a:cubicBezTo>
                  <a:pt x="132287" y="457843"/>
                  <a:pt x="119127" y="468120"/>
                  <a:pt x="114300" y="482600"/>
                </a:cubicBezTo>
                <a:cubicBezTo>
                  <a:pt x="112183" y="488950"/>
                  <a:pt x="110720" y="495556"/>
                  <a:pt x="107950" y="501650"/>
                </a:cubicBezTo>
                <a:cubicBezTo>
                  <a:pt x="100116" y="518885"/>
                  <a:pt x="88537" y="534489"/>
                  <a:pt x="82550" y="552450"/>
                </a:cubicBezTo>
                <a:cubicBezTo>
                  <a:pt x="72853" y="581540"/>
                  <a:pt x="80216" y="566145"/>
                  <a:pt x="57150" y="596900"/>
                </a:cubicBezTo>
                <a:cubicBezTo>
                  <a:pt x="55033" y="607483"/>
                  <a:pt x="54213" y="618411"/>
                  <a:pt x="50800" y="628650"/>
                </a:cubicBezTo>
                <a:cubicBezTo>
                  <a:pt x="47807" y="637630"/>
                  <a:pt x="41829" y="645349"/>
                  <a:pt x="38100" y="654050"/>
                </a:cubicBezTo>
                <a:cubicBezTo>
                  <a:pt x="35463" y="660202"/>
                  <a:pt x="34100" y="666833"/>
                  <a:pt x="31750" y="673100"/>
                </a:cubicBezTo>
                <a:cubicBezTo>
                  <a:pt x="27748" y="683773"/>
                  <a:pt x="22325" y="693932"/>
                  <a:pt x="19050" y="704850"/>
                </a:cubicBezTo>
                <a:cubicBezTo>
                  <a:pt x="15949" y="715188"/>
                  <a:pt x="15318" y="726129"/>
                  <a:pt x="12700" y="736600"/>
                </a:cubicBezTo>
                <a:cubicBezTo>
                  <a:pt x="11077" y="743094"/>
                  <a:pt x="7973" y="749156"/>
                  <a:pt x="6350" y="755650"/>
                </a:cubicBezTo>
                <a:cubicBezTo>
                  <a:pt x="3732" y="766121"/>
                  <a:pt x="2117" y="776817"/>
                  <a:pt x="0" y="787400"/>
                </a:cubicBezTo>
                <a:cubicBezTo>
                  <a:pt x="4233" y="836083"/>
                  <a:pt x="3472" y="885462"/>
                  <a:pt x="12700" y="933450"/>
                </a:cubicBezTo>
                <a:cubicBezTo>
                  <a:pt x="14396" y="942269"/>
                  <a:pt x="26001" y="945601"/>
                  <a:pt x="31750" y="952500"/>
                </a:cubicBezTo>
                <a:cubicBezTo>
                  <a:pt x="36636" y="958363"/>
                  <a:pt x="38587" y="966664"/>
                  <a:pt x="44450" y="971550"/>
                </a:cubicBezTo>
                <a:cubicBezTo>
                  <a:pt x="54550" y="979966"/>
                  <a:pt x="91762" y="992031"/>
                  <a:pt x="101600" y="996950"/>
                </a:cubicBezTo>
                <a:cubicBezTo>
                  <a:pt x="108426" y="1000363"/>
                  <a:pt x="113410" y="1007237"/>
                  <a:pt x="120650" y="1009650"/>
                </a:cubicBezTo>
                <a:cubicBezTo>
                  <a:pt x="137531" y="1015277"/>
                  <a:pt x="215664" y="1021691"/>
                  <a:pt x="222250" y="1022350"/>
                </a:cubicBezTo>
                <a:cubicBezTo>
                  <a:pt x="311150" y="1020233"/>
                  <a:pt x="400297" y="1022953"/>
                  <a:pt x="488950" y="1016000"/>
                </a:cubicBezTo>
                <a:cubicBezTo>
                  <a:pt x="508969" y="1014430"/>
                  <a:pt x="526698" y="1002124"/>
                  <a:pt x="546100" y="996950"/>
                </a:cubicBezTo>
                <a:cubicBezTo>
                  <a:pt x="558540" y="993633"/>
                  <a:pt x="571611" y="993298"/>
                  <a:pt x="584200" y="990600"/>
                </a:cubicBezTo>
                <a:cubicBezTo>
                  <a:pt x="694959" y="966866"/>
                  <a:pt x="582769" y="986605"/>
                  <a:pt x="673100" y="971550"/>
                </a:cubicBezTo>
                <a:cubicBezTo>
                  <a:pt x="726040" y="950374"/>
                  <a:pt x="687815" y="962391"/>
                  <a:pt x="762000" y="952500"/>
                </a:cubicBezTo>
                <a:cubicBezTo>
                  <a:pt x="774762" y="950798"/>
                  <a:pt x="787375" y="948108"/>
                  <a:pt x="800100" y="946150"/>
                </a:cubicBezTo>
                <a:cubicBezTo>
                  <a:pt x="814893" y="943874"/>
                  <a:pt x="829733" y="941917"/>
                  <a:pt x="844550" y="939800"/>
                </a:cubicBezTo>
                <a:cubicBezTo>
                  <a:pt x="855133" y="935567"/>
                  <a:pt x="865242" y="929865"/>
                  <a:pt x="876300" y="927100"/>
                </a:cubicBezTo>
                <a:cubicBezTo>
                  <a:pt x="890820" y="923470"/>
                  <a:pt x="905898" y="922606"/>
                  <a:pt x="920750" y="920750"/>
                </a:cubicBezTo>
                <a:cubicBezTo>
                  <a:pt x="1048795" y="904744"/>
                  <a:pt x="915181" y="923360"/>
                  <a:pt x="1022350" y="908050"/>
                </a:cubicBezTo>
                <a:cubicBezTo>
                  <a:pt x="1032933" y="903817"/>
                  <a:pt x="1043103" y="898349"/>
                  <a:pt x="1054100" y="895350"/>
                </a:cubicBezTo>
                <a:cubicBezTo>
                  <a:pt x="1066522" y="891962"/>
                  <a:pt x="1079532" y="891303"/>
                  <a:pt x="1092200" y="889000"/>
                </a:cubicBezTo>
                <a:cubicBezTo>
                  <a:pt x="1102819" y="887069"/>
                  <a:pt x="1113433" y="885077"/>
                  <a:pt x="1123950" y="882650"/>
                </a:cubicBezTo>
                <a:cubicBezTo>
                  <a:pt x="1140957" y="878725"/>
                  <a:pt x="1157817" y="874183"/>
                  <a:pt x="1174750" y="869950"/>
                </a:cubicBezTo>
                <a:cubicBezTo>
                  <a:pt x="1202203" y="863087"/>
                  <a:pt x="1191423" y="863600"/>
                  <a:pt x="1206500" y="863600"/>
                </a:cubicBezTo>
              </a:path>
            </a:pathLst>
          </a:custGeom>
          <a:noFill/>
          <a:ln w="28575">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1200"/>
          </a:p>
        </p:txBody>
      </p:sp>
      <p:sp>
        <p:nvSpPr>
          <p:cNvPr id="3" name="文字方塊 2">
            <a:extLst>
              <a:ext uri="{FF2B5EF4-FFF2-40B4-BE49-F238E27FC236}">
                <a16:creationId xmlns:a16="http://schemas.microsoft.com/office/drawing/2014/main" id="{A6B1A566-03F0-A5FF-F861-D2D38E1AAB38}"/>
              </a:ext>
            </a:extLst>
          </p:cNvPr>
          <p:cNvSpPr txBox="1"/>
          <p:nvPr/>
        </p:nvSpPr>
        <p:spPr>
          <a:xfrm>
            <a:off x="168540" y="1079283"/>
            <a:ext cx="3943784" cy="307777"/>
          </a:xfrm>
          <a:prstGeom prst="rect">
            <a:avLst/>
          </a:prstGeom>
          <a:noFill/>
        </p:spPr>
        <p:txBody>
          <a:bodyPr wrap="square">
            <a:spAutoFit/>
          </a:bodyPr>
          <a:lstStyle/>
          <a:p>
            <a:pPr algn="ctr"/>
            <a:r>
              <a:rPr lang="en-US" altLang="zh-TW" sz="1400" dirty="0"/>
              <a:t>Expert 1 : use only the upper branch</a:t>
            </a:r>
          </a:p>
        </p:txBody>
      </p:sp>
      <p:grpSp>
        <p:nvGrpSpPr>
          <p:cNvPr id="2" name="群組 1">
            <a:extLst>
              <a:ext uri="{FF2B5EF4-FFF2-40B4-BE49-F238E27FC236}">
                <a16:creationId xmlns:a16="http://schemas.microsoft.com/office/drawing/2014/main" id="{7116D8C4-78E3-6676-A28D-BE07B8F02CEF}"/>
              </a:ext>
            </a:extLst>
          </p:cNvPr>
          <p:cNvGrpSpPr/>
          <p:nvPr/>
        </p:nvGrpSpPr>
        <p:grpSpPr>
          <a:xfrm>
            <a:off x="0" y="1675476"/>
            <a:ext cx="5899149" cy="1883959"/>
            <a:chOff x="0" y="1675476"/>
            <a:chExt cx="5899149" cy="1883959"/>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7DC831D-3BDA-C89F-253C-9D463C0B5873}"/>
                    </a:ext>
                  </a:extLst>
                </p:cNvPr>
                <p:cNvSpPr/>
                <p:nvPr/>
              </p:nvSpPr>
              <p:spPr>
                <a:xfrm>
                  <a:off x="1768144" y="2674616"/>
                  <a:ext cx="818965" cy="88070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6" name="矩形 5">
                  <a:extLst>
                    <a:ext uri="{FF2B5EF4-FFF2-40B4-BE49-F238E27FC236}">
                      <a16:creationId xmlns:a16="http://schemas.microsoft.com/office/drawing/2014/main" id="{77DC831D-3BDA-C89F-253C-9D463C0B5873}"/>
                    </a:ext>
                  </a:extLst>
                </p:cNvPr>
                <p:cNvSpPr>
                  <a:spLocks noRot="1" noChangeAspect="1" noMove="1" noResize="1" noEditPoints="1" noAdjustHandles="1" noChangeArrowheads="1" noChangeShapeType="1" noTextEdit="1"/>
                </p:cNvSpPr>
                <p:nvPr/>
              </p:nvSpPr>
              <p:spPr>
                <a:xfrm>
                  <a:off x="1768144" y="2674616"/>
                  <a:ext cx="818965" cy="880708"/>
                </a:xfrm>
                <a:prstGeom prst="rect">
                  <a:avLst/>
                </a:prstGeom>
                <a:blipFill>
                  <a:blip r:embed="rId4"/>
                  <a:stretch>
                    <a:fillRect/>
                  </a:stretch>
                </a:blipFill>
              </p:spPr>
              <p:txBody>
                <a:bodyPr/>
                <a:lstStyle/>
                <a:p>
                  <a:r>
                    <a:rPr lang="zh-TW" altLang="en-US">
                      <a:noFill/>
                    </a:rPr>
                    <a:t> </a:t>
                  </a:r>
                </a:p>
              </p:txBody>
            </p:sp>
          </mc:Fallback>
        </mc:AlternateContent>
        <p:cxnSp>
          <p:nvCxnSpPr>
            <p:cNvPr id="32" name="直線單箭頭接點 31">
              <a:extLst>
                <a:ext uri="{FF2B5EF4-FFF2-40B4-BE49-F238E27FC236}">
                  <a16:creationId xmlns:a16="http://schemas.microsoft.com/office/drawing/2014/main" id="{EC192CB6-9F6E-A7DB-7B25-A369ED4F9F8C}"/>
                </a:ext>
              </a:extLst>
            </p:cNvPr>
            <p:cNvCxnSpPr>
              <a:cxnSpLocks/>
              <a:endCxn id="33" idx="1"/>
            </p:cNvCxnSpPr>
            <p:nvPr/>
          </p:nvCxnSpPr>
          <p:spPr>
            <a:xfrm>
              <a:off x="2548337" y="3137339"/>
              <a:ext cx="254922" cy="3088"/>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C2D157EE-15CF-242D-A766-14C152069206}"/>
                    </a:ext>
                  </a:extLst>
                </p:cNvPr>
                <p:cNvSpPr/>
                <p:nvPr/>
              </p:nvSpPr>
              <p:spPr>
                <a:xfrm>
                  <a:off x="2803259" y="2722441"/>
                  <a:ext cx="749088" cy="835971"/>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dirty="0">
                          <a:latin typeface="Cambria Math" panose="02040503050406030204" pitchFamily="18" charset="0"/>
                        </a:rPr>
                        <m:t>Probabili</m:t>
                      </m:r>
                    </m:oMath>
                  </a14:m>
                  <a:r>
                    <a:rPr lang="en-US" altLang="zh-TW" sz="800" dirty="0">
                      <a:latin typeface="+mj-lt"/>
                    </a:rPr>
                    <a:t>ties to</a:t>
                  </a:r>
                </a:p>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Converter</a:t>
                  </a:r>
                  <a:endParaRPr lang="zh-TW" altLang="zh-TW" sz="800" dirty="0">
                    <a:latin typeface="+mj-lt"/>
                  </a:endParaRPr>
                </a:p>
              </p:txBody>
            </p:sp>
          </mc:Choice>
          <mc:Fallback xmlns="">
            <p:sp>
              <p:nvSpPr>
                <p:cNvPr id="33" name="矩形 32">
                  <a:extLst>
                    <a:ext uri="{FF2B5EF4-FFF2-40B4-BE49-F238E27FC236}">
                      <a16:creationId xmlns:a16="http://schemas.microsoft.com/office/drawing/2014/main" id="{C2D157EE-15CF-242D-A766-14C152069206}"/>
                    </a:ext>
                  </a:extLst>
                </p:cNvPr>
                <p:cNvSpPr>
                  <a:spLocks noRot="1" noChangeAspect="1" noMove="1" noResize="1" noEditPoints="1" noAdjustHandles="1" noChangeArrowheads="1" noChangeShapeType="1" noTextEdit="1"/>
                </p:cNvSpPr>
                <p:nvPr/>
              </p:nvSpPr>
              <p:spPr>
                <a:xfrm>
                  <a:off x="2803259" y="2722441"/>
                  <a:ext cx="749088" cy="835971"/>
                </a:xfrm>
                <a:prstGeom prst="rect">
                  <a:avLst/>
                </a:prstGeom>
                <a:blipFill>
                  <a:blip r:embed="rId5"/>
                  <a:stretch>
                    <a:fillRect/>
                  </a:stretch>
                </a:blipFill>
              </p:spPr>
              <p:txBody>
                <a:bodyPr/>
                <a:lstStyle/>
                <a:p>
                  <a:r>
                    <a:rPr lang="zh-TW" altLang="en-US">
                      <a:noFill/>
                    </a:rPr>
                    <a:t> </a:t>
                  </a:r>
                </a:p>
              </p:txBody>
            </p:sp>
          </mc:Fallback>
        </mc:AlternateContent>
        <p:cxnSp>
          <p:nvCxnSpPr>
            <p:cNvPr id="34" name="直線單箭頭接點 33">
              <a:extLst>
                <a:ext uri="{FF2B5EF4-FFF2-40B4-BE49-F238E27FC236}">
                  <a16:creationId xmlns:a16="http://schemas.microsoft.com/office/drawing/2014/main" id="{CCAAEC9C-8BB6-93EB-7387-50446C5F4FBC}"/>
                </a:ext>
              </a:extLst>
            </p:cNvPr>
            <p:cNvCxnSpPr>
              <a:cxnSpLocks/>
              <a:stCxn id="33" idx="3"/>
              <a:endCxn id="35" idx="1"/>
            </p:cNvCxnSpPr>
            <p:nvPr/>
          </p:nvCxnSpPr>
          <p:spPr>
            <a:xfrm>
              <a:off x="3552347" y="3140427"/>
              <a:ext cx="162761" cy="5529"/>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057AE151-B4BD-9988-2005-17B34DE89A19}"/>
                    </a:ext>
                  </a:extLst>
                </p:cNvPr>
                <p:cNvSpPr/>
                <p:nvPr/>
              </p:nvSpPr>
              <p:spPr>
                <a:xfrm>
                  <a:off x="3715108" y="2732477"/>
                  <a:ext cx="723335" cy="82695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to defect</a:t>
                  </a:r>
                </a:p>
                <a:p>
                  <a:pPr algn="ctr"/>
                  <a:r>
                    <a:rPr lang="en-US" altLang="zh-TW" sz="800" dirty="0">
                      <a:latin typeface="+mj-lt"/>
                    </a:rPr>
                    <a:t>converter</a:t>
                  </a:r>
                </a:p>
                <a:p>
                  <a:pPr algn="ctr"/>
                  <a:r>
                    <a:rPr lang="en-US" altLang="zh-TW" sz="800" dirty="0">
                      <a:latin typeface="+mj-lt"/>
                    </a:rPr>
                    <a:t> </a:t>
                  </a:r>
                  <a14:m>
                    <m:oMath xmlns:m="http://schemas.openxmlformats.org/officeDocument/2006/math">
                      <m:r>
                        <a:rPr lang="en-US" altLang="zh-TW" sz="800">
                          <a:latin typeface="Cambria Math" panose="02040503050406030204" pitchFamily="18" charset="0"/>
                        </a:rPr>
                        <m:t>𝛾</m:t>
                      </m:r>
                      <m:r>
                        <a:rPr lang="en-US" altLang="zh-TW" sz="800">
                          <a:latin typeface="Cambria Math" panose="02040503050406030204" pitchFamily="18" charset="0"/>
                        </a:rPr>
                        <m:t>(</m:t>
                      </m:r>
                      <m:r>
                        <m:rPr>
                          <m:sty m:val="p"/>
                        </m:rPr>
                        <a:rPr lang="en-US" altLang="zh-TW" sz="800" i="1">
                          <a:latin typeface="Cambria Math" panose="02040503050406030204" pitchFamily="18" charset="0"/>
                        </a:rPr>
                        <m:t>U</m:t>
                      </m:r>
                      <m:r>
                        <a:rPr lang="en-US" altLang="zh-TW" sz="800">
                          <a:latin typeface="Cambria Math" panose="02040503050406030204" pitchFamily="18" charset="0"/>
                        </a:rPr>
                        <m:t>)</m:t>
                      </m:r>
                    </m:oMath>
                  </a14:m>
                  <a:endParaRPr lang="zh-TW" altLang="en-US" sz="800" dirty="0">
                    <a:latin typeface="+mj-lt"/>
                  </a:endParaRPr>
                </a:p>
              </p:txBody>
            </p:sp>
          </mc:Choice>
          <mc:Fallback xmlns="">
            <p:sp>
              <p:nvSpPr>
                <p:cNvPr id="35" name="矩形 34">
                  <a:extLst>
                    <a:ext uri="{FF2B5EF4-FFF2-40B4-BE49-F238E27FC236}">
                      <a16:creationId xmlns:a16="http://schemas.microsoft.com/office/drawing/2014/main" id="{057AE151-B4BD-9988-2005-17B34DE89A19}"/>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C36D3C5E-BE6F-1105-6BEB-7D1E4667A275}"/>
                    </a:ext>
                  </a:extLst>
                </p:cNvPr>
                <p:cNvSpPr txBox="1"/>
                <p:nvPr/>
              </p:nvSpPr>
              <p:spPr>
                <a:xfrm>
                  <a:off x="3464001" y="3221337"/>
                  <a:ext cx="327824" cy="215444"/>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TW" dirty="0">
                            <a:latin typeface="Cambria Math" panose="02040503050406030204" pitchFamily="18" charset="0"/>
                          </a:rPr>
                          <m:t>𝑈</m:t>
                        </m:r>
                      </m:oMath>
                    </m:oMathPara>
                  </a14:m>
                  <a:endParaRPr lang="zh-TW" altLang="en-US" dirty="0"/>
                </a:p>
              </p:txBody>
            </p:sp>
          </mc:Choice>
          <mc:Fallback xmlns="">
            <p:sp>
              <p:nvSpPr>
                <p:cNvPr id="36" name="文字方塊 35">
                  <a:extLst>
                    <a:ext uri="{FF2B5EF4-FFF2-40B4-BE49-F238E27FC236}">
                      <a16:creationId xmlns:a16="http://schemas.microsoft.com/office/drawing/2014/main" id="{C36D3C5E-BE6F-1105-6BEB-7D1E4667A275}"/>
                    </a:ext>
                  </a:extLst>
                </p:cNvPr>
                <p:cNvSpPr txBox="1">
                  <a:spLocks noRot="1" noChangeAspect="1" noMove="1" noResize="1" noEditPoints="1" noAdjustHandles="1" noChangeArrowheads="1" noChangeShapeType="1" noTextEdit="1"/>
                </p:cNvSpPr>
                <p:nvPr/>
              </p:nvSpPr>
              <p:spPr>
                <a:xfrm>
                  <a:off x="3464001" y="3221337"/>
                  <a:ext cx="327824"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70A9B00D-5520-CD70-2CA8-7279EFF043A9}"/>
                    </a:ext>
                  </a:extLst>
                </p:cNvPr>
                <p:cNvSpPr txBox="1"/>
                <p:nvPr/>
              </p:nvSpPr>
              <p:spPr>
                <a:xfrm>
                  <a:off x="4388500" y="3137782"/>
                  <a:ext cx="369598" cy="235385"/>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altLang="zh-TW" i="1" dirty="0">
                                <a:latin typeface="Cambria Math" panose="02040503050406030204" pitchFamily="18" charset="0"/>
                              </a:rPr>
                            </m:ctrlPr>
                          </m:sSubSupPr>
                          <m:e>
                            <m:acc>
                              <m:accPr>
                                <m:chr m:val="̂"/>
                                <m:ctrlPr>
                                  <a:rPr lang="zh-TW" altLang="en-US" i="1" dirty="0">
                                    <a:latin typeface="Cambria Math" panose="02040503050406030204" pitchFamily="18" charset="0"/>
                                  </a:rPr>
                                </m:ctrlPr>
                              </m:accPr>
                              <m:e>
                                <m:r>
                                  <a:rPr lang="zh-TW" altLang="en-US" dirty="0">
                                    <a:latin typeface="Cambria Math" panose="02040503050406030204" pitchFamily="18" charset="0"/>
                                  </a:rPr>
                                  <m:t>𝑦</m:t>
                                </m:r>
                              </m:e>
                            </m:acc>
                          </m:e>
                          <m:sub>
                            <m:r>
                              <a:rPr lang="en-US" altLang="zh-TW" dirty="0">
                                <a:latin typeface="Cambria Math" panose="02040503050406030204" pitchFamily="18" charset="0"/>
                              </a:rPr>
                              <m:t>𝑑𝑒𝑓</m:t>
                            </m:r>
                          </m:sub>
                          <m:sup>
                            <m:r>
                              <a:rPr lang="en-US" altLang="zh-TW" dirty="0">
                                <a:latin typeface="Cambria Math" panose="02040503050406030204" pitchFamily="18" charset="0"/>
                              </a:rPr>
                              <m:t>2</m:t>
                            </m:r>
                          </m:sup>
                        </m:sSubSup>
                      </m:oMath>
                    </m:oMathPara>
                  </a14:m>
                  <a:endParaRPr lang="zh-TW" altLang="en-US"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4388500" y="3137782"/>
                  <a:ext cx="369598" cy="23538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569BE738-E567-63CD-D7F7-5862CDBF1F48}"/>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78" name="矩形 77">
                  <a:extLst>
                    <a:ext uri="{FF2B5EF4-FFF2-40B4-BE49-F238E27FC236}">
                      <a16:creationId xmlns:a16="http://schemas.microsoft.com/office/drawing/2014/main" id="{FCBDFE81-1413-8FDE-3C41-7887BEE2340B}"/>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CD7A2EC9-82E2-E776-5A70-E0FB350B33D7}"/>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4EB4708D-A670-8EE0-79A3-84D970A5A86E}"/>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4E334ED4-87E3-DD40-E53A-C639FD66F756}"/>
                    </a:ext>
                  </a:extLst>
                </p:cNvPr>
                <p:cNvSpPr txBox="1"/>
                <p:nvPr/>
              </p:nvSpPr>
              <p:spPr>
                <a:xfrm>
                  <a:off x="3312850" y="1853277"/>
                  <a:ext cx="369598" cy="26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3312850" y="1853277"/>
                  <a:ext cx="369598" cy="26636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149E0C0A-F9CC-30EF-2866-6C001B8D1400}"/>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43" name="肘形接點 111">
              <a:extLst>
                <a:ext uri="{FF2B5EF4-FFF2-40B4-BE49-F238E27FC236}">
                  <a16:creationId xmlns:a16="http://schemas.microsoft.com/office/drawing/2014/main" id="{744AD179-FB6A-06C6-DBB5-BA3961CC7CB5}"/>
                </a:ext>
              </a:extLst>
            </p:cNvPr>
            <p:cNvCxnSpPr>
              <a:cxnSpLocks/>
            </p:cNvCxnSpPr>
            <p:nvPr/>
          </p:nvCxnSpPr>
          <p:spPr>
            <a:xfrm rot="5400000" flipH="1" flipV="1">
              <a:off x="1384091" y="2275754"/>
              <a:ext cx="462024" cy="27820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接點 3">
              <a:extLst>
                <a:ext uri="{FF2B5EF4-FFF2-40B4-BE49-F238E27FC236}">
                  <a16:creationId xmlns:a16="http://schemas.microsoft.com/office/drawing/2014/main" id="{8F2171B1-CE07-4601-7282-A7ED3F5621F9}"/>
                </a:ext>
              </a:extLst>
            </p:cNvPr>
            <p:cNvCxnSpPr/>
            <p:nvPr/>
          </p:nvCxnSpPr>
          <p:spPr>
            <a:xfrm>
              <a:off x="1200196" y="2657351"/>
              <a:ext cx="554011" cy="462025"/>
            </a:xfrm>
            <a:prstGeom prst="bentConnector3">
              <a:avLst>
                <a:gd name="adj1" fmla="val 50000"/>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80">
                  <a:extLst>
                    <a:ext uri="{FF2B5EF4-FFF2-40B4-BE49-F238E27FC236}">
                      <a16:creationId xmlns:a16="http://schemas.microsoft.com/office/drawing/2014/main" id="{B4858030-C718-B4F9-174E-7A1564094DDA}"/>
                    </a:ext>
                  </a:extLst>
                </p:cNvPr>
                <p:cNvSpPr/>
                <p:nvPr/>
              </p:nvSpPr>
              <p:spPr>
                <a:xfrm>
                  <a:off x="4708156" y="1675476"/>
                  <a:ext cx="687026"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Combiner</a:t>
                  </a: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4708156" y="1675476"/>
                  <a:ext cx="687026" cy="1716263"/>
                </a:xfrm>
                <a:prstGeom prst="rect">
                  <a:avLst/>
                </a:prstGeom>
                <a:blipFill>
                  <a:blip r:embed="rId13"/>
                  <a:stretch>
                    <a:fillRect r="-870"/>
                  </a:stretch>
                </a:blipFill>
              </p:spPr>
              <p:txBody>
                <a:bodyPr/>
                <a:lstStyle/>
                <a:p>
                  <a:r>
                    <a:rPr lang="zh-TW" altLang="en-US">
                      <a:noFill/>
                    </a:rPr>
                    <a:t> </a:t>
                  </a:r>
                </a:p>
              </p:txBody>
            </p:sp>
          </mc:Fallback>
        </mc:AlternateContent>
        <p:cxnSp>
          <p:nvCxnSpPr>
            <p:cNvPr id="46" name="直線單箭頭接點 82">
              <a:extLst>
                <a:ext uri="{FF2B5EF4-FFF2-40B4-BE49-F238E27FC236}">
                  <a16:creationId xmlns:a16="http://schemas.microsoft.com/office/drawing/2014/main" id="{BBD602DC-136A-7BF2-3134-A1EA6BD0B005}"/>
                </a:ext>
              </a:extLst>
            </p:cNvPr>
            <p:cNvCxnSpPr/>
            <p:nvPr/>
          </p:nvCxnSpPr>
          <p:spPr>
            <a:xfrm>
              <a:off x="5460475" y="2549704"/>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94">
              <a:extLst>
                <a:ext uri="{FF2B5EF4-FFF2-40B4-BE49-F238E27FC236}">
                  <a16:creationId xmlns:a16="http://schemas.microsoft.com/office/drawing/2014/main" id="{C014D69D-FA4B-7724-D377-FB2A5F0D218D}"/>
                </a:ext>
              </a:extLst>
            </p:cNvPr>
            <p:cNvCxnSpPr>
              <a:cxnSpLocks/>
            </p:cNvCxnSpPr>
            <p:nvPr/>
          </p:nvCxnSpPr>
          <p:spPr>
            <a:xfrm>
              <a:off x="2663572" y="2209253"/>
              <a:ext cx="18706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28">
                  <a:extLst>
                    <a:ext uri="{FF2B5EF4-FFF2-40B4-BE49-F238E27FC236}">
                      <a16:creationId xmlns:a16="http://schemas.microsoft.com/office/drawing/2014/main" id="{1C5330F6-48B3-0FBA-BAA5-1DDDD7EB2398}"/>
                    </a:ext>
                  </a:extLst>
                </p:cNvPr>
                <p:cNvSpPr/>
                <p:nvPr/>
              </p:nvSpPr>
              <p:spPr>
                <a:xfrm>
                  <a:off x="5460475" y="2199125"/>
                  <a:ext cx="40100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a:solidFill>
                                  <a:schemeClr val="bg1">
                                    <a:lumMod val="65000"/>
                                  </a:schemeClr>
                                </a:solidFill>
                                <a:latin typeface="Cambria Math" panose="02040503050406030204" pitchFamily="18" charset="0"/>
                              </a:rPr>
                              <m:t>𝑑𝑒𝑓</m:t>
                            </m:r>
                          </m:sub>
                        </m:sSub>
                      </m:oMath>
                    </m:oMathPara>
                  </a14:m>
                  <a:endParaRPr lang="zh-TW" altLang="en-US" sz="800" i="1" dirty="0">
                    <a:solidFill>
                      <a:schemeClr val="bg1">
                        <a:lumMod val="65000"/>
                      </a:schemeClr>
                    </a:solidFill>
                    <a:latin typeface="Cambria Math" panose="02040503050406030204" pitchFamily="18" charset="0"/>
                  </a:endParaRPr>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49" name="直線單箭頭接點 48">
              <a:extLst>
                <a:ext uri="{FF2B5EF4-FFF2-40B4-BE49-F238E27FC236}">
                  <a16:creationId xmlns:a16="http://schemas.microsoft.com/office/drawing/2014/main" id="{B2F24F0D-09A6-F1DE-7101-2E6BDF91EBEC}"/>
                </a:ext>
              </a:extLst>
            </p:cNvPr>
            <p:cNvCxnSpPr>
              <a:cxnSpLocks/>
            </p:cNvCxnSpPr>
            <p:nvPr/>
          </p:nvCxnSpPr>
          <p:spPr>
            <a:xfrm>
              <a:off x="4467544" y="3067863"/>
              <a:ext cx="22358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DF0ED3C7-084A-156D-1308-64E03E3E1010}"/>
                    </a:ext>
                  </a:extLst>
                </p:cNvPr>
                <p:cNvSpPr/>
                <p:nvPr/>
              </p:nvSpPr>
              <p:spPr>
                <a:xfrm>
                  <a:off x="1771973" y="1815451"/>
                  <a:ext cx="751899" cy="6682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51" name="肘形接點 3">
              <a:extLst>
                <a:ext uri="{FF2B5EF4-FFF2-40B4-BE49-F238E27FC236}">
                  <a16:creationId xmlns:a16="http://schemas.microsoft.com/office/drawing/2014/main" id="{58C02E0F-9683-1F12-A244-32A6F9FE9268}"/>
                </a:ext>
              </a:extLst>
            </p:cNvPr>
            <p:cNvCxnSpPr>
              <a:cxnSpLocks/>
              <a:endCxn id="35" idx="0"/>
            </p:cNvCxnSpPr>
            <p:nvPr/>
          </p:nvCxnSpPr>
          <p:spPr>
            <a:xfrm>
              <a:off x="3731410" y="2442887"/>
              <a:ext cx="345367" cy="289590"/>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24">
                  <a:extLst>
                    <a:ext uri="{FF2B5EF4-FFF2-40B4-BE49-F238E27FC236}">
                      <a16:creationId xmlns:a16="http://schemas.microsoft.com/office/drawing/2014/main" id="{59B33B37-9891-D3BD-6733-3764222CC99F}"/>
                    </a:ext>
                  </a:extLst>
                </p:cNvPr>
                <p:cNvSpPr txBox="1"/>
                <p:nvPr/>
              </p:nvSpPr>
              <p:spPr>
                <a:xfrm>
                  <a:off x="3337250" y="2318076"/>
                  <a:ext cx="470770" cy="236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1</m:t>
                            </m:r>
                          </m:sup>
                        </m:sSubSup>
                        <m:r>
                          <a:rPr lang="en-US" altLang="zh-TW" sz="800" b="0" i="1" smtClean="0">
                            <a:solidFill>
                              <a:schemeClr val="bg1">
                                <a:lumMod val="50000"/>
                              </a:schemeClr>
                            </a:solidFill>
                            <a:latin typeface="Cambria Math" panose="02040503050406030204" pitchFamily="18" charset="0"/>
                          </a:rPr>
                          <m:t>,</m:t>
                        </m:r>
                        <m:sSubSup>
                          <m:sSubSupPr>
                            <m:ctrlPr>
                              <a:rPr lang="en-US" altLang="zh-TW" sz="800" i="1">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3337250" y="2318076"/>
                  <a:ext cx="470770" cy="236027"/>
                </a:xfrm>
                <a:prstGeom prst="rect">
                  <a:avLst/>
                </a:prstGeom>
                <a:blipFill>
                  <a:blip r:embed="rId16"/>
                  <a:stretch>
                    <a:fillRect/>
                  </a:stretch>
                </a:blipFill>
              </p:spPr>
              <p:txBody>
                <a:bodyPr/>
                <a:lstStyle/>
                <a:p>
                  <a:r>
                    <a:rPr lang="zh-TW" altLang="en-US">
                      <a:noFill/>
                    </a:rPr>
                    <a:t> </a:t>
                  </a:r>
                </a:p>
              </p:txBody>
            </p:sp>
          </mc:Fallback>
        </mc:AlternateContent>
      </p:grpSp>
      <p:cxnSp>
        <p:nvCxnSpPr>
          <p:cNvPr id="8" name="直線接點 7">
            <a:extLst>
              <a:ext uri="{FF2B5EF4-FFF2-40B4-BE49-F238E27FC236}">
                <a16:creationId xmlns:a16="http://schemas.microsoft.com/office/drawing/2014/main" id="{4D2DE5C9-6191-7A61-DDDB-7B8F7C40A04D}"/>
              </a:ext>
            </a:extLst>
          </p:cNvPr>
          <p:cNvCxnSpPr>
            <a:cxnSpLocks/>
          </p:cNvCxnSpPr>
          <p:nvPr/>
        </p:nvCxnSpPr>
        <p:spPr>
          <a:xfrm flipV="1">
            <a:off x="1713869" y="2602195"/>
            <a:ext cx="917059" cy="107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120F0612-4641-339B-83E8-C2CFF8FE883A}"/>
              </a:ext>
            </a:extLst>
          </p:cNvPr>
          <p:cNvCxnSpPr>
            <a:cxnSpLocks/>
          </p:cNvCxnSpPr>
          <p:nvPr/>
        </p:nvCxnSpPr>
        <p:spPr>
          <a:xfrm flipV="1">
            <a:off x="2647230" y="2584033"/>
            <a:ext cx="917059" cy="107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4391E143-238B-542B-7CAC-B81102B833CE}"/>
              </a:ext>
            </a:extLst>
          </p:cNvPr>
          <p:cNvCxnSpPr>
            <a:cxnSpLocks/>
          </p:cNvCxnSpPr>
          <p:nvPr/>
        </p:nvCxnSpPr>
        <p:spPr>
          <a:xfrm flipV="1">
            <a:off x="3548824" y="2559467"/>
            <a:ext cx="917059" cy="10702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97888894-1031-2495-DB1C-D12476EB4AD1}"/>
              </a:ext>
            </a:extLst>
          </p:cNvPr>
          <p:cNvCxnSpPr>
            <a:cxnSpLocks/>
          </p:cNvCxnSpPr>
          <p:nvPr/>
        </p:nvCxnSpPr>
        <p:spPr>
          <a:xfrm flipV="1">
            <a:off x="4679299" y="2232506"/>
            <a:ext cx="917059" cy="1070288"/>
          </a:xfrm>
          <a:prstGeom prst="line">
            <a:avLst/>
          </a:prstGeom>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27ACA5E5-FB58-A6F9-ED3C-F1DF1624901D}"/>
              </a:ext>
            </a:extLst>
          </p:cNvPr>
          <p:cNvSpPr txBox="1"/>
          <p:nvPr/>
        </p:nvSpPr>
        <p:spPr>
          <a:xfrm>
            <a:off x="5051669" y="4046311"/>
            <a:ext cx="4005592" cy="646331"/>
          </a:xfrm>
          <a:prstGeom prst="rect">
            <a:avLst/>
          </a:prstGeom>
          <a:noFill/>
        </p:spPr>
        <p:txBody>
          <a:bodyPr wrap="square">
            <a:spAutoFit/>
          </a:bodyPr>
          <a:lstStyle/>
          <a:p>
            <a:r>
              <a:rPr lang="en-US" altLang="zh-TW" sz="1200" dirty="0"/>
              <a:t>It can be observed that when only the upper branch is utilized, the new component tends to exhibit confusion between good and bad samples, resulting in incorrect predictions.</a:t>
            </a:r>
            <a:endParaRPr lang="zh-TW" altLang="en-US" sz="1200"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E7F2DC6-0ECD-D084-2784-AA36E1CDA6A0}"/>
                  </a:ext>
                </a:extLst>
              </p:cNvPr>
              <p:cNvSpPr txBox="1"/>
              <p:nvPr/>
            </p:nvSpPr>
            <p:spPr>
              <a:xfrm>
                <a:off x="2476236" y="3185999"/>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smtClean="0">
                          <a:solidFill>
                            <a:schemeClr val="bg1">
                              <a:lumMod val="50000"/>
                            </a:schemeClr>
                          </a:solidFill>
                          <a:latin typeface="Cambria Math" panose="02040503050406030204" pitchFamily="18" charset="0"/>
                        </a:rPr>
                        <m:t>{</m:t>
                      </m:r>
                      <m:sSub>
                        <m:sSubPr>
                          <m:ctrlPr>
                            <a:rPr lang="en-US" altLang="zh-TW" sz="800" i="1" dirty="0">
                              <a:solidFill>
                                <a:schemeClr val="bg1">
                                  <a:lumMod val="50000"/>
                                </a:schemeClr>
                              </a:solidFill>
                              <a:latin typeface="Cambria Math" panose="02040503050406030204" pitchFamily="18" charset="0"/>
                            </a:rPr>
                          </m:ctrlPr>
                        </m:sSubPr>
                        <m:e>
                          <m:acc>
                            <m:accPr>
                              <m:chr m:val="̂"/>
                              <m:ctrlPr>
                                <a:rPr lang="zh-TW" altLang="en-US" sz="800" i="1" dirty="0">
                                  <a:solidFill>
                                    <a:schemeClr val="bg1">
                                      <a:lumMod val="50000"/>
                                    </a:schemeClr>
                                  </a:solidFill>
                                  <a:latin typeface="Cambria Math" panose="02040503050406030204" pitchFamily="18" charset="0"/>
                                </a:rPr>
                              </m:ctrlPr>
                            </m:accPr>
                            <m:e>
                              <m:r>
                                <m:rPr>
                                  <m:sty m:val="p"/>
                                </m:rPr>
                                <a:rPr lang="zh-TW" altLang="en-US" sz="800" i="0" dirty="0">
                                  <a:solidFill>
                                    <a:schemeClr val="bg1">
                                      <a:lumMod val="50000"/>
                                    </a:schemeClr>
                                  </a:solidFill>
                                  <a:latin typeface="Cambria Math" panose="02040503050406030204" pitchFamily="18" charset="0"/>
                                </a:rPr>
                                <m:t>y</m:t>
                              </m:r>
                            </m:e>
                          </m:acc>
                        </m:e>
                        <m:sub>
                          <m:r>
                            <m:rPr>
                              <m:sty m:val="p"/>
                            </m:rPr>
                            <a:rPr lang="en-US" altLang="zh-TW" sz="800" i="0" dirty="0">
                              <a:solidFill>
                                <a:schemeClr val="bg1">
                                  <a:lumMod val="50000"/>
                                </a:schemeClr>
                              </a:solidFill>
                              <a:latin typeface="Cambria Math" panose="02040503050406030204" pitchFamily="18" charset="0"/>
                            </a:rPr>
                            <m:t>com</m:t>
                          </m:r>
                        </m:sub>
                      </m:sSub>
                      <m:r>
                        <a:rPr lang="en-US" altLang="zh-TW" sz="800" i="1" dirty="0">
                          <a:solidFill>
                            <a:schemeClr val="bg1">
                              <a:lumMod val="50000"/>
                            </a:schemeClr>
                          </a:solidFill>
                          <a:latin typeface="Cambria Math" panose="02040503050406030204" pitchFamily="18" charset="0"/>
                        </a:rPr>
                        <m:t>}</m:t>
                      </m:r>
                    </m:oMath>
                  </m:oMathPara>
                </a14:m>
                <a:endParaRPr lang="zh-TW" altLang="en-US" sz="800" dirty="0">
                  <a:solidFill>
                    <a:schemeClr val="bg1">
                      <a:lumMod val="50000"/>
                    </a:schemeClr>
                  </a:solidFill>
                  <a:latin typeface="Cambria Math" panose="02040503050406030204" pitchFamily="18" charset="0"/>
                </a:endParaRPr>
              </a:p>
            </p:txBody>
          </p:sp>
        </mc:Choice>
        <mc:Fallback xmlns="">
          <p:sp>
            <p:nvSpPr>
              <p:cNvPr id="13" name="文字方塊 12">
                <a:extLst>
                  <a:ext uri="{FF2B5EF4-FFF2-40B4-BE49-F238E27FC236}">
                    <a16:creationId xmlns:a16="http://schemas.microsoft.com/office/drawing/2014/main" id="{5E7F2DC6-0ECD-D084-2784-AA36E1CDA6A0}"/>
                  </a:ext>
                </a:extLst>
              </p:cNvPr>
              <p:cNvSpPr txBox="1">
                <a:spLocks noRot="1" noChangeAspect="1" noMove="1" noResize="1" noEditPoints="1" noAdjustHandles="1" noChangeArrowheads="1" noChangeShapeType="1" noTextEdit="1"/>
              </p:cNvSpPr>
              <p:nvPr/>
            </p:nvSpPr>
            <p:spPr>
              <a:xfrm>
                <a:off x="2476236" y="3185999"/>
                <a:ext cx="467025" cy="215444"/>
              </a:xfrm>
              <a:prstGeom prst="rect">
                <a:avLst/>
              </a:prstGeom>
              <a:blipFill>
                <a:blip r:embed="rId17"/>
                <a:stretch>
                  <a:fillRect b="-2857"/>
                </a:stretch>
              </a:blipFill>
            </p:spPr>
            <p:txBody>
              <a:bodyPr/>
              <a:lstStyle/>
              <a:p>
                <a:r>
                  <a:rPr lang="zh-TW" altLang="en-US">
                    <a:noFill/>
                  </a:rPr>
                  <a:t> </a:t>
                </a:r>
              </a:p>
            </p:txBody>
          </p:sp>
        </mc:Fallback>
      </mc:AlternateContent>
      <p:sp>
        <p:nvSpPr>
          <p:cNvPr id="9" name="橢圓 8">
            <a:extLst>
              <a:ext uri="{FF2B5EF4-FFF2-40B4-BE49-F238E27FC236}">
                <a16:creationId xmlns:a16="http://schemas.microsoft.com/office/drawing/2014/main" id="{21CC3B3C-D8E7-9656-618C-EF81BB0F265C}"/>
              </a:ext>
            </a:extLst>
          </p:cNvPr>
          <p:cNvSpPr/>
          <p:nvPr/>
        </p:nvSpPr>
        <p:spPr>
          <a:xfrm rot="18610276">
            <a:off x="7103141" y="2399254"/>
            <a:ext cx="188496" cy="2797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B048930B-51FD-2016-099B-E4C9E2B84830}"/>
              </a:ext>
            </a:extLst>
          </p:cNvPr>
          <p:cNvSpPr/>
          <p:nvPr/>
        </p:nvSpPr>
        <p:spPr>
          <a:xfrm rot="11986735">
            <a:off x="7129919" y="2608259"/>
            <a:ext cx="319163" cy="53746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FFB3C927-9DEC-B613-BC03-ABD166A87567}"/>
              </a:ext>
            </a:extLst>
          </p:cNvPr>
          <p:cNvSpPr/>
          <p:nvPr/>
        </p:nvSpPr>
        <p:spPr>
          <a:xfrm rot="1787707">
            <a:off x="7530494" y="2632652"/>
            <a:ext cx="188496" cy="23418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6FFB230D-9DBF-2101-F29B-FFD9604AD454}"/>
              </a:ext>
            </a:extLst>
          </p:cNvPr>
          <p:cNvSpPr txBox="1"/>
          <p:nvPr/>
        </p:nvSpPr>
        <p:spPr>
          <a:xfrm>
            <a:off x="2413000" y="4642562"/>
            <a:ext cx="6618837" cy="415498"/>
          </a:xfrm>
          <a:prstGeom prst="rect">
            <a:avLst/>
          </a:prstGeom>
          <a:noFill/>
          <a:ln w="6350">
            <a:solidFill>
              <a:schemeClr val="tx1"/>
            </a:solidFill>
          </a:ln>
        </p:spPr>
        <p:txBody>
          <a:bodyPr wrap="square" rtlCol="0">
            <a:spAutoFit/>
          </a:bodyPr>
          <a:lstStyle/>
          <a:p>
            <a:r>
              <a:rPr lang="en-US" altLang="zh-TW" sz="1050" dirty="0"/>
              <a:t>Note that both good and bad samples of the training set(old and new component) are shown in the background.</a:t>
            </a:r>
          </a:p>
          <a:p>
            <a:r>
              <a:rPr lang="en-US" altLang="zh-TW" sz="1050" dirty="0"/>
              <a:t>both good and bad samples of the test set (old and new component)</a:t>
            </a:r>
            <a:r>
              <a:rPr lang="en-US" altLang="zh-TW" sz="1050" dirty="0">
                <a:solidFill>
                  <a:srgbClr val="FF0000"/>
                </a:solidFill>
              </a:rPr>
              <a:t> </a:t>
            </a:r>
            <a:r>
              <a:rPr lang="en-US" altLang="zh-TW" sz="1050" dirty="0"/>
              <a:t>are shown in the foreground.</a:t>
            </a:r>
          </a:p>
        </p:txBody>
      </p:sp>
    </p:spTree>
    <p:extLst>
      <p:ext uri="{BB962C8B-B14F-4D97-AF65-F5344CB8AC3E}">
        <p14:creationId xmlns:p14="http://schemas.microsoft.com/office/powerpoint/2010/main" val="344208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字方塊 17">
            <a:extLst>
              <a:ext uri="{FF2B5EF4-FFF2-40B4-BE49-F238E27FC236}">
                <a16:creationId xmlns:a16="http://schemas.microsoft.com/office/drawing/2014/main" id="{62BA5762-33A2-4220-A88C-9CF5D24F0C09}"/>
              </a:ext>
            </a:extLst>
          </p:cNvPr>
          <p:cNvSpPr txBox="1"/>
          <p:nvPr/>
        </p:nvSpPr>
        <p:spPr>
          <a:xfrm>
            <a:off x="5338754" y="506094"/>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9956" y="1238250"/>
            <a:ext cx="0" cy="276986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endCxn id="2" idx="0"/>
          </p:cNvCxnSpPr>
          <p:nvPr/>
        </p:nvCxnSpPr>
        <p:spPr>
          <a:xfrm flipV="1">
            <a:off x="1390668" y="1197045"/>
            <a:ext cx="6243600" cy="1009004"/>
          </a:xfrm>
          <a:prstGeom prst="bentConnector4">
            <a:avLst>
              <a:gd name="adj1" fmla="val -64"/>
              <a:gd name="adj2" fmla="val 122656"/>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文字方塊 103">
            <a:extLst>
              <a:ext uri="{FF2B5EF4-FFF2-40B4-BE49-F238E27FC236}">
                <a16:creationId xmlns:a16="http://schemas.microsoft.com/office/drawing/2014/main" id="{4BA351A4-AAB6-CF10-2F8D-3098E36BE893}"/>
              </a:ext>
            </a:extLst>
          </p:cNvPr>
          <p:cNvSpPr txBox="1"/>
          <p:nvPr/>
        </p:nvSpPr>
        <p:spPr>
          <a:xfrm>
            <a:off x="240230" y="3800369"/>
            <a:ext cx="4118293" cy="307777"/>
          </a:xfrm>
          <a:prstGeom prst="rect">
            <a:avLst/>
          </a:prstGeom>
          <a:noFill/>
        </p:spPr>
        <p:txBody>
          <a:bodyPr wrap="square">
            <a:spAutoFit/>
          </a:bodyPr>
          <a:lstStyle/>
          <a:p>
            <a:pPr algn="ctr"/>
            <a:r>
              <a:rPr lang="en-US" altLang="zh-TW" sz="1400" dirty="0"/>
              <a:t>Expert 2 : use only the lower branch</a:t>
            </a:r>
          </a:p>
        </p:txBody>
      </p:sp>
      <p:pic>
        <p:nvPicPr>
          <p:cNvPr id="2" name="圖片 1">
            <a:extLst>
              <a:ext uri="{FF2B5EF4-FFF2-40B4-BE49-F238E27FC236}">
                <a16:creationId xmlns:a16="http://schemas.microsoft.com/office/drawing/2014/main" id="{21B0E2CF-A5FE-F4B6-2995-2CC6DF4BD3FC}"/>
              </a:ext>
            </a:extLst>
          </p:cNvPr>
          <p:cNvPicPr>
            <a:picLocks noChangeAspect="1"/>
          </p:cNvPicPr>
          <p:nvPr/>
        </p:nvPicPr>
        <p:blipFill>
          <a:blip r:embed="rId3"/>
          <a:stretch>
            <a:fillRect/>
          </a:stretch>
        </p:blipFill>
        <p:spPr>
          <a:xfrm>
            <a:off x="6183284" y="1197045"/>
            <a:ext cx="2901967" cy="2573362"/>
          </a:xfrm>
          <a:prstGeom prst="rect">
            <a:avLst/>
          </a:prstGeom>
        </p:spPr>
      </p:pic>
      <p:sp>
        <p:nvSpPr>
          <p:cNvPr id="3" name="矩形 2">
            <a:extLst>
              <a:ext uri="{FF2B5EF4-FFF2-40B4-BE49-F238E27FC236}">
                <a16:creationId xmlns:a16="http://schemas.microsoft.com/office/drawing/2014/main" id="{A1530EA5-D3CE-3618-BAF7-93F8D0186D38}"/>
              </a:ext>
            </a:extLst>
          </p:cNvPr>
          <p:cNvSpPr/>
          <p:nvPr/>
        </p:nvSpPr>
        <p:spPr>
          <a:xfrm>
            <a:off x="6805381" y="3685250"/>
            <a:ext cx="1632178" cy="415498"/>
          </a:xfrm>
          <a:prstGeom prst="rect">
            <a:avLst/>
          </a:prstGeom>
        </p:spPr>
        <p:txBody>
          <a:bodyPr wrap="none">
            <a:spAutoFit/>
          </a:bodyPr>
          <a:lstStyle/>
          <a:p>
            <a:pPr algn="just"/>
            <a:r>
              <a:rPr lang="en-US" altLang="zh-TW" sz="1013" dirty="0"/>
              <a:t>(b) </a:t>
            </a:r>
            <a:r>
              <a:rPr lang="en-US" altLang="zh-TW" sz="1050" dirty="0"/>
              <a:t>Lower branch</a:t>
            </a:r>
          </a:p>
          <a:p>
            <a:pPr algn="just"/>
            <a:r>
              <a:rPr lang="en-US" altLang="zh-TW" sz="1050" dirty="0"/>
              <a:t>(Component classification)</a:t>
            </a:r>
          </a:p>
        </p:txBody>
      </p:sp>
      <p:sp>
        <p:nvSpPr>
          <p:cNvPr id="4" name="TextBox 3"/>
          <p:cNvSpPr txBox="1"/>
          <p:nvPr/>
        </p:nvSpPr>
        <p:spPr>
          <a:xfrm>
            <a:off x="713441" y="4068820"/>
            <a:ext cx="3522221" cy="461665"/>
          </a:xfrm>
          <a:prstGeom prst="rect">
            <a:avLst/>
          </a:prstGeom>
          <a:noFill/>
        </p:spPr>
        <p:txBody>
          <a:bodyPr wrap="square" rtlCol="0">
            <a:spAutoFit/>
          </a:bodyPr>
          <a:lstStyle/>
          <a:p>
            <a:r>
              <a:rPr lang="en-US" altLang="zh-TW" sz="1200" dirty="0"/>
              <a:t>The lower branch consists of a modified DUE and newly designed prediction converters.</a:t>
            </a:r>
            <a:endParaRPr lang="zh-TW" altLang="en-US" sz="1200" dirty="0"/>
          </a:p>
        </p:txBody>
      </p:sp>
      <p:grpSp>
        <p:nvGrpSpPr>
          <p:cNvPr id="30" name="群組 29">
            <a:extLst>
              <a:ext uri="{FF2B5EF4-FFF2-40B4-BE49-F238E27FC236}">
                <a16:creationId xmlns:a16="http://schemas.microsoft.com/office/drawing/2014/main" id="{2F380C94-4C35-5C0E-95BA-C9EF3F58B77B}"/>
              </a:ext>
            </a:extLst>
          </p:cNvPr>
          <p:cNvGrpSpPr/>
          <p:nvPr/>
        </p:nvGrpSpPr>
        <p:grpSpPr>
          <a:xfrm>
            <a:off x="0" y="1675476"/>
            <a:ext cx="5899149" cy="1883959"/>
            <a:chOff x="0" y="1675476"/>
            <a:chExt cx="5899149" cy="1883959"/>
          </a:xfrm>
        </p:grpSpPr>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27C7F1E-300D-0DFD-CC76-506EA65D2F85}"/>
                    </a:ext>
                  </a:extLst>
                </p:cNvPr>
                <p:cNvSpPr/>
                <p:nvPr/>
              </p:nvSpPr>
              <p:spPr>
                <a:xfrm>
                  <a:off x="1768145" y="2674616"/>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1" name="矩形 30">
                  <a:extLst>
                    <a:ext uri="{FF2B5EF4-FFF2-40B4-BE49-F238E27FC236}">
                      <a16:creationId xmlns:a16="http://schemas.microsoft.com/office/drawing/2014/main" id="{227C7F1E-300D-0DFD-CC76-506EA65D2F85}"/>
                    </a:ext>
                  </a:extLst>
                </p:cNvPr>
                <p:cNvSpPr>
                  <a:spLocks noRot="1" noChangeAspect="1" noMove="1" noResize="1" noEditPoints="1" noAdjustHandles="1" noChangeArrowheads="1" noChangeShapeType="1" noTextEdit="1"/>
                </p:cNvSpPr>
                <p:nvPr/>
              </p:nvSpPr>
              <p:spPr>
                <a:xfrm>
                  <a:off x="1768145" y="2674616"/>
                  <a:ext cx="807954" cy="859788"/>
                </a:xfrm>
                <a:prstGeom prst="rect">
                  <a:avLst/>
                </a:prstGeom>
                <a:blipFill>
                  <a:blip r:embed="rId4"/>
                  <a:stretch>
                    <a:fillRect/>
                  </a:stretch>
                </a:blipFill>
              </p:spPr>
              <p:txBody>
                <a:bodyPr/>
                <a:lstStyle/>
                <a:p>
                  <a:r>
                    <a:rPr lang="zh-TW" altLang="en-US">
                      <a:noFill/>
                    </a:rPr>
                    <a:t> </a:t>
                  </a:r>
                </a:p>
              </p:txBody>
            </p:sp>
          </mc:Fallback>
        </mc:AlternateContent>
        <p:cxnSp>
          <p:nvCxnSpPr>
            <p:cNvPr id="32" name="直線單箭頭接點 31">
              <a:extLst>
                <a:ext uri="{FF2B5EF4-FFF2-40B4-BE49-F238E27FC236}">
                  <a16:creationId xmlns:a16="http://schemas.microsoft.com/office/drawing/2014/main" id="{977D5D5A-0505-D57D-81E0-0AB0F6103356}"/>
                </a:ext>
              </a:extLst>
            </p:cNvPr>
            <p:cNvCxnSpPr>
              <a:cxnSpLocks/>
            </p:cNvCxnSpPr>
            <p:nvPr/>
          </p:nvCxnSpPr>
          <p:spPr>
            <a:xfrm>
              <a:off x="2564752" y="3091086"/>
              <a:ext cx="2929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C296F8EF-2E97-A90C-EF16-688F53458BCA}"/>
                    </a:ext>
                  </a:extLst>
                </p:cNvPr>
                <p:cNvSpPr/>
                <p:nvPr/>
              </p:nvSpPr>
              <p:spPr>
                <a:xfrm>
                  <a:off x="2829226" y="2723464"/>
                  <a:ext cx="711569" cy="8359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33" name="矩形 32">
                  <a:extLst>
                    <a:ext uri="{FF2B5EF4-FFF2-40B4-BE49-F238E27FC236}">
                      <a16:creationId xmlns:a16="http://schemas.microsoft.com/office/drawing/2014/main" id="{C296F8EF-2E97-A90C-EF16-688F53458BCA}"/>
                    </a:ext>
                  </a:extLst>
                </p:cNvPr>
                <p:cNvSpPr>
                  <a:spLocks noRot="1" noChangeAspect="1" noMove="1" noResize="1" noEditPoints="1" noAdjustHandles="1" noChangeArrowheads="1" noChangeShapeType="1" noTextEdit="1"/>
                </p:cNvSpPr>
                <p:nvPr/>
              </p:nvSpPr>
              <p:spPr>
                <a:xfrm>
                  <a:off x="2829226" y="2723464"/>
                  <a:ext cx="711569" cy="835971"/>
                </a:xfrm>
                <a:prstGeom prst="rect">
                  <a:avLst/>
                </a:prstGeom>
                <a:blipFill>
                  <a:blip r:embed="rId5"/>
                  <a:stretch>
                    <a:fillRect/>
                  </a:stretch>
                </a:blipFill>
              </p:spPr>
              <p:txBody>
                <a:bodyPr/>
                <a:lstStyle/>
                <a:p>
                  <a:r>
                    <a:rPr lang="zh-TW" altLang="en-US">
                      <a:noFill/>
                    </a:rPr>
                    <a:t> </a:t>
                  </a:r>
                </a:p>
              </p:txBody>
            </p:sp>
          </mc:Fallback>
        </mc:AlternateContent>
        <p:cxnSp>
          <p:nvCxnSpPr>
            <p:cNvPr id="34" name="直線單箭頭接點 33">
              <a:extLst>
                <a:ext uri="{FF2B5EF4-FFF2-40B4-BE49-F238E27FC236}">
                  <a16:creationId xmlns:a16="http://schemas.microsoft.com/office/drawing/2014/main" id="{9CAB8975-369F-295D-BF05-BEE2D7CE058F}"/>
                </a:ext>
              </a:extLst>
            </p:cNvPr>
            <p:cNvCxnSpPr>
              <a:cxnSpLocks/>
              <a:stCxn id="33" idx="3"/>
            </p:cNvCxnSpPr>
            <p:nvPr/>
          </p:nvCxnSpPr>
          <p:spPr>
            <a:xfrm flipV="1">
              <a:off x="3540795" y="3139606"/>
              <a:ext cx="174313" cy="1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193808D7-2BAE-AEB6-07FD-EE3AD98F0206}"/>
                    </a:ext>
                  </a:extLst>
                </p:cNvPr>
                <p:cNvSpPr/>
                <p:nvPr/>
              </p:nvSpPr>
              <p:spPr>
                <a:xfrm>
                  <a:off x="3715108" y="2732477"/>
                  <a:ext cx="723335" cy="8269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smtClean="0">
                          <a:latin typeface="Cambria Math" panose="02040503050406030204" pitchFamily="18" charset="0"/>
                        </a:rPr>
                        <m:t>𝛾</m:t>
                      </m:r>
                      <m:r>
                        <a:rPr lang="en-US" altLang="zh-TW" sz="800" i="1" smtClean="0">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smtClean="0">
                          <a:latin typeface="Cambria Math" panose="02040503050406030204" pitchFamily="18" charset="0"/>
                        </a:rPr>
                        <m:t>)</m:t>
                      </m:r>
                    </m:oMath>
                  </a14:m>
                  <a:endParaRPr lang="zh-TW" altLang="en-US" sz="800" i="1" dirty="0"/>
                </a:p>
              </p:txBody>
            </p:sp>
          </mc:Choice>
          <mc:Fallback xmlns="">
            <p:sp>
              <p:nvSpPr>
                <p:cNvPr id="35" name="矩形 34">
                  <a:extLst>
                    <a:ext uri="{FF2B5EF4-FFF2-40B4-BE49-F238E27FC236}">
                      <a16:creationId xmlns:a16="http://schemas.microsoft.com/office/drawing/2014/main" id="{193808D7-2BAE-AEB6-07FD-EE3AD98F0206}"/>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1EBD65D7-B215-5652-E612-B9213BB0F1F9}"/>
                    </a:ext>
                  </a:extLst>
                </p:cNvPr>
                <p:cNvSpPr txBox="1"/>
                <p:nvPr/>
              </p:nvSpPr>
              <p:spPr>
                <a:xfrm>
                  <a:off x="3486363" y="3215596"/>
                  <a:ext cx="276088"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36" name="文字方塊 35">
                  <a:extLst>
                    <a:ext uri="{FF2B5EF4-FFF2-40B4-BE49-F238E27FC236}">
                      <a16:creationId xmlns:a16="http://schemas.microsoft.com/office/drawing/2014/main" id="{1EBD65D7-B215-5652-E612-B9213BB0F1F9}"/>
                    </a:ext>
                  </a:extLst>
                </p:cNvPr>
                <p:cNvSpPr txBox="1">
                  <a:spLocks noRot="1" noChangeAspect="1" noMove="1" noResize="1" noEditPoints="1" noAdjustHandles="1" noChangeArrowheads="1" noChangeShapeType="1" noTextEdit="1"/>
                </p:cNvSpPr>
                <p:nvPr/>
              </p:nvSpPr>
              <p:spPr>
                <a:xfrm>
                  <a:off x="3486363" y="3215596"/>
                  <a:ext cx="276088"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65E9D273-18AA-C81E-B735-70BED3F60F1F}"/>
                    </a:ext>
                  </a:extLst>
                </p:cNvPr>
                <p:cNvSpPr txBox="1"/>
                <p:nvPr/>
              </p:nvSpPr>
              <p:spPr>
                <a:xfrm>
                  <a:off x="4388500" y="3137782"/>
                  <a:ext cx="369598" cy="266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𝑑𝑒𝑓</m:t>
                            </m:r>
                          </m:sub>
                          <m:sup>
                            <m:r>
                              <a:rPr lang="en-US" altLang="zh-TW" sz="800" i="1" dirty="0" smtClean="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4388500" y="3137782"/>
                  <a:ext cx="369598" cy="26665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9B8CBC7-5F4A-B556-4B3E-942A087ECD37}"/>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smtClean="0">
                              <a:latin typeface="Cambria Math" panose="02040503050406030204" pitchFamily="18" charset="0"/>
                            </a:rPr>
                          </m:ctrlPr>
                        </m:sSubPr>
                        <m:e>
                          <m:r>
                            <a:rPr lang="en-US" altLang="zh-TW" sz="800" smtClean="0">
                              <a:latin typeface="Cambria Math" panose="02040503050406030204" pitchFamily="18" charset="0"/>
                            </a:rPr>
                            <m:t>𝑓</m:t>
                          </m:r>
                        </m:e>
                        <m:sub>
                          <m:r>
                            <a:rPr lang="en-US" altLang="zh-TW" sz="800" smtClean="0">
                              <a:latin typeface="Cambria Math" panose="02040503050406030204" pitchFamily="18" charset="0"/>
                            </a:rPr>
                            <m:t>𝜃</m:t>
                          </m:r>
                        </m:sub>
                      </m:sSub>
                      <m:r>
                        <a:rPr lang="en-US" altLang="zh-TW" sz="800" smtClean="0">
                          <a:latin typeface="Cambria Math" panose="02040503050406030204" pitchFamily="18" charset="0"/>
                        </a:rPr>
                        <m:t>(</m:t>
                      </m:r>
                      <m:r>
                        <a:rPr lang="en-US" altLang="zh-TW" sz="800" smtClean="0">
                          <a:latin typeface="Cambria Math" panose="02040503050406030204" pitchFamily="18" charset="0"/>
                        </a:rPr>
                        <m:t>𝑥</m:t>
                      </m:r>
                      <m:r>
                        <a:rPr lang="en-US" altLang="zh-TW" sz="800" smtClean="0">
                          <a:latin typeface="Cambria Math" panose="02040503050406030204" pitchFamily="18" charset="0"/>
                        </a:rPr>
                        <m:t>)</m:t>
                      </m:r>
                    </m:oMath>
                  </a14:m>
                  <a:endParaRPr lang="zh-TW" altLang="en-US" sz="800" dirty="0"/>
                </a:p>
              </p:txBody>
            </p:sp>
          </mc:Choice>
          <mc:Fallback xmlns="">
            <p:sp>
              <p:nvSpPr>
                <p:cNvPr id="78" name="矩形 77">
                  <a:extLst>
                    <a:ext uri="{FF2B5EF4-FFF2-40B4-BE49-F238E27FC236}">
                      <a16:creationId xmlns:a16="http://schemas.microsoft.com/office/drawing/2014/main" id="{FCBDFE81-1413-8FDE-3C41-7887BEE2340B}"/>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39" name="直線單箭頭接點 38">
              <a:extLst>
                <a:ext uri="{FF2B5EF4-FFF2-40B4-BE49-F238E27FC236}">
                  <a16:creationId xmlns:a16="http://schemas.microsoft.com/office/drawing/2014/main" id="{109E90D1-F5BB-1D6F-A057-AF71ADF4D51C}"/>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BD1752D2-A9CA-4EC3-FDBF-BCAA1FE2FF46}"/>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1C68A865-C173-822E-EA1D-7D83A5956191}"/>
                    </a:ext>
                  </a:extLst>
                </p:cNvPr>
                <p:cNvSpPr txBox="1"/>
                <p:nvPr/>
              </p:nvSpPr>
              <p:spPr>
                <a:xfrm>
                  <a:off x="3312850" y="1853277"/>
                  <a:ext cx="369598" cy="23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solidFill>
                                  <a:schemeClr val="bg1">
                                    <a:lumMod val="65000"/>
                                  </a:schemeClr>
                                </a:solidFill>
                                <a:latin typeface="Cambria Math" panose="02040503050406030204" pitchFamily="18" charset="0"/>
                              </a:rPr>
                            </m:ctrlPr>
                          </m:sSubSup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smtClean="0">
                                <a:solidFill>
                                  <a:schemeClr val="bg1">
                                    <a:lumMod val="65000"/>
                                  </a:schemeClr>
                                </a:solidFill>
                                <a:latin typeface="Cambria Math" panose="02040503050406030204" pitchFamily="18" charset="0"/>
                              </a:rPr>
                              <m:t>𝑑𝑒𝑓</m:t>
                            </m:r>
                          </m:sub>
                          <m:sup>
                            <m:r>
                              <a:rPr lang="en-US" altLang="zh-TW" sz="800" i="1" dirty="0" smtClean="0">
                                <a:solidFill>
                                  <a:schemeClr val="bg1">
                                    <a:lumMod val="65000"/>
                                  </a:schemeClr>
                                </a:solidFill>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3312850" y="1853277"/>
                  <a:ext cx="369598" cy="235129"/>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2380F5CA-18D7-E894-9C68-E1327A6D27C4}"/>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43" name="肘形接點 111">
              <a:extLst>
                <a:ext uri="{FF2B5EF4-FFF2-40B4-BE49-F238E27FC236}">
                  <a16:creationId xmlns:a16="http://schemas.microsoft.com/office/drawing/2014/main" id="{409DB99E-5722-D3F0-A623-96C2F70CF065}"/>
                </a:ext>
              </a:extLst>
            </p:cNvPr>
            <p:cNvCxnSpPr>
              <a:cxnSpLocks/>
            </p:cNvCxnSpPr>
            <p:nvPr/>
          </p:nvCxnSpPr>
          <p:spPr>
            <a:xfrm rot="5400000" flipH="1" flipV="1">
              <a:off x="1384091" y="2275754"/>
              <a:ext cx="462024" cy="278208"/>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接點 3">
              <a:extLst>
                <a:ext uri="{FF2B5EF4-FFF2-40B4-BE49-F238E27FC236}">
                  <a16:creationId xmlns:a16="http://schemas.microsoft.com/office/drawing/2014/main" id="{0D826E32-83E5-DCCC-6F6E-6CFE9F5C305E}"/>
                </a:ext>
              </a:extLst>
            </p:cNvPr>
            <p:cNvCxnSpPr/>
            <p:nvPr/>
          </p:nvCxnSpPr>
          <p:spPr>
            <a:xfrm>
              <a:off x="1200196" y="2657351"/>
              <a:ext cx="554011" cy="462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矩形 80">
                  <a:extLst>
                    <a:ext uri="{FF2B5EF4-FFF2-40B4-BE49-F238E27FC236}">
                      <a16:creationId xmlns:a16="http://schemas.microsoft.com/office/drawing/2014/main" id="{2437CC3F-FD3F-58A9-5C7B-002502DA726C}"/>
                    </a:ext>
                  </a:extLst>
                </p:cNvPr>
                <p:cNvSpPr/>
                <p:nvPr/>
              </p:nvSpPr>
              <p:spPr>
                <a:xfrm>
                  <a:off x="4708155" y="1675476"/>
                  <a:ext cx="740021"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Prediction</a:t>
                  </a:r>
                </a:p>
                <a:p>
                  <a:pPr algn="ctr"/>
                  <a:r>
                    <a:rPr lang="en-US" altLang="zh-TW" sz="800">
                      <a:latin typeface="+mj-lt"/>
                    </a:rPr>
                    <a:t>Combiner</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4708155" y="1675476"/>
                  <a:ext cx="740021" cy="1716263"/>
                </a:xfrm>
                <a:prstGeom prst="rect">
                  <a:avLst/>
                </a:prstGeom>
                <a:blipFill>
                  <a:blip r:embed="rId13"/>
                  <a:stretch>
                    <a:fillRect/>
                  </a:stretch>
                </a:blipFill>
              </p:spPr>
              <p:txBody>
                <a:bodyPr/>
                <a:lstStyle/>
                <a:p>
                  <a:r>
                    <a:rPr lang="zh-TW" altLang="en-US">
                      <a:noFill/>
                    </a:rPr>
                    <a:t> </a:t>
                  </a:r>
                </a:p>
              </p:txBody>
            </p:sp>
          </mc:Fallback>
        </mc:AlternateContent>
        <p:cxnSp>
          <p:nvCxnSpPr>
            <p:cNvPr id="46" name="直線單箭頭接點 82">
              <a:extLst>
                <a:ext uri="{FF2B5EF4-FFF2-40B4-BE49-F238E27FC236}">
                  <a16:creationId xmlns:a16="http://schemas.microsoft.com/office/drawing/2014/main" id="{8C6C204E-2B5E-FE63-981A-09DA30096BB5}"/>
                </a:ext>
              </a:extLst>
            </p:cNvPr>
            <p:cNvCxnSpPr/>
            <p:nvPr/>
          </p:nvCxnSpPr>
          <p:spPr>
            <a:xfrm>
              <a:off x="5460475" y="2521245"/>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94">
              <a:extLst>
                <a:ext uri="{FF2B5EF4-FFF2-40B4-BE49-F238E27FC236}">
                  <a16:creationId xmlns:a16="http://schemas.microsoft.com/office/drawing/2014/main" id="{6B80D171-0E8B-7668-98EF-5E113517E80D}"/>
                </a:ext>
              </a:extLst>
            </p:cNvPr>
            <p:cNvCxnSpPr>
              <a:cxnSpLocks/>
            </p:cNvCxnSpPr>
            <p:nvPr/>
          </p:nvCxnSpPr>
          <p:spPr>
            <a:xfrm>
              <a:off x="2663572" y="2209253"/>
              <a:ext cx="1870690"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矩形 28">
                  <a:extLst>
                    <a:ext uri="{FF2B5EF4-FFF2-40B4-BE49-F238E27FC236}">
                      <a16:creationId xmlns:a16="http://schemas.microsoft.com/office/drawing/2014/main" id="{F20C8B1C-143D-71CC-B814-B317DE83D309}"/>
                    </a:ext>
                  </a:extLst>
                </p:cNvPr>
                <p:cNvSpPr/>
                <p:nvPr/>
              </p:nvSpPr>
              <p:spPr>
                <a:xfrm>
                  <a:off x="5460475" y="2199125"/>
                  <a:ext cx="401007" cy="225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solidFill>
                                  <a:schemeClr val="bg1">
                                    <a:lumMod val="65000"/>
                                  </a:schemeClr>
                                </a:solidFill>
                                <a:latin typeface="Cambria Math" panose="02040503050406030204" pitchFamily="18" charset="0"/>
                              </a:rPr>
                            </m:ctrlPr>
                          </m:sSubPr>
                          <m:e>
                            <m:acc>
                              <m:accPr>
                                <m:chr m:val="̂"/>
                                <m:ctrlPr>
                                  <a:rPr lang="zh-TW" altLang="en-US" sz="800" i="1" dirty="0" smtClean="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b="0" i="1" dirty="0" smtClean="0">
                                <a:solidFill>
                                  <a:schemeClr val="bg1">
                                    <a:lumMod val="65000"/>
                                  </a:schemeClr>
                                </a:solidFill>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49" name="直線單箭頭接點 48">
              <a:extLst>
                <a:ext uri="{FF2B5EF4-FFF2-40B4-BE49-F238E27FC236}">
                  <a16:creationId xmlns:a16="http://schemas.microsoft.com/office/drawing/2014/main" id="{D7FED725-6C78-2A78-8748-FCD3073B0770}"/>
                </a:ext>
              </a:extLst>
            </p:cNvPr>
            <p:cNvCxnSpPr>
              <a:cxnSpLocks/>
            </p:cNvCxnSpPr>
            <p:nvPr/>
          </p:nvCxnSpPr>
          <p:spPr>
            <a:xfrm>
              <a:off x="4467544" y="3067863"/>
              <a:ext cx="2235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07E75FA8-700B-8AEF-7DC0-3D8D85F7C63D}"/>
                    </a:ext>
                  </a:extLst>
                </p:cNvPr>
                <p:cNvSpPr/>
                <p:nvPr/>
              </p:nvSpPr>
              <p:spPr>
                <a:xfrm>
                  <a:off x="1771973" y="1815451"/>
                  <a:ext cx="751899" cy="668275"/>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MLP classifier</a:t>
                  </a:r>
                  <a:endParaRPr lang="zh-TW" altLang="en-US"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a:latin typeface="Cambria Math" panose="02040503050406030204" pitchFamily="18" charset="0"/>
                          </a:rPr>
                          <m:t>α</m:t>
                        </m:r>
                        <m:r>
                          <a:rPr lang="en-US" altLang="zh-TW" sz="800">
                            <a:latin typeface="Cambria Math" panose="02040503050406030204" pitchFamily="18" charset="0"/>
                          </a:rPr>
                          <m:t>(</m:t>
                        </m:r>
                        <m:r>
                          <a:rPr lang="en-US" altLang="zh-TW" sz="800">
                            <a:latin typeface="Cambria Math" panose="02040503050406030204" pitchFamily="18" charset="0"/>
                          </a:rPr>
                          <m:t>𝑧</m:t>
                        </m:r>
                        <m:r>
                          <a:rPr lang="en-US" altLang="zh-TW" sz="800">
                            <a:latin typeface="Cambria Math" panose="02040503050406030204" pitchFamily="18" charset="0"/>
                          </a:rPr>
                          <m:t>)</m:t>
                        </m:r>
                      </m:oMath>
                    </m:oMathPara>
                  </a14:m>
                  <a:endParaRPr lang="en-US" altLang="zh-TW" sz="800" dirty="0">
                    <a:latin typeface="+mj-lt"/>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51" name="肘形接點 3">
              <a:extLst>
                <a:ext uri="{FF2B5EF4-FFF2-40B4-BE49-F238E27FC236}">
                  <a16:creationId xmlns:a16="http://schemas.microsoft.com/office/drawing/2014/main" id="{B058A0A3-D5BB-DF85-EC8A-B9CF37E86316}"/>
                </a:ext>
              </a:extLst>
            </p:cNvPr>
            <p:cNvCxnSpPr>
              <a:cxnSpLocks/>
              <a:endCxn id="35" idx="0"/>
            </p:cNvCxnSpPr>
            <p:nvPr/>
          </p:nvCxnSpPr>
          <p:spPr>
            <a:xfrm>
              <a:off x="3731410" y="2442887"/>
              <a:ext cx="345367" cy="28959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24">
                  <a:extLst>
                    <a:ext uri="{FF2B5EF4-FFF2-40B4-BE49-F238E27FC236}">
                      <a16:creationId xmlns:a16="http://schemas.microsoft.com/office/drawing/2014/main" id="{68A49054-CA20-F827-79A5-45A97E148FED}"/>
                    </a:ext>
                  </a:extLst>
                </p:cNvPr>
                <p:cNvSpPr txBox="1"/>
                <p:nvPr/>
              </p:nvSpPr>
              <p:spPr>
                <a:xfrm>
                  <a:off x="3399153" y="2316392"/>
                  <a:ext cx="493053" cy="267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3399153" y="2316392"/>
                  <a:ext cx="493053" cy="267378"/>
                </a:xfrm>
                <a:prstGeom prst="rect">
                  <a:avLst/>
                </a:prstGeom>
                <a:blipFill>
                  <a:blip r:embed="rId16"/>
                  <a:stretch>
                    <a:fillRect/>
                  </a:stretch>
                </a:blipFill>
              </p:spPr>
              <p:txBody>
                <a:bodyPr/>
                <a:lstStyle/>
                <a:p>
                  <a:r>
                    <a:rPr lang="zh-TW" altLang="en-US">
                      <a:noFill/>
                    </a:rPr>
                    <a:t> </a:t>
                  </a:r>
                </a:p>
              </p:txBody>
            </p:sp>
          </mc:Fallback>
        </mc:AlternateContent>
      </p:grpSp>
      <p:cxnSp>
        <p:nvCxnSpPr>
          <p:cNvPr id="5" name="直線接點 4">
            <a:extLst>
              <a:ext uri="{FF2B5EF4-FFF2-40B4-BE49-F238E27FC236}">
                <a16:creationId xmlns:a16="http://schemas.microsoft.com/office/drawing/2014/main" id="{A6BAA46C-4F9D-5C6C-2625-2B9603642DAC}"/>
              </a:ext>
            </a:extLst>
          </p:cNvPr>
          <p:cNvCxnSpPr>
            <a:cxnSpLocks/>
          </p:cNvCxnSpPr>
          <p:nvPr/>
        </p:nvCxnSpPr>
        <p:spPr>
          <a:xfrm flipV="1">
            <a:off x="1664788" y="1696351"/>
            <a:ext cx="918416" cy="9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D887F167-B6D5-D3E5-8B02-C6FC9E149EA8}"/>
              </a:ext>
            </a:extLst>
          </p:cNvPr>
          <p:cNvCxnSpPr>
            <a:cxnSpLocks/>
          </p:cNvCxnSpPr>
          <p:nvPr/>
        </p:nvCxnSpPr>
        <p:spPr>
          <a:xfrm flipV="1">
            <a:off x="3004367" y="1549613"/>
            <a:ext cx="918416" cy="96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id="{1FF7665D-2A62-F047-8837-D7D50816E310}"/>
              </a:ext>
            </a:extLst>
          </p:cNvPr>
          <p:cNvCxnSpPr>
            <a:cxnSpLocks/>
          </p:cNvCxnSpPr>
          <p:nvPr/>
        </p:nvCxnSpPr>
        <p:spPr>
          <a:xfrm flipV="1">
            <a:off x="4606052" y="1936016"/>
            <a:ext cx="918416" cy="961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CDEA16F2-9B0B-23FF-68AE-DAF6C0B097A5}"/>
              </a:ext>
            </a:extLst>
          </p:cNvPr>
          <p:cNvSpPr txBox="1"/>
          <p:nvPr/>
        </p:nvSpPr>
        <p:spPr>
          <a:xfrm>
            <a:off x="5143835" y="4035644"/>
            <a:ext cx="4000165" cy="669414"/>
          </a:xfrm>
          <a:prstGeom prst="rect">
            <a:avLst/>
          </a:prstGeom>
          <a:noFill/>
        </p:spPr>
        <p:txBody>
          <a:bodyPr wrap="square">
            <a:spAutoFit/>
          </a:bodyPr>
          <a:lstStyle/>
          <a:p>
            <a:r>
              <a:rPr lang="en-US" altLang="zh-TW" sz="1200" dirty="0"/>
              <a:t>When exclusively utilizing the lower branch, it becomes apparent that the new component tends to confuse between good and bad samples, leading to inaccurate predictions</a:t>
            </a:r>
            <a:r>
              <a:rPr lang="en-US" altLang="zh-TW" dirty="0"/>
              <a:t>.</a:t>
            </a:r>
            <a:endParaRPr lang="zh-TW" altLang="en-US"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F2F00869-5861-CC03-12A3-A2AA5F9BFBAF}"/>
                  </a:ext>
                </a:extLst>
              </p:cNvPr>
              <p:cNvSpPr txBox="1"/>
              <p:nvPr/>
            </p:nvSpPr>
            <p:spPr>
              <a:xfrm>
                <a:off x="2476236" y="3185999"/>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13" name="文字方塊 12">
                <a:extLst>
                  <a:ext uri="{FF2B5EF4-FFF2-40B4-BE49-F238E27FC236}">
                    <a16:creationId xmlns:a16="http://schemas.microsoft.com/office/drawing/2014/main" id="{F2F00869-5861-CC03-12A3-A2AA5F9BFBAF}"/>
                  </a:ext>
                </a:extLst>
              </p:cNvPr>
              <p:cNvSpPr txBox="1">
                <a:spLocks noRot="1" noChangeAspect="1" noMove="1" noResize="1" noEditPoints="1" noAdjustHandles="1" noChangeArrowheads="1" noChangeShapeType="1" noTextEdit="1"/>
              </p:cNvSpPr>
              <p:nvPr/>
            </p:nvSpPr>
            <p:spPr>
              <a:xfrm>
                <a:off x="2476236" y="3185999"/>
                <a:ext cx="467025" cy="215444"/>
              </a:xfrm>
              <a:prstGeom prst="rect">
                <a:avLst/>
              </a:prstGeom>
              <a:blipFill>
                <a:blip r:embed="rId17"/>
                <a:stretch>
                  <a:fillRect b="-2857"/>
                </a:stretch>
              </a:blipFill>
            </p:spPr>
            <p:txBody>
              <a:bodyPr/>
              <a:lstStyle/>
              <a:p>
                <a:r>
                  <a:rPr lang="zh-TW" altLang="en-US">
                    <a:noFill/>
                  </a:rPr>
                  <a:t> </a:t>
                </a:r>
              </a:p>
            </p:txBody>
          </p:sp>
        </mc:Fallback>
      </mc:AlternateContent>
      <p:sp>
        <p:nvSpPr>
          <p:cNvPr id="6" name="文字方塊 5">
            <a:extLst>
              <a:ext uri="{FF2B5EF4-FFF2-40B4-BE49-F238E27FC236}">
                <a16:creationId xmlns:a16="http://schemas.microsoft.com/office/drawing/2014/main" id="{65893FCC-4D90-EF12-2D30-A1B0268B1447}"/>
              </a:ext>
            </a:extLst>
          </p:cNvPr>
          <p:cNvSpPr txBox="1"/>
          <p:nvPr/>
        </p:nvSpPr>
        <p:spPr>
          <a:xfrm>
            <a:off x="1605897" y="4658978"/>
            <a:ext cx="6618837"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component) are shown in the background.</a:t>
            </a:r>
          </a:p>
          <a:p>
            <a:r>
              <a:rPr lang="en-US" altLang="zh-TW" sz="1050" dirty="0"/>
              <a:t>both good and bad samples of the test set (old and new component)</a:t>
            </a:r>
            <a:r>
              <a:rPr lang="en-US" altLang="zh-TW" sz="1050" dirty="0">
                <a:solidFill>
                  <a:srgbClr val="FF0000"/>
                </a:solidFill>
              </a:rPr>
              <a:t> </a:t>
            </a:r>
            <a:r>
              <a:rPr lang="en-US" altLang="zh-TW" sz="1050" dirty="0"/>
              <a:t>are shown in the foreground.</a:t>
            </a:r>
          </a:p>
        </p:txBody>
      </p:sp>
    </p:spTree>
    <p:extLst>
      <p:ext uri="{BB962C8B-B14F-4D97-AF65-F5344CB8AC3E}">
        <p14:creationId xmlns:p14="http://schemas.microsoft.com/office/powerpoint/2010/main" val="87879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18F97D67-9D46-4FF7-B208-B05E541477C0}"/>
              </a:ext>
            </a:extLst>
          </p:cNvPr>
          <p:cNvSpPr/>
          <p:nvPr/>
        </p:nvSpPr>
        <p:spPr bwMode="auto">
          <a:xfrm>
            <a:off x="168540" y="90085"/>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a:t>
            </a:r>
            <a:r>
              <a:rPr lang="en-US" altLang="zh-CN" sz="1400"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sne</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文字方塊 17">
            <a:extLst>
              <a:ext uri="{FF2B5EF4-FFF2-40B4-BE49-F238E27FC236}">
                <a16:creationId xmlns:a16="http://schemas.microsoft.com/office/drawing/2014/main" id="{62BA5762-33A2-4220-A88C-9CF5D24F0C09}"/>
              </a:ext>
            </a:extLst>
          </p:cNvPr>
          <p:cNvSpPr txBox="1"/>
          <p:nvPr/>
        </p:nvSpPr>
        <p:spPr>
          <a:xfrm>
            <a:off x="5308075" y="522805"/>
            <a:ext cx="3746497" cy="515526"/>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3606" y="1250950"/>
            <a:ext cx="0" cy="301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endCxn id="4" idx="0"/>
          </p:cNvCxnSpPr>
          <p:nvPr/>
        </p:nvCxnSpPr>
        <p:spPr>
          <a:xfrm rot="5400000" flipH="1" flipV="1">
            <a:off x="3994990" y="-1258249"/>
            <a:ext cx="1003604" cy="6240468"/>
          </a:xfrm>
          <a:prstGeom prst="bentConnector3">
            <a:avLst>
              <a:gd name="adj1" fmla="val 113920"/>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圖片 3">
            <a:extLst>
              <a:ext uri="{FF2B5EF4-FFF2-40B4-BE49-F238E27FC236}">
                <a16:creationId xmlns:a16="http://schemas.microsoft.com/office/drawing/2014/main" id="{1904FFA2-F108-3217-E1EA-6D5DE1E6239F}"/>
              </a:ext>
            </a:extLst>
          </p:cNvPr>
          <p:cNvPicPr>
            <a:picLocks noChangeAspect="1"/>
          </p:cNvPicPr>
          <p:nvPr/>
        </p:nvPicPr>
        <p:blipFill>
          <a:blip r:embed="rId3"/>
          <a:stretch>
            <a:fillRect/>
          </a:stretch>
        </p:blipFill>
        <p:spPr>
          <a:xfrm>
            <a:off x="6109782" y="1360183"/>
            <a:ext cx="3014487" cy="2628865"/>
          </a:xfrm>
          <a:prstGeom prst="rect">
            <a:avLst/>
          </a:prstGeom>
        </p:spPr>
      </p:pic>
      <p:sp>
        <p:nvSpPr>
          <p:cNvPr id="5" name="矩形 4">
            <a:extLst>
              <a:ext uri="{FF2B5EF4-FFF2-40B4-BE49-F238E27FC236}">
                <a16:creationId xmlns:a16="http://schemas.microsoft.com/office/drawing/2014/main" id="{5EC8DFE7-ED43-D24A-6C07-B17C3786BCE6}"/>
              </a:ext>
            </a:extLst>
          </p:cNvPr>
          <p:cNvSpPr/>
          <p:nvPr/>
        </p:nvSpPr>
        <p:spPr>
          <a:xfrm>
            <a:off x="7087873" y="4201667"/>
            <a:ext cx="1058303" cy="248209"/>
          </a:xfrm>
          <a:prstGeom prst="rect">
            <a:avLst/>
          </a:prstGeom>
        </p:spPr>
        <p:txBody>
          <a:bodyPr wrap="none">
            <a:spAutoFit/>
          </a:bodyPr>
          <a:lstStyle/>
          <a:p>
            <a:pPr algn="just"/>
            <a:r>
              <a:rPr lang="en-US" altLang="zh-TW" sz="1013" dirty="0"/>
              <a:t>(c) Hybrid Expert</a:t>
            </a:r>
          </a:p>
        </p:txBody>
      </p:sp>
      <p:sp>
        <p:nvSpPr>
          <p:cNvPr id="2" name="文字方塊 1">
            <a:extLst>
              <a:ext uri="{FF2B5EF4-FFF2-40B4-BE49-F238E27FC236}">
                <a16:creationId xmlns:a16="http://schemas.microsoft.com/office/drawing/2014/main" id="{1F39504A-0582-BC0D-5D28-8E3CF63FF5AC}"/>
              </a:ext>
            </a:extLst>
          </p:cNvPr>
          <p:cNvSpPr txBox="1"/>
          <p:nvPr/>
        </p:nvSpPr>
        <p:spPr>
          <a:xfrm>
            <a:off x="223585" y="893356"/>
            <a:ext cx="2569140" cy="307777"/>
          </a:xfrm>
          <a:prstGeom prst="rect">
            <a:avLst/>
          </a:prstGeom>
          <a:noFill/>
        </p:spPr>
        <p:txBody>
          <a:bodyPr wrap="square">
            <a:spAutoFit/>
          </a:bodyPr>
          <a:lstStyle/>
          <a:p>
            <a:pPr algn="ctr"/>
            <a:r>
              <a:rPr lang="en-US" altLang="zh-TW" sz="1400" dirty="0"/>
              <a:t>Hybrid Expert  : Base on DUE</a:t>
            </a:r>
          </a:p>
        </p:txBody>
      </p:sp>
      <p:sp>
        <p:nvSpPr>
          <p:cNvPr id="6" name="TextBox 3">
            <a:extLst>
              <a:ext uri="{FF2B5EF4-FFF2-40B4-BE49-F238E27FC236}">
                <a16:creationId xmlns:a16="http://schemas.microsoft.com/office/drawing/2014/main" id="{D798EA17-ADBF-B1BE-A75B-90C361E63076}"/>
              </a:ext>
            </a:extLst>
          </p:cNvPr>
          <p:cNvSpPr txBox="1"/>
          <p:nvPr/>
        </p:nvSpPr>
        <p:spPr>
          <a:xfrm>
            <a:off x="0" y="4243732"/>
            <a:ext cx="6471580" cy="276999"/>
          </a:xfrm>
          <a:prstGeom prst="rect">
            <a:avLst/>
          </a:prstGeom>
          <a:noFill/>
        </p:spPr>
        <p:txBody>
          <a:bodyPr wrap="none" rtlCol="0">
            <a:spAutoFit/>
          </a:bodyPr>
          <a:lstStyle/>
          <a:p>
            <a:r>
              <a:rPr lang="en-US" altLang="zh-TW" sz="1200" dirty="0"/>
              <a:t>The Hybrid Expert architecture is built upon the foundation of the DUE with significant improvements.</a:t>
            </a:r>
            <a:endParaRPr lang="zh-TW" altLang="en-US" sz="1200" dirty="0"/>
          </a:p>
        </p:txBody>
      </p:sp>
      <p:grpSp>
        <p:nvGrpSpPr>
          <p:cNvPr id="3" name="群組 2">
            <a:extLst>
              <a:ext uri="{FF2B5EF4-FFF2-40B4-BE49-F238E27FC236}">
                <a16:creationId xmlns:a16="http://schemas.microsoft.com/office/drawing/2014/main" id="{06A767B7-5F71-5220-C105-228CC55DE4D8}"/>
              </a:ext>
            </a:extLst>
          </p:cNvPr>
          <p:cNvGrpSpPr/>
          <p:nvPr/>
        </p:nvGrpSpPr>
        <p:grpSpPr>
          <a:xfrm>
            <a:off x="0" y="1675476"/>
            <a:ext cx="5899149" cy="1883959"/>
            <a:chOff x="223490" y="2900992"/>
            <a:chExt cx="8822985" cy="1893787"/>
          </a:xfrm>
        </p:grpSpPr>
        <p:cxnSp>
          <p:nvCxnSpPr>
            <p:cNvPr id="7" name="直線單箭頭接點 6">
              <a:extLst>
                <a:ext uri="{FF2B5EF4-FFF2-40B4-BE49-F238E27FC236}">
                  <a16:creationId xmlns:a16="http://schemas.microsoft.com/office/drawing/2014/main" id="{0F441829-F51B-21E8-F338-38A194FDE1DF}"/>
                </a:ext>
              </a:extLst>
            </p:cNvPr>
            <p:cNvCxnSpPr>
              <a:cxnSpLocks/>
            </p:cNvCxnSpPr>
            <p:nvPr/>
          </p:nvCxnSpPr>
          <p:spPr>
            <a:xfrm>
              <a:off x="4059428" y="432398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D3970C6-4E56-AC0B-000B-68B7F6A9A70E}"/>
                    </a:ext>
                  </a:extLst>
                </p:cNvPr>
                <p:cNvSpPr/>
                <p:nvPr/>
              </p:nvSpPr>
              <p:spPr>
                <a:xfrm>
                  <a:off x="4435990" y="3954447"/>
                  <a:ext cx="1064249"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435990" y="3954447"/>
                  <a:ext cx="1064249" cy="840332"/>
                </a:xfrm>
                <a:prstGeom prst="rect">
                  <a:avLst/>
                </a:prstGeom>
                <a:blipFill>
                  <a:blip r:embed="rId4"/>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4C43A996-8F36-6859-F048-2C6B0E67F230}"/>
                </a:ext>
              </a:extLst>
            </p:cNvPr>
            <p:cNvCxnSpPr>
              <a:cxnSpLocks/>
              <a:endCxn id="10" idx="1"/>
            </p:cNvCxnSpPr>
            <p:nvPr/>
          </p:nvCxnSpPr>
          <p:spPr>
            <a:xfrm>
              <a:off x="5500239" y="4352424"/>
              <a:ext cx="279703" cy="26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AA692931-D86E-236C-A9CA-8FD48F40FE44}"/>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r>
                        <m:rPr>
                          <m:sty m:val="p"/>
                        </m:rPr>
                        <a:rPr lang="en-US" altLang="zh-TW" sz="800" i="1">
                          <a:latin typeface="Cambria Math" panose="02040503050406030204" pitchFamily="18" charset="0"/>
                        </a:rPr>
                        <m:t>U</m:t>
                      </m:r>
                      <m:r>
                        <a:rPr lang="en-US" altLang="zh-TW" sz="800" i="1">
                          <a:latin typeface="Cambria Math" panose="02040503050406030204" pitchFamily="18" charset="0"/>
                        </a:rPr>
                        <m:t>)</m:t>
                      </m:r>
                    </m:oMath>
                  </a14:m>
                  <a:endParaRPr lang="zh-TW" altLang="en-US" sz="800" i="1" dirty="0"/>
                </a:p>
              </p:txBody>
            </p:sp>
          </mc:Choice>
          <mc:Fallback xmlns="">
            <p:sp>
              <p:nvSpPr>
                <p:cNvPr id="10" name="矩形 9">
                  <a:extLst>
                    <a:ext uri="{FF2B5EF4-FFF2-40B4-BE49-F238E27FC236}">
                      <a16:creationId xmlns:a16="http://schemas.microsoft.com/office/drawing/2014/main" id="{AA692931-D86E-236C-A9CA-8FD48F40FE44}"/>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17FFC23-88BC-3FB4-80F0-48E315B75012}"/>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D0468502-A8DE-1C28-12E4-B8BB640C4C1A}"/>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A10A7F97-0C3A-DB04-0C55-C8C404DC2B76}"/>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AD000186-2670-AAB1-B53B-5781872BE93F}"/>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CB1C3CD-D967-E89D-FB2D-95C52F54E3D2}"/>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D8A20F43-FBCE-D96C-E4A8-55A7FF3AD373}"/>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9B7A1859-4955-A4DA-9E92-8AA409D78A30}"/>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20" name="群組 19">
              <a:extLst>
                <a:ext uri="{FF2B5EF4-FFF2-40B4-BE49-F238E27FC236}">
                  <a16:creationId xmlns:a16="http://schemas.microsoft.com/office/drawing/2014/main" id="{DCE7EE54-6FBE-5E11-0667-6D7972EAA3CD}"/>
                </a:ext>
              </a:extLst>
            </p:cNvPr>
            <p:cNvGrpSpPr/>
            <p:nvPr/>
          </p:nvGrpSpPr>
          <p:grpSpPr>
            <a:xfrm>
              <a:off x="2018547" y="3412014"/>
              <a:ext cx="828600" cy="940410"/>
              <a:chOff x="4416532" y="2650366"/>
              <a:chExt cx="900792" cy="1237808"/>
            </a:xfrm>
          </p:grpSpPr>
          <p:cxnSp>
            <p:nvCxnSpPr>
              <p:cNvPr id="30" name="肘形接點 111">
                <a:extLst>
                  <a:ext uri="{FF2B5EF4-FFF2-40B4-BE49-F238E27FC236}">
                    <a16:creationId xmlns:a16="http://schemas.microsoft.com/office/drawing/2014/main" id="{54750925-C599-0F79-9068-BC22A7AA4AE0}"/>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肘形接點 3">
                <a:extLst>
                  <a:ext uri="{FF2B5EF4-FFF2-40B4-BE49-F238E27FC236}">
                    <a16:creationId xmlns:a16="http://schemas.microsoft.com/office/drawing/2014/main" id="{379DBE8B-DD6E-1246-7900-654473A0AC14}"/>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矩形 80">
                  <a:extLst>
                    <a:ext uri="{FF2B5EF4-FFF2-40B4-BE49-F238E27FC236}">
                      <a16:creationId xmlns:a16="http://schemas.microsoft.com/office/drawing/2014/main" id="{D268917D-6251-7FF9-275A-39039286B4C8}"/>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22" name="直線單箭頭接點 82">
              <a:extLst>
                <a:ext uri="{FF2B5EF4-FFF2-40B4-BE49-F238E27FC236}">
                  <a16:creationId xmlns:a16="http://schemas.microsoft.com/office/drawing/2014/main" id="{DB857FD7-AA54-1085-4BBB-4832ED2102FF}"/>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94">
              <a:extLst>
                <a:ext uri="{FF2B5EF4-FFF2-40B4-BE49-F238E27FC236}">
                  <a16:creationId xmlns:a16="http://schemas.microsoft.com/office/drawing/2014/main" id="{2FC07B49-FEB2-B86A-556A-6D48995CD7FD}"/>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矩形 28">
                  <a:extLst>
                    <a:ext uri="{FF2B5EF4-FFF2-40B4-BE49-F238E27FC236}">
                      <a16:creationId xmlns:a16="http://schemas.microsoft.com/office/drawing/2014/main" id="{305AF864-44B1-E2EA-B3FD-D92D2425B4B8}"/>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25" name="直線單箭頭接點 24">
              <a:extLst>
                <a:ext uri="{FF2B5EF4-FFF2-40B4-BE49-F238E27FC236}">
                  <a16:creationId xmlns:a16="http://schemas.microsoft.com/office/drawing/2014/main" id="{CA5D49F9-9E80-E54B-5899-0E9D75508152}"/>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C1F67328-6E40-1B91-9F5F-43AF0D9FFEAB}"/>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27" name="肘形接點 3">
              <a:extLst>
                <a:ext uri="{FF2B5EF4-FFF2-40B4-BE49-F238E27FC236}">
                  <a16:creationId xmlns:a16="http://schemas.microsoft.com/office/drawing/2014/main" id="{0E6A1ADA-306E-F4BA-2C1C-9A31F7425D02}"/>
                </a:ext>
              </a:extLst>
            </p:cNvPr>
            <p:cNvCxnSpPr>
              <a:cxnSpLocks/>
              <a:endCxn id="10"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4">
                  <a:extLst>
                    <a:ext uri="{FF2B5EF4-FFF2-40B4-BE49-F238E27FC236}">
                      <a16:creationId xmlns:a16="http://schemas.microsoft.com/office/drawing/2014/main" id="{16874E5F-329A-9475-A57E-367A665DE05D}"/>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7AC6C5C3-4A40-AD2A-F185-CD46463AF5D7}"/>
                    </a:ext>
                  </a:extLst>
                </p:cNvPr>
                <p:cNvSpPr txBox="1"/>
                <p:nvPr/>
              </p:nvSpPr>
              <p:spPr>
                <a:xfrm>
                  <a:off x="3927040" y="4419395"/>
                  <a:ext cx="698500" cy="2165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dirty="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r>
                          <a:rPr lang="en-US" altLang="zh-TW" sz="800" i="1" dirty="0">
                            <a:latin typeface="Cambria Math" panose="02040503050406030204" pitchFamily="18" charset="0"/>
                          </a:rPr>
                          <m:t>}</m:t>
                        </m:r>
                      </m:oMath>
                    </m:oMathPara>
                  </a14:m>
                  <a:endParaRPr lang="zh-TW" altLang="en-US" sz="800" dirty="0">
                    <a:latin typeface="Cambria Math" panose="02040503050406030204" pitchFamily="18" charset="0"/>
                  </a:endParaRPr>
                </a:p>
              </p:txBody>
            </p:sp>
          </mc:Choice>
          <mc:Fallback xmlns="">
            <p:sp>
              <p:nvSpPr>
                <p:cNvPr id="29" name="文字方塊 28">
                  <a:extLst>
                    <a:ext uri="{FF2B5EF4-FFF2-40B4-BE49-F238E27FC236}">
                      <a16:creationId xmlns:a16="http://schemas.microsoft.com/office/drawing/2014/main" id="{7AC6C5C3-4A40-AD2A-F185-CD46463AF5D7}"/>
                    </a:ext>
                  </a:extLst>
                </p:cNvPr>
                <p:cNvSpPr txBox="1">
                  <a:spLocks noRot="1" noChangeAspect="1" noMove="1" noResize="1" noEditPoints="1" noAdjustHandles="1" noChangeArrowheads="1" noChangeShapeType="1" noTextEdit="1"/>
                </p:cNvSpPr>
                <p:nvPr/>
              </p:nvSpPr>
              <p:spPr>
                <a:xfrm>
                  <a:off x="3927040" y="4419395"/>
                  <a:ext cx="698500" cy="216568"/>
                </a:xfrm>
                <a:prstGeom prst="rect">
                  <a:avLst/>
                </a:prstGeom>
                <a:blipFill>
                  <a:blip r:embed="rId30"/>
                  <a:stretch>
                    <a:fillRect b="-2857"/>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7A402574-1BF9-4FA9-160A-0A919D07FED1}"/>
                  </a:ext>
                </a:extLst>
              </p:cNvPr>
              <p:cNvSpPr/>
              <p:nvPr/>
            </p:nvSpPr>
            <p:spPr>
              <a:xfrm>
                <a:off x="1768145" y="2674616"/>
                <a:ext cx="807954" cy="85978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r>
                  <a:rPr lang="en-US" altLang="zh-TW" sz="800" dirty="0">
                    <a:latin typeface="+mj-lt"/>
                  </a:rPr>
                  <a:t>(</a:t>
                </a:r>
                <a:r>
                  <a:rPr lang="en-US" altLang="zh-TW" sz="800" dirty="0"/>
                  <a:t>with</a:t>
                </a:r>
                <a:r>
                  <a:rPr lang="en-US" altLang="zh-TW" sz="800" dirty="0">
                    <a:latin typeface="+mj-lt"/>
                  </a:rPr>
                  <a:t> </a:t>
                </a:r>
                <a:r>
                  <a:rPr lang="en-US" altLang="zh-TW" sz="800" dirty="0"/>
                  <a:t>K*50 inducing point)</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2" name="矩形 31">
                <a:extLst>
                  <a:ext uri="{FF2B5EF4-FFF2-40B4-BE49-F238E27FC236}">
                    <a16:creationId xmlns:a16="http://schemas.microsoft.com/office/drawing/2014/main" id="{7A402574-1BF9-4FA9-160A-0A919D07FED1}"/>
                  </a:ext>
                </a:extLst>
              </p:cNvPr>
              <p:cNvSpPr>
                <a:spLocks noRot="1" noChangeAspect="1" noMove="1" noResize="1" noEditPoints="1" noAdjustHandles="1" noChangeArrowheads="1" noChangeShapeType="1" noTextEdit="1"/>
              </p:cNvSpPr>
              <p:nvPr/>
            </p:nvSpPr>
            <p:spPr>
              <a:xfrm>
                <a:off x="1768145" y="2674616"/>
                <a:ext cx="807954" cy="859788"/>
              </a:xfrm>
              <a:prstGeom prst="rect">
                <a:avLst/>
              </a:prstGeom>
              <a:blipFill>
                <a:blip r:embed="rId31"/>
                <a:stretch>
                  <a:fillRect/>
                </a:stretch>
              </a:blipFill>
            </p:spPr>
            <p:txBody>
              <a:bodyPr/>
              <a:lstStyle/>
              <a:p>
                <a:r>
                  <a:rPr lang="zh-TW" altLang="en-US">
                    <a:noFill/>
                  </a:rPr>
                  <a:t> </a:t>
                </a:r>
              </a:p>
            </p:txBody>
          </p:sp>
        </mc:Fallback>
      </mc:AlternateContent>
      <p:sp>
        <p:nvSpPr>
          <p:cNvPr id="33" name="文字方塊 32">
            <a:extLst>
              <a:ext uri="{FF2B5EF4-FFF2-40B4-BE49-F238E27FC236}">
                <a16:creationId xmlns:a16="http://schemas.microsoft.com/office/drawing/2014/main" id="{51465CA6-92DC-72C6-F6CE-A52E5C523BB8}"/>
              </a:ext>
            </a:extLst>
          </p:cNvPr>
          <p:cNvSpPr txBox="1"/>
          <p:nvPr/>
        </p:nvSpPr>
        <p:spPr>
          <a:xfrm>
            <a:off x="1605897" y="4658978"/>
            <a:ext cx="6618837"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component) are shown in the background.</a:t>
            </a:r>
          </a:p>
          <a:p>
            <a:r>
              <a:rPr lang="en-US" altLang="zh-TW" sz="1050" dirty="0"/>
              <a:t>both good and bad samples of the test set (old and new component)</a:t>
            </a:r>
            <a:r>
              <a:rPr lang="en-US" altLang="zh-TW" sz="1050" dirty="0">
                <a:solidFill>
                  <a:srgbClr val="FF0000"/>
                </a:solidFill>
              </a:rPr>
              <a:t> </a:t>
            </a:r>
            <a:r>
              <a:rPr lang="en-US" altLang="zh-TW" sz="1050" dirty="0"/>
              <a:t>are shown in the foreground.</a:t>
            </a:r>
          </a:p>
        </p:txBody>
      </p:sp>
    </p:spTree>
    <p:extLst>
      <p:ext uri="{BB962C8B-B14F-4D97-AF65-F5344CB8AC3E}">
        <p14:creationId xmlns:p14="http://schemas.microsoft.com/office/powerpoint/2010/main" val="223284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Evaluation Metrics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p:cNvSpPr txBox="1"/>
              <p:nvPr/>
            </p:nvSpPr>
            <p:spPr>
              <a:xfrm>
                <a:off x="771077" y="1012173"/>
                <a:ext cx="1735090" cy="424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𝑂𝑣𝑒𝑟𝑘𝑖𝑙𝑙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𝐹𝑃</m:t>
                          </m:r>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Sub>
                          <m:r>
                            <a:rPr lang="en-US" altLang="zh-TW" b="0" i="1" smtClean="0">
                              <a:latin typeface="Cambria Math" panose="02040503050406030204" pitchFamily="18" charset="0"/>
                            </a:rPr>
                            <m:t> </m:t>
                          </m:r>
                        </m:den>
                      </m:f>
                    </m:oMath>
                  </m:oMathPara>
                </a14:m>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771077" y="1012173"/>
                <a:ext cx="1735090" cy="424027"/>
              </a:xfrm>
              <a:prstGeom prst="rect">
                <a:avLst/>
              </a:prstGeom>
              <a:blipFill>
                <a:blip r:embed="rId3"/>
                <a:stretch>
                  <a:fillRect l="-702" t="-1429" b="-85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771077" y="1698526"/>
                <a:ext cx="1660006" cy="4240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𝐿𝑒𝑎𝑘𝑎𝑔𝑒</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𝐹𝑁</m:t>
                          </m:r>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Sub>
                        </m:den>
                      </m:f>
                    </m:oMath>
                  </m:oMathPara>
                </a14:m>
                <a:endParaRPr lang="zh-TW" altLang="en-US"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771077" y="1698526"/>
                <a:ext cx="1660006" cy="424027"/>
              </a:xfrm>
              <a:prstGeom prst="rect">
                <a:avLst/>
              </a:prstGeom>
              <a:blipFill>
                <a:blip r:embed="rId4"/>
                <a:stretch>
                  <a:fillRect l="-3297" t="-2899" r="-366" b="-869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771077" y="3886410"/>
                <a:ext cx="1749132" cy="4588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𝑈𝑛𝑘𝑛𝑜𝑤𝑛</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up>
                              <m:r>
                                <a:rPr lang="en-US" altLang="zh-TW" b="0" i="1" smtClean="0">
                                  <a:latin typeface="Cambria Math" panose="02040503050406030204" pitchFamily="18" charset="0"/>
                                </a:rPr>
                                <m:t>𝑢𝑛𝑘</m:t>
                              </m:r>
                            </m:sup>
                          </m:sSubSup>
                        </m:num>
                        <m:den>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Sub>
                        </m:den>
                      </m:f>
                    </m:oMath>
                  </m:oMathPara>
                </a14:m>
                <a:endParaRPr lang="zh-TW" altLang="en-US"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771077" y="3886410"/>
                <a:ext cx="1749132" cy="458844"/>
              </a:xfrm>
              <a:prstGeom prst="rect">
                <a:avLst/>
              </a:prstGeom>
              <a:blipFill>
                <a:blip r:embed="rId5"/>
                <a:stretch>
                  <a:fillRect l="-2439" r="-697" b="-8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4335542" y="1380144"/>
                <a:ext cx="4651586" cy="5078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The number of false positive samples </a:t>
                </a:r>
                <a14:m>
                  <m:oMath xmlns:m="http://schemas.openxmlformats.org/officeDocument/2006/math">
                    <m:r>
                      <a:rPr lang="en-US" altLang="zh-TW" b="0" i="1" smtClean="0">
                        <a:latin typeface="Cambria Math" panose="02040503050406030204" pitchFamily="18" charset="0"/>
                      </a:rPr>
                      <m:t>𝐹𝑃</m:t>
                    </m:r>
                  </m:oMath>
                </a14:m>
                <a:r>
                  <a:rPr lang="en-US" altLang="zh-TW" dirty="0"/>
                  <a:t> divided by the total number of test samples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Sub>
                  </m:oMath>
                </a14:m>
                <a:r>
                  <a:rPr lang="en-US" altLang="zh-TW" dirty="0"/>
                  <a:t>.</a:t>
                </a:r>
                <a:endParaRPr lang="zh-TW" altLang="en-US"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335542" y="1380144"/>
                <a:ext cx="4651586" cy="507831"/>
              </a:xfrm>
              <a:prstGeom prst="rect">
                <a:avLst/>
              </a:prstGeom>
              <a:blipFill>
                <a:blip r:embed="rId6"/>
                <a:stretch>
                  <a:fillRect l="-131" t="-1190" r="-655" b="-107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p:cNvSpPr txBox="1"/>
              <p:nvPr/>
            </p:nvSpPr>
            <p:spPr>
              <a:xfrm>
                <a:off x="4335542" y="2417600"/>
                <a:ext cx="4651586" cy="507831"/>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The number of false negative samples </a:t>
                </a:r>
                <a14:m>
                  <m:oMath xmlns:m="http://schemas.openxmlformats.org/officeDocument/2006/math">
                    <m:r>
                      <a:rPr lang="en-US" altLang="zh-TW" b="0" i="1" smtClean="0">
                        <a:latin typeface="Cambria Math" panose="02040503050406030204" pitchFamily="18" charset="0"/>
                      </a:rPr>
                      <m:t>𝐹𝑁</m:t>
                    </m:r>
                  </m:oMath>
                </a14:m>
                <a:r>
                  <a:rPr lang="en-US" altLang="zh-TW" dirty="0"/>
                  <a:t> divided by the total number of test samples</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 </m:t>
                        </m:r>
                        <m:r>
                          <a:rPr lang="en-US" altLang="zh-TW" i="1">
                            <a:latin typeface="Cambria Math" panose="02040503050406030204" pitchFamily="18" charset="0"/>
                          </a:rPr>
                          <m:t>𝑁</m:t>
                        </m:r>
                      </m:e>
                      <m:sub>
                        <m:r>
                          <a:rPr lang="en-US" altLang="zh-TW" i="1">
                            <a:latin typeface="Cambria Math" panose="02040503050406030204" pitchFamily="18" charset="0"/>
                          </a:rPr>
                          <m:t>𝑡𝑒𝑠𝑡</m:t>
                        </m:r>
                      </m:sub>
                    </m:sSub>
                  </m:oMath>
                </a14:m>
                <a:r>
                  <a:rPr lang="en-US" altLang="zh-TW" dirty="0"/>
                  <a:t>.</a:t>
                </a:r>
                <a:endParaRPr lang="zh-TW" altLang="en-US" dirty="0"/>
              </a:p>
            </p:txBody>
          </p:sp>
        </mc:Choice>
        <mc:Fallback xmlns="">
          <p:sp>
            <p:nvSpPr>
              <p:cNvPr id="7" name="文字方塊 6"/>
              <p:cNvSpPr txBox="1">
                <a:spLocks noRot="1" noChangeAspect="1" noMove="1" noResize="1" noEditPoints="1" noAdjustHandles="1" noChangeArrowheads="1" noChangeShapeType="1" noTextEdit="1"/>
              </p:cNvSpPr>
              <p:nvPr/>
            </p:nvSpPr>
            <p:spPr>
              <a:xfrm>
                <a:off x="4335542" y="2417600"/>
                <a:ext cx="4651586" cy="507831"/>
              </a:xfrm>
              <a:prstGeom prst="rect">
                <a:avLst/>
              </a:prstGeom>
              <a:blipFill>
                <a:blip r:embed="rId7"/>
                <a:stretch>
                  <a:fillRect l="-131" t="-2410" b="-1204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p:cNvSpPr txBox="1"/>
              <p:nvPr/>
            </p:nvSpPr>
            <p:spPr>
              <a:xfrm>
                <a:off x="4335542" y="3408877"/>
                <a:ext cx="4651586" cy="514693"/>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The number of test samples predicted to be unknown </a:t>
                </a:r>
                <a14:m>
                  <m:oMath xmlns:m="http://schemas.openxmlformats.org/officeDocument/2006/math">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up>
                        <m:r>
                          <a:rPr lang="en-US" altLang="zh-TW" b="0" i="1" smtClean="0">
                            <a:latin typeface="Cambria Math" panose="02040503050406030204" pitchFamily="18" charset="0"/>
                          </a:rPr>
                          <m:t>𝑢𝑛𝑘</m:t>
                        </m:r>
                      </m:sup>
                    </m:sSubSup>
                  </m:oMath>
                </a14:m>
                <a:r>
                  <a:rPr lang="en-US" altLang="zh-TW" dirty="0"/>
                  <a:t> divided by the total number of test samples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𝑁</m:t>
                        </m:r>
                      </m:e>
                      <m:sub>
                        <m:r>
                          <a:rPr lang="en-US" altLang="zh-TW" b="0" i="1" smtClean="0">
                            <a:latin typeface="Cambria Math" panose="02040503050406030204" pitchFamily="18" charset="0"/>
                          </a:rPr>
                          <m:t>𝑡𝑒𝑠𝑡</m:t>
                        </m:r>
                      </m:sub>
                    </m:sSub>
                  </m:oMath>
                </a14:m>
                <a:r>
                  <a:rPr lang="en-US" altLang="zh-TW" dirty="0"/>
                  <a:t>.</a:t>
                </a:r>
              </a:p>
            </p:txBody>
          </p:sp>
        </mc:Choice>
        <mc:Fallback xmlns="">
          <p:sp>
            <p:nvSpPr>
              <p:cNvPr id="8" name="文字方塊 7"/>
              <p:cNvSpPr txBox="1">
                <a:spLocks noRot="1" noChangeAspect="1" noMove="1" noResize="1" noEditPoints="1" noAdjustHandles="1" noChangeArrowheads="1" noChangeShapeType="1" noTextEdit="1"/>
              </p:cNvSpPr>
              <p:nvPr/>
            </p:nvSpPr>
            <p:spPr>
              <a:xfrm>
                <a:off x="4335542" y="3408877"/>
                <a:ext cx="4651586" cy="514693"/>
              </a:xfrm>
              <a:prstGeom prst="rect">
                <a:avLst/>
              </a:prstGeom>
              <a:blipFill>
                <a:blip r:embed="rId8"/>
                <a:stretch>
                  <a:fillRect l="-131" b="-1058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DD330245-50AE-4895-90CC-34418E0888BD}"/>
                  </a:ext>
                </a:extLst>
              </p:cNvPr>
              <p:cNvSpPr txBox="1"/>
              <p:nvPr/>
            </p:nvSpPr>
            <p:spPr>
              <a:xfrm>
                <a:off x="771077" y="2417600"/>
                <a:ext cx="3139642" cy="44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𝐶</m:t>
                      </m:r>
                      <m:r>
                        <a:rPr lang="en-US" altLang="zh-TW" i="1" smtClean="0">
                          <a:latin typeface="Cambria Math" panose="02040503050406030204" pitchFamily="18" charset="0"/>
                        </a:rPr>
                        <m:t>𝑎𝑙𝑖𝑏𝑟𝑎𝑡𝑒</m:t>
                      </m:r>
                      <m:r>
                        <a:rPr lang="en-US" altLang="zh-TW" b="0" i="1" smtClean="0">
                          <a:latin typeface="Cambria Math" panose="02040503050406030204" pitchFamily="18" charset="0"/>
                        </a:rPr>
                        <m:t>𝑑</m:t>
                      </m:r>
                      <m:r>
                        <a:rPr lang="en-US" altLang="zh-TW" b="0" i="1" smtClean="0">
                          <a:latin typeface="Cambria Math" panose="02040503050406030204" pitchFamily="18" charset="0"/>
                        </a:rPr>
                        <m:t> </m:t>
                      </m:r>
                      <m:r>
                        <a:rPr lang="en-US" altLang="zh-TW" b="0" i="1" smtClean="0">
                          <a:latin typeface="Cambria Math" panose="02040503050406030204" pitchFamily="18" charset="0"/>
                        </a:rPr>
                        <m:t>𝑂𝑣𝑒𝑟𝑘𝑖𝑙𝑙</m:t>
                      </m:r>
                      <m:r>
                        <a:rPr lang="en-US" altLang="zh-TW" b="0" i="1" smtClean="0">
                          <a:latin typeface="Cambria Math" panose="02040503050406030204" pitchFamily="18" charset="0"/>
                        </a:rPr>
                        <m:t> </m:t>
                      </m:r>
                      <m:r>
                        <a:rPr lang="en-US" altLang="zh-TW" b="0" i="1" smtClean="0">
                          <a:latin typeface="Cambria Math" panose="02040503050406030204" pitchFamily="18" charset="0"/>
                        </a:rPr>
                        <m:t>𝑟𝑎𝑡𝑒</m:t>
                      </m:r>
                      <m:r>
                        <a:rPr lang="en-US" altLang="zh-TW" b="0" i="1" smtClean="0">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𝐹𝑃</m:t>
                          </m:r>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𝑡𝑒𝑠𝑡</m:t>
                              </m:r>
                            </m:sub>
                          </m:sSub>
                          <m:r>
                            <a:rPr lang="en-US" altLang="zh-TW" i="1">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𝑁</m:t>
                              </m:r>
                            </m:e>
                            <m:sub>
                              <m:r>
                                <a:rPr lang="en-US" altLang="zh-TW" i="1">
                                  <a:latin typeface="Cambria Math" panose="02040503050406030204" pitchFamily="18" charset="0"/>
                                </a:rPr>
                                <m:t>𝑡𝑒𝑠𝑡</m:t>
                              </m:r>
                            </m:sub>
                            <m:sup>
                              <m:r>
                                <a:rPr lang="en-US" altLang="zh-TW" i="1">
                                  <a:latin typeface="Cambria Math" panose="02040503050406030204" pitchFamily="18" charset="0"/>
                                </a:rPr>
                                <m:t>𝑢𝑛𝑘</m:t>
                              </m:r>
                            </m:sup>
                          </m:sSubSup>
                        </m:den>
                      </m:f>
                    </m:oMath>
                  </m:oMathPara>
                </a14:m>
                <a:endParaRPr lang="zh-TW" altLang="en-US" dirty="0"/>
              </a:p>
            </p:txBody>
          </p:sp>
        </mc:Choice>
        <mc:Fallback xmlns="">
          <p:sp>
            <p:nvSpPr>
              <p:cNvPr id="9" name="文字方塊 8">
                <a:extLst>
                  <a:ext uri="{FF2B5EF4-FFF2-40B4-BE49-F238E27FC236}">
                    <a16:creationId xmlns:a16="http://schemas.microsoft.com/office/drawing/2014/main" id="{DD330245-50AE-4895-90CC-34418E0888BD}"/>
                  </a:ext>
                </a:extLst>
              </p:cNvPr>
              <p:cNvSpPr txBox="1">
                <a:spLocks noRot="1" noChangeAspect="1" noMove="1" noResize="1" noEditPoints="1" noAdjustHandles="1" noChangeArrowheads="1" noChangeShapeType="1" noTextEdit="1"/>
              </p:cNvSpPr>
              <p:nvPr/>
            </p:nvSpPr>
            <p:spPr>
              <a:xfrm>
                <a:off x="771077" y="2417600"/>
                <a:ext cx="3139642" cy="444737"/>
              </a:xfrm>
              <a:prstGeom prst="rect">
                <a:avLst/>
              </a:prstGeom>
              <a:blipFill>
                <a:blip r:embed="rId9"/>
                <a:stretch>
                  <a:fillRect l="-1163" t="-2740" b="-821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CCBF98B1-7076-4C1D-A140-AD68F1DDCB6F}"/>
                  </a:ext>
                </a:extLst>
              </p:cNvPr>
              <p:cNvSpPr txBox="1"/>
              <p:nvPr/>
            </p:nvSpPr>
            <p:spPr>
              <a:xfrm>
                <a:off x="771077" y="3117385"/>
                <a:ext cx="3179588" cy="4447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𝐶𝑎𝑙𝑖𝑏𝑟𝑎𝑡𝑒𝑑</m:t>
                      </m:r>
                      <m:r>
                        <a:rPr lang="en-US" altLang="zh-TW" b="0" i="1" smtClean="0">
                          <a:latin typeface="Cambria Math" panose="02040503050406030204" pitchFamily="18" charset="0"/>
                        </a:rPr>
                        <m:t> </m:t>
                      </m:r>
                      <m:r>
                        <a:rPr lang="en-US" altLang="zh-TW" i="1">
                          <a:latin typeface="Cambria Math" panose="02040503050406030204" pitchFamily="18" charset="0"/>
                        </a:rPr>
                        <m:t>𝐿𝑒𝑎𝑘𝑎𝑔𝑒</m:t>
                      </m:r>
                      <m:r>
                        <a:rPr lang="en-US" altLang="zh-TW" i="1">
                          <a:latin typeface="Cambria Math" panose="02040503050406030204" pitchFamily="18" charset="0"/>
                        </a:rPr>
                        <m:t> </m:t>
                      </m:r>
                      <m:r>
                        <a:rPr lang="en-US" altLang="zh-TW" i="1">
                          <a:latin typeface="Cambria Math" panose="02040503050406030204" pitchFamily="18" charset="0"/>
                        </a:rPr>
                        <m:t>𝑟𝑎𝑡𝑒</m:t>
                      </m:r>
                      <m:r>
                        <a:rPr lang="en-US" altLang="zh-TW" i="1">
                          <a:latin typeface="Cambria Math" panose="02040503050406030204" pitchFamily="18" charset="0"/>
                        </a:rPr>
                        <m:t>=</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𝐹𝑁</m:t>
                          </m:r>
                        </m:num>
                        <m:den>
                          <m:sSub>
                            <m:sSubPr>
                              <m:ctrlPr>
                                <a:rPr lang="en-US" altLang="zh-TW" i="1">
                                  <a:latin typeface="Cambria Math" panose="02040503050406030204" pitchFamily="18" charset="0"/>
                                </a:rPr>
                              </m:ctrlPr>
                            </m:sSubPr>
                            <m:e>
                              <m:r>
                                <a:rPr lang="en-US" altLang="zh-TW" i="1">
                                  <a:latin typeface="Cambria Math" panose="02040503050406030204" pitchFamily="18" charset="0"/>
                                </a:rPr>
                                <m:t>𝑁</m:t>
                              </m:r>
                            </m:e>
                            <m:sub>
                              <m:r>
                                <a:rPr lang="en-US" altLang="zh-TW" i="1">
                                  <a:latin typeface="Cambria Math" panose="02040503050406030204" pitchFamily="18" charset="0"/>
                                </a:rPr>
                                <m:t>𝑡𝑒𝑠𝑡</m:t>
                              </m:r>
                            </m:sub>
                          </m:sSub>
                          <m:r>
                            <a:rPr lang="en-US" altLang="zh-TW" i="1">
                              <a:latin typeface="Cambria Math" panose="02040503050406030204" pitchFamily="18" charset="0"/>
                            </a:rPr>
                            <m:t> −</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𝑁</m:t>
                              </m:r>
                            </m:e>
                            <m:sub>
                              <m:r>
                                <a:rPr lang="en-US" altLang="zh-TW" i="1">
                                  <a:latin typeface="Cambria Math" panose="02040503050406030204" pitchFamily="18" charset="0"/>
                                </a:rPr>
                                <m:t>𝑡𝑒𝑠𝑡</m:t>
                              </m:r>
                            </m:sub>
                            <m:sup>
                              <m:r>
                                <a:rPr lang="en-US" altLang="zh-TW" i="1">
                                  <a:latin typeface="Cambria Math" panose="02040503050406030204" pitchFamily="18" charset="0"/>
                                </a:rPr>
                                <m:t>𝑢𝑛𝑘</m:t>
                              </m:r>
                            </m:sup>
                          </m:sSubSup>
                        </m:den>
                      </m:f>
                    </m:oMath>
                  </m:oMathPara>
                </a14:m>
                <a:endParaRPr lang="zh-TW" altLang="en-US" dirty="0"/>
              </a:p>
            </p:txBody>
          </p:sp>
        </mc:Choice>
        <mc:Fallback xmlns="">
          <p:sp>
            <p:nvSpPr>
              <p:cNvPr id="10" name="文字方塊 9">
                <a:extLst>
                  <a:ext uri="{FF2B5EF4-FFF2-40B4-BE49-F238E27FC236}">
                    <a16:creationId xmlns:a16="http://schemas.microsoft.com/office/drawing/2014/main" id="{CCBF98B1-7076-4C1D-A140-AD68F1DDCB6F}"/>
                  </a:ext>
                </a:extLst>
              </p:cNvPr>
              <p:cNvSpPr txBox="1">
                <a:spLocks noRot="1" noChangeAspect="1" noMove="1" noResize="1" noEditPoints="1" noAdjustHandles="1" noChangeArrowheads="1" noChangeShapeType="1" noTextEdit="1"/>
              </p:cNvSpPr>
              <p:nvPr/>
            </p:nvSpPr>
            <p:spPr>
              <a:xfrm>
                <a:off x="771077" y="3117385"/>
                <a:ext cx="3179588" cy="444737"/>
              </a:xfrm>
              <a:prstGeom prst="rect">
                <a:avLst/>
              </a:prstGeom>
              <a:blipFill>
                <a:blip r:embed="rId10"/>
                <a:stretch>
                  <a:fillRect l="-766" t="-1370" b="-9589"/>
                </a:stretch>
              </a:blipFill>
            </p:spPr>
            <p:txBody>
              <a:bodyPr/>
              <a:lstStyle/>
              <a:p>
                <a:r>
                  <a:rPr lang="zh-TW" altLang="en-US">
                    <a:noFill/>
                  </a:rPr>
                  <a:t> </a:t>
                </a:r>
              </a:p>
            </p:txBody>
          </p:sp>
        </mc:Fallback>
      </mc:AlternateContent>
      <p:sp>
        <p:nvSpPr>
          <p:cNvPr id="19" name="頁尾版面配置區 18">
            <a:extLst>
              <a:ext uri="{FF2B5EF4-FFF2-40B4-BE49-F238E27FC236}">
                <a16:creationId xmlns:a16="http://schemas.microsoft.com/office/drawing/2014/main" id="{630D5465-B463-2452-8615-EB70CBCBC58F}"/>
              </a:ext>
            </a:extLst>
          </p:cNvPr>
          <p:cNvSpPr>
            <a:spLocks noGrp="1"/>
          </p:cNvSpPr>
          <p:nvPr>
            <p:ph type="ftr" sz="quarter" idx="11"/>
          </p:nvPr>
        </p:nvSpPr>
        <p:spPr/>
        <p:txBody>
          <a:bodyPr/>
          <a:lstStyle/>
          <a:p>
            <a:r>
              <a:rPr lang="en-US" altLang="zh-TW"/>
              <a:t>/78</a:t>
            </a:r>
            <a:endParaRPr lang="zh-TW" altLang="en-US" dirty="0"/>
          </a:p>
        </p:txBody>
      </p:sp>
      <p:sp>
        <p:nvSpPr>
          <p:cNvPr id="20" name="投影片編號版面配置區 19">
            <a:extLst>
              <a:ext uri="{FF2B5EF4-FFF2-40B4-BE49-F238E27FC236}">
                <a16:creationId xmlns:a16="http://schemas.microsoft.com/office/drawing/2014/main" id="{FD83473E-36C1-F564-447D-6D97FD01080D}"/>
              </a:ext>
            </a:extLst>
          </p:cNvPr>
          <p:cNvSpPr>
            <a:spLocks noGrp="1"/>
          </p:cNvSpPr>
          <p:nvPr>
            <p:ph type="sldNum" sz="quarter" idx="12"/>
          </p:nvPr>
        </p:nvSpPr>
        <p:spPr/>
        <p:txBody>
          <a:bodyPr/>
          <a:lstStyle/>
          <a:p>
            <a:fld id="{EE3F9CDB-1F21-4789-A81E-8FEA25CE194B}" type="slidenum">
              <a:rPr lang="zh-CN" altLang="en-US" smtClean="0"/>
              <a:pPr/>
              <a:t>33</a:t>
            </a:fld>
            <a:endParaRPr lang="zh-CN" altLang="en-US" dirty="0"/>
          </a:p>
        </p:txBody>
      </p:sp>
    </p:spTree>
    <p:extLst>
      <p:ext uri="{BB962C8B-B14F-4D97-AF65-F5344CB8AC3E}">
        <p14:creationId xmlns:p14="http://schemas.microsoft.com/office/powerpoint/2010/main" val="1995033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字方塊 1">
                <a:extLst>
                  <a:ext uri="{FF2B5EF4-FFF2-40B4-BE49-F238E27FC236}">
                    <a16:creationId xmlns:a16="http://schemas.microsoft.com/office/drawing/2014/main" id="{40894190-E298-57A0-172C-602DE99EF68E}"/>
                  </a:ext>
                </a:extLst>
              </p:cNvPr>
              <p:cNvSpPr txBox="1"/>
              <p:nvPr/>
            </p:nvSpPr>
            <p:spPr>
              <a:xfrm>
                <a:off x="511042" y="865763"/>
                <a:ext cx="7235957" cy="579774"/>
              </a:xfrm>
              <a:prstGeom prst="rect">
                <a:avLst/>
              </a:prstGeom>
              <a:noFill/>
            </p:spPr>
            <p:txBody>
              <a:bodyPr wrap="square">
                <a:spAutoFit/>
              </a:bodyPr>
              <a:lstStyle/>
              <a:p>
                <a14:m>
                  <m:oMath xmlns:m="http://schemas.openxmlformats.org/officeDocument/2006/math">
                    <m:r>
                      <a:rPr lang="en-US" altLang="zh-TW" i="1" smtClean="0">
                        <a:latin typeface="Cambria Math" panose="02040503050406030204" pitchFamily="18" charset="0"/>
                      </a:rPr>
                      <m:t>𝐻𝑎𝑟𝑚𝑜𝑛𝑖𝑐</m:t>
                    </m:r>
                    <m:r>
                      <a:rPr lang="en-US" altLang="zh-TW" i="1" smtClean="0">
                        <a:latin typeface="Cambria Math" panose="02040503050406030204" pitchFamily="18" charset="0"/>
                      </a:rPr>
                      <m:t> </m:t>
                    </m:r>
                    <m:r>
                      <a:rPr lang="en-US" altLang="zh-TW" i="1" smtClean="0">
                        <a:latin typeface="Cambria Math" panose="02040503050406030204" pitchFamily="18" charset="0"/>
                      </a:rPr>
                      <m:t>𝑚𝑒𝑎𝑛</m:t>
                    </m:r>
                    <m:r>
                      <a:rPr lang="en-US" altLang="zh-TW" i="1" smtClean="0">
                        <a:latin typeface="Cambria Math" panose="02040503050406030204" pitchFamily="18" charset="0"/>
                      </a:rPr>
                      <m:t>=</m:t>
                    </m:r>
                  </m:oMath>
                </a14:m>
                <a:r>
                  <a:rPr lang="zh-TW" altLang="en-US" i="1" dirty="0">
                    <a:latin typeface="Cambria Math" panose="02040503050406030204" pitchFamily="18" charset="0"/>
                  </a:rPr>
                  <a:t> </a:t>
                </a:r>
                <a14:m>
                  <m:oMath xmlns:m="http://schemas.openxmlformats.org/officeDocument/2006/math">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𝑎</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𝑏</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𝑐</m:t>
                        </m:r>
                      </m:num>
                      <m:den>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𝑎</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solidFill>
                                          <a:schemeClr val="tx1"/>
                                        </a:solidFill>
                                        <a:latin typeface="Cambria Math" panose="02040503050406030204" pitchFamily="18" charset="0"/>
                                      </a:rPr>
                                      <m:t>𝑂𝑣𝑒𝑟𝑘𝑖𝑙𝑙</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r>
                          <a:rPr lang="zh-TW" altLang="en-US" sz="1600" i="1" smtClean="0">
                            <a:solidFill>
                              <a:schemeClr val="tx1"/>
                            </a:solidFill>
                            <a:latin typeface="Cambria Math" panose="02040503050406030204" pitchFamily="18" charset="0"/>
                          </a:rPr>
                          <m:t>+</m:t>
                        </m:r>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𝑏</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solidFill>
                                          <a:schemeClr val="tx1"/>
                                        </a:solidFill>
                                        <a:latin typeface="Cambria Math" panose="02040503050406030204" pitchFamily="18" charset="0"/>
                                      </a:rPr>
                                      <m:t>𝐿𝑒𝑎𝑘𝑎𝑔𝑒</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r>
                          <a:rPr lang="zh-TW" altLang="en-US" sz="1600" i="1" smtClean="0">
                            <a:solidFill>
                              <a:schemeClr val="tx1"/>
                            </a:solidFill>
                            <a:latin typeface="Cambria Math" panose="02040503050406030204" pitchFamily="18" charset="0"/>
                          </a:rPr>
                          <m:t>+</m:t>
                        </m:r>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𝑐</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solidFill>
                                          <a:schemeClr val="tx1"/>
                                        </a:solidFill>
                                        <a:latin typeface="Cambria Math" panose="02040503050406030204" pitchFamily="18" charset="0"/>
                                      </a:rPr>
                                      <m:t>𝑈𝑛𝑘𝑛𝑜𝑤𝑛</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den>
                    </m:f>
                  </m:oMath>
                </a14:m>
                <a:endParaRPr lang="zh-TW" altLang="en-US" sz="1600" dirty="0"/>
              </a:p>
            </p:txBody>
          </p:sp>
        </mc:Choice>
        <mc:Fallback xmlns="">
          <p:sp>
            <p:nvSpPr>
              <p:cNvPr id="2" name="文字方塊 1">
                <a:extLst>
                  <a:ext uri="{FF2B5EF4-FFF2-40B4-BE49-F238E27FC236}">
                    <a16:creationId xmlns:a16="http://schemas.microsoft.com/office/drawing/2014/main" id="{40894190-E298-57A0-172C-602DE99EF68E}"/>
                  </a:ext>
                </a:extLst>
              </p:cNvPr>
              <p:cNvSpPr txBox="1">
                <a:spLocks noRot="1" noChangeAspect="1" noMove="1" noResize="1" noEditPoints="1" noAdjustHandles="1" noChangeArrowheads="1" noChangeShapeType="1" noTextEdit="1"/>
              </p:cNvSpPr>
              <p:nvPr/>
            </p:nvSpPr>
            <p:spPr>
              <a:xfrm>
                <a:off x="511042" y="865763"/>
                <a:ext cx="7235957" cy="579774"/>
              </a:xfrm>
              <a:prstGeom prst="rect">
                <a:avLst/>
              </a:prstGeom>
              <a:blipFill>
                <a:blip r:embed="rId2"/>
                <a:stretch>
                  <a:fillRect b="-1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3D6ABA1D-B393-E253-2E4E-7049805ECD83}"/>
                  </a:ext>
                </a:extLst>
              </p:cNvPr>
              <p:cNvSpPr txBox="1"/>
              <p:nvPr/>
            </p:nvSpPr>
            <p:spPr>
              <a:xfrm>
                <a:off x="511041" y="1554273"/>
                <a:ext cx="2415909" cy="387094"/>
              </a:xfrm>
              <a:prstGeom prst="rect">
                <a:avLst/>
              </a:prstGeom>
              <a:noFill/>
            </p:spPr>
            <p:txBody>
              <a:bodyPr wrap="square" rtlCol="0">
                <a:spAutoFit/>
              </a:bodyPr>
              <a:lstStyle/>
              <a:p>
                <a:r>
                  <a:rPr lang="en-US" altLang="zh-TW" i="1" dirty="0">
                    <a:latin typeface="Cambria Math" panose="02040503050406030204" pitchFamily="18" charset="0"/>
                  </a:rPr>
                  <a:t>Score  =   </a:t>
                </a:r>
                <a14:m>
                  <m:oMath xmlns:m="http://schemas.openxmlformats.org/officeDocument/2006/math">
                    <m:f>
                      <m:fPr>
                        <m:ctrlPr>
                          <a:rPr lang="en-US" altLang="zh-TW" i="1">
                            <a:latin typeface="Cambria Math" panose="02040503050406030204" pitchFamily="18" charset="0"/>
                          </a:rPr>
                        </m:ctrlPr>
                      </m:fPr>
                      <m:num>
                        <m:r>
                          <a:rPr lang="en-US" altLang="zh-TW" i="1">
                            <a:latin typeface="Cambria Math" panose="02040503050406030204" pitchFamily="18" charset="0"/>
                          </a:rPr>
                          <m:t>1</m:t>
                        </m:r>
                      </m:num>
                      <m:den>
                        <m:r>
                          <m:rPr>
                            <m:nor/>
                          </m:rPr>
                          <a:rPr lang="en-US" altLang="zh-TW" i="1" dirty="0">
                            <a:latin typeface="Cambria Math" panose="02040503050406030204" pitchFamily="18" charset="0"/>
                          </a:rPr>
                          <m:t>Harmonic</m:t>
                        </m:r>
                        <m:r>
                          <m:rPr>
                            <m:nor/>
                          </m:rPr>
                          <a:rPr lang="zh-TW" altLang="en-US" i="1" dirty="0">
                            <a:latin typeface="Cambria Math" panose="02040503050406030204" pitchFamily="18" charset="0"/>
                          </a:rPr>
                          <m:t> </m:t>
                        </m:r>
                        <m:r>
                          <m:rPr>
                            <m:nor/>
                          </m:rPr>
                          <a:rPr lang="en-US" altLang="zh-TW" i="1" dirty="0">
                            <a:latin typeface="Cambria Math" panose="02040503050406030204" pitchFamily="18" charset="0"/>
                          </a:rPr>
                          <m:t>mean</m:t>
                        </m:r>
                      </m:den>
                    </m:f>
                  </m:oMath>
                </a14:m>
                <a:endParaRPr lang="zh-TW" altLang="en-US" i="1" dirty="0">
                  <a:latin typeface="Cambria Math" panose="02040503050406030204" pitchFamily="18" charset="0"/>
                </a:endParaRPr>
              </a:p>
            </p:txBody>
          </p:sp>
        </mc:Choice>
        <mc:Fallback xmlns="">
          <p:sp>
            <p:nvSpPr>
              <p:cNvPr id="3" name="文字方塊 2">
                <a:extLst>
                  <a:ext uri="{FF2B5EF4-FFF2-40B4-BE49-F238E27FC236}">
                    <a16:creationId xmlns:a16="http://schemas.microsoft.com/office/drawing/2014/main" id="{3D6ABA1D-B393-E253-2E4E-7049805ECD83}"/>
                  </a:ext>
                </a:extLst>
              </p:cNvPr>
              <p:cNvSpPr txBox="1">
                <a:spLocks noRot="1" noChangeAspect="1" noMove="1" noResize="1" noEditPoints="1" noAdjustHandles="1" noChangeArrowheads="1" noChangeShapeType="1" noTextEdit="1"/>
              </p:cNvSpPr>
              <p:nvPr/>
            </p:nvSpPr>
            <p:spPr>
              <a:xfrm>
                <a:off x="511041" y="1554273"/>
                <a:ext cx="2415909" cy="387094"/>
              </a:xfrm>
              <a:prstGeom prst="rect">
                <a:avLst/>
              </a:prstGeom>
              <a:blipFill>
                <a:blip r:embed="rId3"/>
                <a:stretch>
                  <a:fillRect l="-758" b="-3175"/>
                </a:stretch>
              </a:blipFill>
            </p:spPr>
            <p:txBody>
              <a:bodyPr/>
              <a:lstStyle/>
              <a:p>
                <a:r>
                  <a:rPr lang="zh-TW" altLang="en-US">
                    <a:noFill/>
                  </a:rPr>
                  <a:t> </a:t>
                </a:r>
              </a:p>
            </p:txBody>
          </p:sp>
        </mc:Fallback>
      </mc:AlternateContent>
      <p:sp>
        <p:nvSpPr>
          <p:cNvPr id="4" name="矩形 3">
            <a:extLst>
              <a:ext uri="{FF2B5EF4-FFF2-40B4-BE49-F238E27FC236}">
                <a16:creationId xmlns:a16="http://schemas.microsoft.com/office/drawing/2014/main" id="{14729CDB-46FF-E30C-43F8-536BA9CD47B9}"/>
              </a:ext>
            </a:extLst>
          </p:cNvPr>
          <p:cNvSpPr/>
          <p:nvPr/>
        </p:nvSpPr>
        <p:spPr bwMode="auto">
          <a:xfrm>
            <a:off x="168540" y="90084"/>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Evaluation Metrics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63B9D49E-9232-FADF-A1FA-3433CED36C3B}"/>
                  </a:ext>
                </a:extLst>
              </p:cNvPr>
              <p:cNvSpPr txBox="1"/>
              <p:nvPr/>
            </p:nvSpPr>
            <p:spPr>
              <a:xfrm>
                <a:off x="511042" y="3480005"/>
                <a:ext cx="7145841" cy="1382494"/>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The </a:t>
                </a:r>
                <a:r>
                  <a:rPr lang="en-US" altLang="zh-TW" b="1" dirty="0"/>
                  <a:t>exp() </a:t>
                </a:r>
                <a:r>
                  <a:rPr lang="en-US" altLang="zh-TW" dirty="0"/>
                  <a:t>function is an exponential function used to address the issue of encountering 0 in the Overkill rate, Leakage rate, and Unknown rate variables. Its purpose is to prevent the formula from being unable to calculate due to a denominator of 0.</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In general, we set </a:t>
                </a:r>
                <a14:m>
                  <m:oMath xmlns:m="http://schemas.openxmlformats.org/officeDocument/2006/math">
                    <m:r>
                      <a:rPr lang="en-US" altLang="zh-TW" sz="1400" b="0" i="1" smtClean="0">
                        <a:solidFill>
                          <a:schemeClr val="tx1"/>
                        </a:solidFill>
                        <a:latin typeface="Cambria Math" panose="02040503050406030204" pitchFamily="18" charset="0"/>
                      </a:rPr>
                      <m:t>𝑎</m:t>
                    </m:r>
                  </m:oMath>
                </a14:m>
                <a:r>
                  <a:rPr lang="en-US" altLang="zh-TW" dirty="0"/>
                  <a:t>, </a:t>
                </a:r>
                <a14:m>
                  <m:oMath xmlns:m="http://schemas.openxmlformats.org/officeDocument/2006/math">
                    <m:r>
                      <a:rPr lang="en-US" altLang="zh-TW" sz="1400" i="1">
                        <a:latin typeface="Cambria Math" panose="02040503050406030204" pitchFamily="18" charset="0"/>
                      </a:rPr>
                      <m:t>𝑏</m:t>
                    </m:r>
                  </m:oMath>
                </a14:m>
                <a:r>
                  <a:rPr lang="en-US" altLang="zh-TW" dirty="0"/>
                  <a:t>, and </a:t>
                </a:r>
                <a14:m>
                  <m:oMath xmlns:m="http://schemas.openxmlformats.org/officeDocument/2006/math">
                    <m:r>
                      <a:rPr lang="en-US" altLang="zh-TW" sz="1400" i="1">
                        <a:latin typeface="Cambria Math" panose="02040503050406030204" pitchFamily="18" charset="0"/>
                      </a:rPr>
                      <m:t>𝑐</m:t>
                    </m:r>
                  </m:oMath>
                </a14:m>
                <a:r>
                  <a:rPr lang="en-US" altLang="zh-TW" dirty="0"/>
                  <a:t> to </a:t>
                </a:r>
                <a:r>
                  <a:rPr lang="en-US" altLang="zh-TW" b="1" dirty="0"/>
                  <a:t>1</a:t>
                </a:r>
                <a:r>
                  <a:rPr lang="en-US" altLang="zh-TW" dirty="0"/>
                  <a:t> and use Bayesian optimization to find </a:t>
                </a:r>
                <a14:m>
                  <m:oMath xmlns:m="http://schemas.openxmlformats.org/officeDocument/2006/math">
                    <m:sSubSup>
                      <m:sSubSupPr>
                        <m:ctrlPr>
                          <a:rPr lang="en-US" altLang="zh-TW" sz="1200" i="1">
                            <a:latin typeface="Cambria Math" panose="02040503050406030204" pitchFamily="18" charset="0"/>
                          </a:rPr>
                        </m:ctrlPr>
                      </m:sSubSupPr>
                      <m:e>
                        <m:r>
                          <a:rPr lang="en-US" altLang="zh-TW" sz="1200">
                            <a:latin typeface="Cambria Math" panose="02040503050406030204" pitchFamily="18" charset="0"/>
                          </a:rPr>
                          <m:t>𝑇</m:t>
                        </m:r>
                      </m:e>
                      <m:sub>
                        <m:r>
                          <a:rPr lang="en-US" altLang="zh-TW" sz="1200">
                            <a:latin typeface="Cambria Math" panose="02040503050406030204" pitchFamily="18" charset="0"/>
                          </a:rPr>
                          <m:t>𝑗</m:t>
                        </m:r>
                      </m:sub>
                      <m:sup>
                        <m:r>
                          <a:rPr lang="en-US" altLang="zh-TW" sz="1200">
                            <a:latin typeface="Cambria Math" panose="02040503050406030204" pitchFamily="18" charset="0"/>
                          </a:rPr>
                          <m:t>1</m:t>
                        </m:r>
                      </m:sup>
                    </m:sSubSup>
                    <m:r>
                      <a:rPr lang="en-US" altLang="zh-TW" sz="1200">
                        <a:latin typeface="Cambria Math" panose="02040503050406030204" pitchFamily="18" charset="0"/>
                      </a:rPr>
                      <m:t> </m:t>
                    </m:r>
                  </m:oMath>
                </a14:m>
                <a:r>
                  <a:rPr lang="en-US" altLang="zh-TW" sz="1200" dirty="0"/>
                  <a:t>, </a:t>
                </a:r>
                <a14:m>
                  <m:oMath xmlns:m="http://schemas.openxmlformats.org/officeDocument/2006/math">
                    <m:sSubSup>
                      <m:sSubSupPr>
                        <m:ctrlPr>
                          <a:rPr lang="en-US" altLang="zh-TW" sz="1200" i="1">
                            <a:latin typeface="Cambria Math" panose="02040503050406030204" pitchFamily="18" charset="0"/>
                          </a:rPr>
                        </m:ctrlPr>
                      </m:sSubSupPr>
                      <m:e>
                        <m:r>
                          <a:rPr lang="en-US" altLang="zh-TW" sz="1200">
                            <a:latin typeface="Cambria Math" panose="02040503050406030204" pitchFamily="18" charset="0"/>
                          </a:rPr>
                          <m:t>𝑇</m:t>
                        </m:r>
                      </m:e>
                      <m:sub>
                        <m:r>
                          <a:rPr lang="en-US" altLang="zh-TW" sz="1200">
                            <a:latin typeface="Cambria Math" panose="02040503050406030204" pitchFamily="18" charset="0"/>
                          </a:rPr>
                          <m:t>𝑗</m:t>
                        </m:r>
                      </m:sub>
                      <m:sup>
                        <m:r>
                          <a:rPr lang="en-US" altLang="zh-TW" sz="1200">
                            <a:latin typeface="Cambria Math" panose="02040503050406030204" pitchFamily="18" charset="0"/>
                          </a:rPr>
                          <m:t>2</m:t>
                        </m:r>
                      </m:sup>
                    </m:sSubSup>
                  </m:oMath>
                </a14:m>
                <a:r>
                  <a:rPr lang="en-US" altLang="zh-TW" b="1" dirty="0"/>
                  <a:t>,</a:t>
                </a:r>
                <a:r>
                  <a:rPr lang="en-US" altLang="zh-TW" dirty="0"/>
                  <a:t> and we can adjust the parameters of</a:t>
                </a:r>
                <a:r>
                  <a:rPr lang="zh-TW" altLang="en-US" dirty="0"/>
                  <a:t> 𝑎</a:t>
                </a:r>
                <a:r>
                  <a:rPr lang="en-US" altLang="zh-TW" dirty="0"/>
                  <a:t>,</a:t>
                </a:r>
                <a:r>
                  <a:rPr lang="zh-TW" altLang="en-US" dirty="0"/>
                  <a:t> 𝑏</a:t>
                </a:r>
                <a:r>
                  <a:rPr lang="en-US" altLang="zh-TW" dirty="0"/>
                  <a:t>, and</a:t>
                </a:r>
                <a:r>
                  <a:rPr lang="zh-TW" altLang="en-US" dirty="0"/>
                  <a:t> 𝑐 </a:t>
                </a:r>
                <a:r>
                  <a:rPr lang="en-US" altLang="zh-TW" dirty="0"/>
                  <a:t>according to our needs.</a:t>
                </a:r>
              </a:p>
            </p:txBody>
          </p:sp>
        </mc:Choice>
        <mc:Fallback xmlns="">
          <p:sp>
            <p:nvSpPr>
              <p:cNvPr id="7" name="文字方塊 6">
                <a:extLst>
                  <a:ext uri="{FF2B5EF4-FFF2-40B4-BE49-F238E27FC236}">
                    <a16:creationId xmlns:a16="http://schemas.microsoft.com/office/drawing/2014/main" id="{63B9D49E-9232-FADF-A1FA-3433CED36C3B}"/>
                  </a:ext>
                </a:extLst>
              </p:cNvPr>
              <p:cNvSpPr txBox="1">
                <a:spLocks noRot="1" noChangeAspect="1" noMove="1" noResize="1" noEditPoints="1" noAdjustHandles="1" noChangeArrowheads="1" noChangeShapeType="1" noTextEdit="1"/>
              </p:cNvSpPr>
              <p:nvPr/>
            </p:nvSpPr>
            <p:spPr>
              <a:xfrm>
                <a:off x="511042" y="3480005"/>
                <a:ext cx="7145841" cy="1382494"/>
              </a:xfrm>
              <a:prstGeom prst="rect">
                <a:avLst/>
              </a:prstGeom>
              <a:blipFill>
                <a:blip r:embed="rId4"/>
                <a:stretch>
                  <a:fillRect l="-85" t="-881" b="-132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0F891B16-BE7E-A48C-8639-3D06A8D1F4B0}"/>
                  </a:ext>
                </a:extLst>
              </p:cNvPr>
              <p:cNvSpPr txBox="1"/>
              <p:nvPr/>
            </p:nvSpPr>
            <p:spPr>
              <a:xfrm>
                <a:off x="511042" y="2148904"/>
                <a:ext cx="8213858" cy="579774"/>
              </a:xfrm>
              <a:prstGeom prst="rect">
                <a:avLst/>
              </a:prstGeom>
              <a:noFill/>
            </p:spPr>
            <p:txBody>
              <a:bodyPr wrap="square">
                <a:spAutoFit/>
              </a:bodyPr>
              <a:lstStyle/>
              <a:p>
                <a14:m>
                  <m:oMath xmlns:m="http://schemas.openxmlformats.org/officeDocument/2006/math">
                    <m:r>
                      <a:rPr lang="en-US" altLang="zh-TW" i="1" smtClean="0">
                        <a:latin typeface="Cambria Math" panose="02040503050406030204" pitchFamily="18" charset="0"/>
                      </a:rPr>
                      <m:t>𝐶𝑎𝑙𝑖𝑏𝑟𝑎𝑡𝑒𝑑</m:t>
                    </m:r>
                    <m:r>
                      <a:rPr lang="en-US" altLang="zh-TW" b="0" i="1" smtClean="0">
                        <a:latin typeface="Cambria Math" panose="02040503050406030204" pitchFamily="18" charset="0"/>
                      </a:rPr>
                      <m:t> </m:t>
                    </m:r>
                    <m:r>
                      <a:rPr lang="en-US" altLang="zh-TW" i="1" smtClean="0">
                        <a:latin typeface="Cambria Math" panose="02040503050406030204" pitchFamily="18" charset="0"/>
                      </a:rPr>
                      <m:t>𝐻𝑎𝑟𝑚𝑜𝑛𝑖𝑐</m:t>
                    </m:r>
                    <m:r>
                      <a:rPr lang="en-US" altLang="zh-TW" i="1" smtClean="0">
                        <a:latin typeface="Cambria Math" panose="02040503050406030204" pitchFamily="18" charset="0"/>
                      </a:rPr>
                      <m:t> </m:t>
                    </m:r>
                    <m:r>
                      <a:rPr lang="en-US" altLang="zh-TW" i="1" smtClean="0">
                        <a:latin typeface="Cambria Math" panose="02040503050406030204" pitchFamily="18" charset="0"/>
                      </a:rPr>
                      <m:t>𝑚𝑒𝑎𝑛</m:t>
                    </m:r>
                    <m:r>
                      <a:rPr lang="en-US" altLang="zh-TW" i="1" smtClean="0">
                        <a:latin typeface="Cambria Math" panose="02040503050406030204" pitchFamily="18" charset="0"/>
                      </a:rPr>
                      <m:t>=</m:t>
                    </m:r>
                  </m:oMath>
                </a14:m>
                <a:r>
                  <a:rPr lang="zh-TW" altLang="en-US" i="1" dirty="0">
                    <a:latin typeface="Cambria Math" panose="02040503050406030204" pitchFamily="18" charset="0"/>
                  </a:rPr>
                  <a:t> </a:t>
                </a:r>
                <a14:m>
                  <m:oMath xmlns:m="http://schemas.openxmlformats.org/officeDocument/2006/math">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𝑎</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𝑏</m:t>
                        </m:r>
                        <m:r>
                          <a:rPr lang="en-US" altLang="zh-TW" sz="1600" b="0" i="1" smtClean="0">
                            <a:solidFill>
                              <a:schemeClr val="tx1"/>
                            </a:solidFill>
                            <a:latin typeface="Cambria Math" panose="02040503050406030204" pitchFamily="18" charset="0"/>
                          </a:rPr>
                          <m:t>+</m:t>
                        </m:r>
                        <m:r>
                          <a:rPr lang="en-US" altLang="zh-TW" sz="1600" b="0" i="1" smtClean="0">
                            <a:solidFill>
                              <a:schemeClr val="tx1"/>
                            </a:solidFill>
                            <a:latin typeface="Cambria Math" panose="02040503050406030204" pitchFamily="18" charset="0"/>
                          </a:rPr>
                          <m:t>𝑐</m:t>
                        </m:r>
                      </m:num>
                      <m:den>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𝑎</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latin typeface="Cambria Math" panose="02040503050406030204" pitchFamily="18" charset="0"/>
                                      </a:rPr>
                                      <m:t>𝐶𝑎𝑙𝑖𝑏𝑟𝑎𝑡𝑒𝑑</m:t>
                                    </m:r>
                                    <m:r>
                                      <a:rPr lang="en-US" altLang="zh-TW" sz="1600" i="1">
                                        <a:latin typeface="Cambria Math" panose="02040503050406030204" pitchFamily="18" charset="0"/>
                                      </a:rPr>
                                      <m:t> </m:t>
                                    </m:r>
                                    <m:r>
                                      <a:rPr lang="en-US" altLang="zh-TW" sz="1600" i="1">
                                        <a:solidFill>
                                          <a:schemeClr val="tx1"/>
                                        </a:solidFill>
                                        <a:latin typeface="Cambria Math" panose="02040503050406030204" pitchFamily="18" charset="0"/>
                                      </a:rPr>
                                      <m:t>𝑂𝑣𝑒𝑟𝑘𝑖𝑙𝑙</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r>
                          <a:rPr lang="zh-TW" altLang="en-US" sz="1600" i="1" smtClean="0">
                            <a:solidFill>
                              <a:schemeClr val="tx1"/>
                            </a:solidFill>
                            <a:latin typeface="Cambria Math" panose="02040503050406030204" pitchFamily="18" charset="0"/>
                          </a:rPr>
                          <m:t>+</m:t>
                        </m:r>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𝑏</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latin typeface="Cambria Math" panose="02040503050406030204" pitchFamily="18" charset="0"/>
                                      </a:rPr>
                                      <m:t>𝐶𝑎𝑙𝑖𝑏𝑟𝑎𝑡𝑒𝑑</m:t>
                                    </m:r>
                                    <m:r>
                                      <a:rPr lang="en-US" altLang="zh-TW" sz="1600" b="0" i="1" smtClean="0">
                                        <a:latin typeface="Cambria Math" panose="02040503050406030204" pitchFamily="18" charset="0"/>
                                      </a:rPr>
                                      <m:t> </m:t>
                                    </m:r>
                                    <m:r>
                                      <a:rPr lang="en-US" altLang="zh-TW" sz="1600" i="1">
                                        <a:solidFill>
                                          <a:schemeClr val="tx1"/>
                                        </a:solidFill>
                                        <a:latin typeface="Cambria Math" panose="02040503050406030204" pitchFamily="18" charset="0"/>
                                      </a:rPr>
                                      <m:t>𝐿𝑒𝑎𝑘𝑎𝑔𝑒</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r>
                          <a:rPr lang="zh-TW" altLang="en-US" sz="1600" i="1" smtClean="0">
                            <a:solidFill>
                              <a:schemeClr val="tx1"/>
                            </a:solidFill>
                            <a:latin typeface="Cambria Math" panose="02040503050406030204" pitchFamily="18" charset="0"/>
                          </a:rPr>
                          <m:t>+</m:t>
                        </m:r>
                        <m:f>
                          <m:fPr>
                            <m:ctrlPr>
                              <a:rPr lang="zh-TW" altLang="en-US" sz="1600" i="1" smtClean="0">
                                <a:solidFill>
                                  <a:schemeClr val="tx1"/>
                                </a:solidFill>
                                <a:latin typeface="Cambria Math" panose="02040503050406030204" pitchFamily="18" charset="0"/>
                              </a:rPr>
                            </m:ctrlPr>
                          </m:fPr>
                          <m:num>
                            <m:r>
                              <a:rPr lang="en-US" altLang="zh-TW" sz="1600" b="0" i="1" smtClean="0">
                                <a:solidFill>
                                  <a:schemeClr val="tx1"/>
                                </a:solidFill>
                                <a:latin typeface="Cambria Math" panose="02040503050406030204" pitchFamily="18" charset="0"/>
                              </a:rPr>
                              <m:t>𝑐</m:t>
                            </m:r>
                          </m:num>
                          <m:den>
                            <m:func>
                              <m:funcPr>
                                <m:ctrlPr>
                                  <a:rPr lang="zh-TW" altLang="en-US" sz="1600" i="1" smtClean="0">
                                    <a:solidFill>
                                      <a:schemeClr val="tx1"/>
                                    </a:solidFill>
                                    <a:latin typeface="Cambria Math" panose="02040503050406030204" pitchFamily="18" charset="0"/>
                                  </a:rPr>
                                </m:ctrlPr>
                              </m:funcPr>
                              <m:fName>
                                <m:r>
                                  <m:rPr>
                                    <m:sty m:val="p"/>
                                  </m:rPr>
                                  <a:rPr lang="zh-TW" altLang="en-US" sz="1600" i="1" smtClean="0">
                                    <a:solidFill>
                                      <a:schemeClr val="tx1"/>
                                    </a:solidFill>
                                    <a:latin typeface="Cambria Math" panose="02040503050406030204" pitchFamily="18" charset="0"/>
                                  </a:rPr>
                                  <m:t>exp</m:t>
                                </m:r>
                              </m:fName>
                              <m:e>
                                <m:d>
                                  <m:dPr>
                                    <m:ctrlPr>
                                      <a:rPr lang="zh-TW" altLang="en-US" sz="1600" i="1" smtClean="0">
                                        <a:solidFill>
                                          <a:schemeClr val="tx1"/>
                                        </a:solidFill>
                                        <a:latin typeface="Cambria Math" panose="02040503050406030204" pitchFamily="18" charset="0"/>
                                      </a:rPr>
                                    </m:ctrlPr>
                                  </m:dPr>
                                  <m:e>
                                    <m:r>
                                      <a:rPr lang="en-US" altLang="zh-TW" sz="1600" i="1">
                                        <a:solidFill>
                                          <a:schemeClr val="tx1"/>
                                        </a:solidFill>
                                        <a:latin typeface="Cambria Math" panose="02040503050406030204" pitchFamily="18" charset="0"/>
                                      </a:rPr>
                                      <m:t>𝑈𝑛𝑘𝑛𝑜𝑤𝑛</m:t>
                                    </m:r>
                                    <m:r>
                                      <a:rPr lang="en-US" altLang="zh-TW" sz="1600" i="1">
                                        <a:solidFill>
                                          <a:schemeClr val="tx1"/>
                                        </a:solidFill>
                                        <a:latin typeface="Cambria Math" panose="02040503050406030204" pitchFamily="18" charset="0"/>
                                      </a:rPr>
                                      <m:t> </m:t>
                                    </m:r>
                                    <m:r>
                                      <a:rPr lang="en-US" altLang="zh-TW" sz="1600" i="1">
                                        <a:solidFill>
                                          <a:schemeClr val="tx1"/>
                                        </a:solidFill>
                                        <a:latin typeface="Cambria Math" panose="02040503050406030204" pitchFamily="18" charset="0"/>
                                      </a:rPr>
                                      <m:t>𝑟𝑎𝑡𝑒</m:t>
                                    </m:r>
                                    <m:r>
                                      <a:rPr lang="en-US" altLang="zh-TW" sz="1600" i="1">
                                        <a:solidFill>
                                          <a:schemeClr val="tx1"/>
                                        </a:solidFill>
                                        <a:latin typeface="Cambria Math" panose="02040503050406030204" pitchFamily="18" charset="0"/>
                                      </a:rPr>
                                      <m:t> </m:t>
                                    </m:r>
                                  </m:e>
                                </m:d>
                              </m:e>
                            </m:func>
                          </m:den>
                        </m:f>
                      </m:den>
                    </m:f>
                  </m:oMath>
                </a14:m>
                <a:endParaRPr lang="zh-TW" altLang="en-US" sz="1600" dirty="0"/>
              </a:p>
            </p:txBody>
          </p:sp>
        </mc:Choice>
        <mc:Fallback xmlns="">
          <p:sp>
            <p:nvSpPr>
              <p:cNvPr id="5" name="文字方塊 4">
                <a:extLst>
                  <a:ext uri="{FF2B5EF4-FFF2-40B4-BE49-F238E27FC236}">
                    <a16:creationId xmlns:a16="http://schemas.microsoft.com/office/drawing/2014/main" id="{0F891B16-BE7E-A48C-8639-3D06A8D1F4B0}"/>
                  </a:ext>
                </a:extLst>
              </p:cNvPr>
              <p:cNvSpPr txBox="1">
                <a:spLocks noRot="1" noChangeAspect="1" noMove="1" noResize="1" noEditPoints="1" noAdjustHandles="1" noChangeArrowheads="1" noChangeShapeType="1" noTextEdit="1"/>
              </p:cNvSpPr>
              <p:nvPr/>
            </p:nvSpPr>
            <p:spPr>
              <a:xfrm>
                <a:off x="511042" y="2148904"/>
                <a:ext cx="8213858" cy="579774"/>
              </a:xfrm>
              <a:prstGeom prst="rect">
                <a:avLst/>
              </a:prstGeom>
              <a:blipFill>
                <a:blip r:embed="rId5"/>
                <a:stretch>
                  <a:fillRect b="-1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a:extLst>
                  <a:ext uri="{FF2B5EF4-FFF2-40B4-BE49-F238E27FC236}">
                    <a16:creationId xmlns:a16="http://schemas.microsoft.com/office/drawing/2014/main" id="{6E15B9BC-4039-3C1E-33F5-E91BC3B50116}"/>
                  </a:ext>
                </a:extLst>
              </p:cNvPr>
              <p:cNvSpPr txBox="1"/>
              <p:nvPr/>
            </p:nvSpPr>
            <p:spPr>
              <a:xfrm>
                <a:off x="511042" y="2874415"/>
                <a:ext cx="3959358" cy="387094"/>
              </a:xfrm>
              <a:prstGeom prst="rect">
                <a:avLst/>
              </a:prstGeom>
              <a:noFill/>
            </p:spPr>
            <p:txBody>
              <a:bodyPr wrap="square" rtlCol="0">
                <a:spAutoFit/>
              </a:bodyPr>
              <a:lstStyle/>
              <a:p>
                <a14:m>
                  <m:oMath xmlns:m="http://schemas.openxmlformats.org/officeDocument/2006/math">
                    <m:r>
                      <a:rPr lang="en-US" altLang="zh-TW" i="1">
                        <a:latin typeface="Cambria Math" panose="02040503050406030204" pitchFamily="18" charset="0"/>
                      </a:rPr>
                      <m:t>𝐶𝑎𝑙𝑖𝑏𝑟𝑎𝑡𝑒𝑑</m:t>
                    </m:r>
                    <m:r>
                      <a:rPr lang="en-US" altLang="zh-TW" i="1">
                        <a:latin typeface="Cambria Math" panose="02040503050406030204" pitchFamily="18" charset="0"/>
                      </a:rPr>
                      <m:t> </m:t>
                    </m:r>
                  </m:oMath>
                </a14:m>
                <a:r>
                  <a:rPr lang="en-US" altLang="zh-TW" i="1" dirty="0">
                    <a:latin typeface="Cambria Math" panose="02040503050406030204" pitchFamily="18" charset="0"/>
                  </a:rPr>
                  <a:t>Score  =   </a:t>
                </a:r>
                <a14:m>
                  <m:oMath xmlns:m="http://schemas.openxmlformats.org/officeDocument/2006/math">
                    <m:f>
                      <m:fPr>
                        <m:ctrlPr>
                          <a:rPr lang="en-US" altLang="zh-TW" i="1">
                            <a:latin typeface="Cambria Math" panose="02040503050406030204" pitchFamily="18" charset="0"/>
                          </a:rPr>
                        </m:ctrlPr>
                      </m:fPr>
                      <m:num>
                        <m:r>
                          <a:rPr lang="en-US" altLang="zh-TW" i="0">
                            <a:latin typeface="Cambria Math" panose="02040503050406030204" pitchFamily="18" charset="0"/>
                          </a:rPr>
                          <m:t>1</m:t>
                        </m:r>
                      </m:num>
                      <m:den>
                        <m:r>
                          <m:rPr>
                            <m:nor/>
                          </m:rPr>
                          <a:rPr lang="zh-TW" altLang="en-US" dirty="0">
                            <a:latin typeface="Cambria Math" panose="02040503050406030204" pitchFamily="18" charset="0"/>
                          </a:rPr>
                          <m:t>𝐶𝑎𝑙𝑖𝑏𝑟𝑎𝑡𝑒𝑑</m:t>
                        </m:r>
                        <m:r>
                          <m:rPr>
                            <m:nor/>
                          </m:rPr>
                          <a:rPr lang="zh-TW" altLang="en-US" dirty="0">
                            <a:latin typeface="Cambria Math" panose="02040503050406030204" pitchFamily="18" charset="0"/>
                          </a:rPr>
                          <m:t> </m:t>
                        </m:r>
                        <m:r>
                          <m:rPr>
                            <m:nor/>
                          </m:rPr>
                          <a:rPr lang="zh-TW" altLang="en-US" dirty="0">
                            <a:latin typeface="Cambria Math" panose="02040503050406030204" pitchFamily="18" charset="0"/>
                          </a:rPr>
                          <m:t>𝐻𝑎𝑟𝑚𝑜𝑛𝑖𝑐</m:t>
                        </m:r>
                        <m:r>
                          <m:rPr>
                            <m:nor/>
                          </m:rPr>
                          <a:rPr lang="zh-TW" altLang="en-US" dirty="0">
                            <a:latin typeface="Cambria Math" panose="02040503050406030204" pitchFamily="18" charset="0"/>
                          </a:rPr>
                          <m:t> </m:t>
                        </m:r>
                        <m:r>
                          <m:rPr>
                            <m:nor/>
                          </m:rPr>
                          <a:rPr lang="zh-TW" altLang="en-US" dirty="0">
                            <a:latin typeface="Cambria Math" panose="02040503050406030204" pitchFamily="18" charset="0"/>
                          </a:rPr>
                          <m:t>𝑚𝑒𝑎𝑛</m:t>
                        </m:r>
                      </m:den>
                    </m:f>
                  </m:oMath>
                </a14:m>
                <a:endParaRPr lang="zh-TW" altLang="en-US" dirty="0">
                  <a:latin typeface="Cambria Math" panose="02040503050406030204" pitchFamily="18" charset="0"/>
                </a:endParaRPr>
              </a:p>
            </p:txBody>
          </p:sp>
        </mc:Choice>
        <mc:Fallback xmlns="">
          <p:sp>
            <p:nvSpPr>
              <p:cNvPr id="6" name="文字方塊 5">
                <a:extLst>
                  <a:ext uri="{FF2B5EF4-FFF2-40B4-BE49-F238E27FC236}">
                    <a16:creationId xmlns:a16="http://schemas.microsoft.com/office/drawing/2014/main" id="{6E15B9BC-4039-3C1E-33F5-E91BC3B50116}"/>
                  </a:ext>
                </a:extLst>
              </p:cNvPr>
              <p:cNvSpPr txBox="1">
                <a:spLocks noRot="1" noChangeAspect="1" noMove="1" noResize="1" noEditPoints="1" noAdjustHandles="1" noChangeArrowheads="1" noChangeShapeType="1" noTextEdit="1"/>
              </p:cNvSpPr>
              <p:nvPr/>
            </p:nvSpPr>
            <p:spPr>
              <a:xfrm>
                <a:off x="511042" y="2874415"/>
                <a:ext cx="3959358" cy="387094"/>
              </a:xfrm>
              <a:prstGeom prst="rect">
                <a:avLst/>
              </a:prstGeom>
              <a:blipFill>
                <a:blip r:embed="rId6"/>
                <a:stretch>
                  <a:fillRect b="-6349"/>
                </a:stretch>
              </a:blipFill>
            </p:spPr>
            <p:txBody>
              <a:bodyPr/>
              <a:lstStyle/>
              <a:p>
                <a:r>
                  <a:rPr lang="zh-TW" altLang="en-US">
                    <a:noFill/>
                  </a:rPr>
                  <a:t> </a:t>
                </a:r>
              </a:p>
            </p:txBody>
          </p:sp>
        </mc:Fallback>
      </mc:AlternateContent>
      <p:sp>
        <p:nvSpPr>
          <p:cNvPr id="16" name="頁尾版面配置區 15">
            <a:extLst>
              <a:ext uri="{FF2B5EF4-FFF2-40B4-BE49-F238E27FC236}">
                <a16:creationId xmlns:a16="http://schemas.microsoft.com/office/drawing/2014/main" id="{1B417A95-C137-8D23-374B-202FD40417A5}"/>
              </a:ext>
            </a:extLst>
          </p:cNvPr>
          <p:cNvSpPr>
            <a:spLocks noGrp="1"/>
          </p:cNvSpPr>
          <p:nvPr>
            <p:ph type="ftr" sz="quarter" idx="11"/>
          </p:nvPr>
        </p:nvSpPr>
        <p:spPr/>
        <p:txBody>
          <a:bodyPr/>
          <a:lstStyle/>
          <a:p>
            <a:r>
              <a:rPr lang="en-US" altLang="zh-TW"/>
              <a:t>/78</a:t>
            </a:r>
            <a:endParaRPr lang="zh-TW" altLang="en-US" dirty="0"/>
          </a:p>
        </p:txBody>
      </p:sp>
      <p:sp>
        <p:nvSpPr>
          <p:cNvPr id="17" name="投影片編號版面配置區 16">
            <a:extLst>
              <a:ext uri="{FF2B5EF4-FFF2-40B4-BE49-F238E27FC236}">
                <a16:creationId xmlns:a16="http://schemas.microsoft.com/office/drawing/2014/main" id="{F61FAD3E-7D49-270C-996C-DB4A6AF4CAB7}"/>
              </a:ext>
            </a:extLst>
          </p:cNvPr>
          <p:cNvSpPr>
            <a:spLocks noGrp="1"/>
          </p:cNvSpPr>
          <p:nvPr>
            <p:ph type="sldNum" sz="quarter" idx="12"/>
          </p:nvPr>
        </p:nvSpPr>
        <p:spPr/>
        <p:txBody>
          <a:bodyPr/>
          <a:lstStyle/>
          <a:p>
            <a:fld id="{EE3F9CDB-1F21-4789-A81E-8FEA25CE194B}" type="slidenum">
              <a:rPr lang="zh-CN" altLang="en-US" smtClean="0"/>
              <a:pPr/>
              <a:t>34</a:t>
            </a:fld>
            <a:endParaRPr lang="zh-CN" altLang="en-US" dirty="0"/>
          </a:p>
        </p:txBody>
      </p:sp>
    </p:spTree>
    <p:extLst>
      <p:ext uri="{BB962C8B-B14F-4D97-AF65-F5344CB8AC3E}">
        <p14:creationId xmlns:p14="http://schemas.microsoft.com/office/powerpoint/2010/main" val="361857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35D21154-E56F-0BF5-AC7C-0616B22E7367}"/>
              </a:ext>
            </a:extLst>
          </p:cNvPr>
          <p:cNvSpPr txBox="1"/>
          <p:nvPr/>
        </p:nvSpPr>
        <p:spPr>
          <a:xfrm>
            <a:off x="682625" y="1445136"/>
            <a:ext cx="7778750" cy="1408078"/>
          </a:xfrm>
          <a:prstGeom prst="rect">
            <a:avLst/>
          </a:prstGeom>
          <a:noFill/>
        </p:spPr>
        <p:txBody>
          <a:bodyPr wrap="square">
            <a:spAutoFit/>
          </a:bodyPr>
          <a:lstStyle/>
          <a:p>
            <a:r>
              <a:rPr lang="en-US" altLang="zh-TW" sz="1800" b="1" dirty="0"/>
              <a:t>Comparison between Previously Proposed Hybrid Expert Method and Our Approach:</a:t>
            </a:r>
            <a:r>
              <a:rPr lang="en-US" altLang="zh-TW" sz="1800" dirty="0"/>
              <a:t> </a:t>
            </a:r>
          </a:p>
          <a:p>
            <a:pPr marL="342900" indent="-34290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We will compare the previously proposed hybrid expert method with our newly introduced approach. </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This comparison will help us determine whether our method outperforms the previously proposed hybrid expert method.</a:t>
            </a:r>
          </a:p>
        </p:txBody>
      </p:sp>
      <p:sp>
        <p:nvSpPr>
          <p:cNvPr id="4" name="矩形 3">
            <a:extLst>
              <a:ext uri="{FF2B5EF4-FFF2-40B4-BE49-F238E27FC236}">
                <a16:creationId xmlns:a16="http://schemas.microsoft.com/office/drawing/2014/main" id="{CB18C3DB-AFD9-68E7-4CF9-0BDD4373A24E}"/>
              </a:ext>
            </a:extLst>
          </p:cNvPr>
          <p:cNvSpPr/>
          <p:nvPr/>
        </p:nvSpPr>
        <p:spPr bwMode="auto">
          <a:xfrm>
            <a:off x="252698" y="90086"/>
            <a:ext cx="878970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Previously Proposed Hybrid Expert Method and Our Approach</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頁尾版面配置區 11">
            <a:extLst>
              <a:ext uri="{FF2B5EF4-FFF2-40B4-BE49-F238E27FC236}">
                <a16:creationId xmlns:a16="http://schemas.microsoft.com/office/drawing/2014/main" id="{8B00D69B-5FF1-B009-A7E2-8EDF984730CB}"/>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0FB44EE9-B31E-29FE-8CEB-1A8F9BDDD51F}"/>
              </a:ext>
            </a:extLst>
          </p:cNvPr>
          <p:cNvSpPr>
            <a:spLocks noGrp="1"/>
          </p:cNvSpPr>
          <p:nvPr>
            <p:ph type="sldNum" sz="quarter" idx="12"/>
          </p:nvPr>
        </p:nvSpPr>
        <p:spPr/>
        <p:txBody>
          <a:bodyPr/>
          <a:lstStyle/>
          <a:p>
            <a:fld id="{EE3F9CDB-1F21-4789-A81E-8FEA25CE194B}" type="slidenum">
              <a:rPr lang="zh-CN" altLang="en-US" smtClean="0"/>
              <a:pPr/>
              <a:t>35</a:t>
            </a:fld>
            <a:endParaRPr lang="zh-CN" altLang="en-US" dirty="0"/>
          </a:p>
        </p:txBody>
      </p:sp>
    </p:spTree>
    <p:extLst>
      <p:ext uri="{BB962C8B-B14F-4D97-AF65-F5344CB8AC3E}">
        <p14:creationId xmlns:p14="http://schemas.microsoft.com/office/powerpoint/2010/main" val="342095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310421" y="2741351"/>
          <a:ext cx="8523154" cy="1620094"/>
        </p:xfrm>
        <a:graphic>
          <a:graphicData uri="http://schemas.openxmlformats.org/drawingml/2006/table">
            <a:tbl>
              <a:tblPr firstRow="1" bandRow="1">
                <a:tableStyleId>{7DF18680-E054-41AD-8BC1-D1AEF772440D}</a:tableStyleId>
              </a:tblPr>
              <a:tblGrid>
                <a:gridCol w="1492977">
                  <a:extLst>
                    <a:ext uri="{9D8B030D-6E8A-4147-A177-3AD203B41FA5}">
                      <a16:colId xmlns:a16="http://schemas.microsoft.com/office/drawing/2014/main" val="4150500866"/>
                    </a:ext>
                  </a:extLst>
                </a:gridCol>
                <a:gridCol w="14605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517241">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517241">
                <a:tc>
                  <a:txBody>
                    <a:bodyPr/>
                    <a:lstStyle/>
                    <a:p>
                      <a:pPr marL="0" algn="ctr" defTabSz="685800" rtl="0" eaLnBrk="1" latinLnBrk="0" hangingPunct="1"/>
                      <a:r>
                        <a:rPr lang="en-US" altLang="zh-TW" sz="1400" kern="1200" dirty="0">
                          <a:solidFill>
                            <a:schemeClr val="dk1"/>
                          </a:solidFill>
                          <a:latin typeface="+mn-lt"/>
                          <a:ea typeface="+mn-ea"/>
                          <a:cs typeface="+mn-cs"/>
                        </a:rPr>
                        <a:t>Previously proposed Hybrid Expert </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0.108% ± 0.033%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0.063% ± 0.075%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3.706% ± 2.270%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0.171% ± 0.108%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713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Our</a:t>
                      </a:r>
                      <a:r>
                        <a:rPr lang="zh-TW" altLang="en-US" sz="1400" kern="1200" dirty="0">
                          <a:solidFill>
                            <a:schemeClr val="dk1"/>
                          </a:solidFill>
                          <a:latin typeface="+mn-lt"/>
                          <a:ea typeface="+mn-ea"/>
                          <a:cs typeface="+mn-cs"/>
                        </a:rPr>
                        <a:t> </a:t>
                      </a:r>
                      <a:r>
                        <a:rPr lang="en-US" altLang="zh-TW" sz="1400" kern="1200" dirty="0">
                          <a:solidFill>
                            <a:schemeClr val="dk1"/>
                          </a:solidFill>
                          <a:latin typeface="+mn-lt"/>
                          <a:ea typeface="+mn-ea"/>
                          <a:cs typeface="+mn-cs"/>
                        </a:rPr>
                        <a:t>Method</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0.158% ± 0.049%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0.9921</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2" name="矩形 1">
            <a:extLst>
              <a:ext uri="{FF2B5EF4-FFF2-40B4-BE49-F238E27FC236}">
                <a16:creationId xmlns:a16="http://schemas.microsoft.com/office/drawing/2014/main" id="{37F2D4DB-8B95-308A-75D3-5A13863F7C73}"/>
              </a:ext>
            </a:extLst>
          </p:cNvPr>
          <p:cNvSpPr/>
          <p:nvPr/>
        </p:nvSpPr>
        <p:spPr bwMode="auto">
          <a:xfrm>
            <a:off x="252698" y="90086"/>
            <a:ext cx="878970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Previously Proposed Hybrid Expert Method and Our Approach</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字方塊 3">
            <a:extLst>
              <a:ext uri="{FF2B5EF4-FFF2-40B4-BE49-F238E27FC236}">
                <a16:creationId xmlns:a16="http://schemas.microsoft.com/office/drawing/2014/main" id="{A40C46E2-39A3-ED80-2BCA-9FDD7909DDFF}"/>
              </a:ext>
            </a:extLst>
          </p:cNvPr>
          <p:cNvSpPr txBox="1"/>
          <p:nvPr/>
        </p:nvSpPr>
        <p:spPr>
          <a:xfrm>
            <a:off x="310422" y="2063919"/>
            <a:ext cx="8523153"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85.</a:t>
            </a:r>
            <a:endParaRPr lang="zh-TW" altLang="en-US" dirty="0"/>
          </a:p>
        </p:txBody>
      </p:sp>
      <p:sp>
        <p:nvSpPr>
          <p:cNvPr id="5" name="文字方塊 4">
            <a:extLst>
              <a:ext uri="{FF2B5EF4-FFF2-40B4-BE49-F238E27FC236}">
                <a16:creationId xmlns:a16="http://schemas.microsoft.com/office/drawing/2014/main" id="{BBB26125-C1A9-A25B-B29A-506A85F72BDF}"/>
              </a:ext>
            </a:extLst>
          </p:cNvPr>
          <p:cNvSpPr txBox="1"/>
          <p:nvPr/>
        </p:nvSpPr>
        <p:spPr>
          <a:xfrm>
            <a:off x="310422" y="1007590"/>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6" name="文字方塊 5">
            <a:extLst>
              <a:ext uri="{FF2B5EF4-FFF2-40B4-BE49-F238E27FC236}">
                <a16:creationId xmlns:a16="http://schemas.microsoft.com/office/drawing/2014/main" id="{BF433F3F-F7E5-5732-C6AE-93007063E562}"/>
              </a:ext>
            </a:extLst>
          </p:cNvPr>
          <p:cNvSpPr txBox="1"/>
          <p:nvPr/>
        </p:nvSpPr>
        <p:spPr>
          <a:xfrm>
            <a:off x="310421" y="1421211"/>
            <a:ext cx="7658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the previously proposed Hybrid Expert had a score of 0.9873, while our method improved it to 0.9921.</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5112AB8E-483C-18EA-859C-DD9D95AB07F0}"/>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ECF4F1B0-1BEA-500C-5D3D-1A0BD6A7E3D2}"/>
              </a:ext>
            </a:extLst>
          </p:cNvPr>
          <p:cNvSpPr>
            <a:spLocks noGrp="1"/>
          </p:cNvSpPr>
          <p:nvPr>
            <p:ph type="sldNum" sz="quarter" idx="12"/>
          </p:nvPr>
        </p:nvSpPr>
        <p:spPr/>
        <p:txBody>
          <a:bodyPr/>
          <a:lstStyle/>
          <a:p>
            <a:fld id="{EE3F9CDB-1F21-4789-A81E-8FEA25CE194B}" type="slidenum">
              <a:rPr lang="zh-CN" altLang="en-US" smtClean="0"/>
              <a:pPr/>
              <a:t>36</a:t>
            </a:fld>
            <a:endParaRPr lang="zh-CN" altLang="en-US" dirty="0"/>
          </a:p>
        </p:txBody>
      </p:sp>
    </p:spTree>
    <p:extLst>
      <p:ext uri="{BB962C8B-B14F-4D97-AF65-F5344CB8AC3E}">
        <p14:creationId xmlns:p14="http://schemas.microsoft.com/office/powerpoint/2010/main" val="355121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nvGraphicFramePr>
        <p:xfrm>
          <a:off x="310422" y="2508102"/>
          <a:ext cx="8523154" cy="1809965"/>
        </p:xfrm>
        <a:graphic>
          <a:graphicData uri="http://schemas.openxmlformats.org/drawingml/2006/table">
            <a:tbl>
              <a:tblPr firstRow="1" bandRow="1">
                <a:tableStyleId>{7DF18680-E054-41AD-8BC1-D1AEF772440D}</a:tableStyleId>
              </a:tblPr>
              <a:tblGrid>
                <a:gridCol w="1492977">
                  <a:extLst>
                    <a:ext uri="{9D8B030D-6E8A-4147-A177-3AD203B41FA5}">
                      <a16:colId xmlns:a16="http://schemas.microsoft.com/office/drawing/2014/main" val="4150500866"/>
                    </a:ext>
                  </a:extLst>
                </a:gridCol>
                <a:gridCol w="14605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712883">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509202">
                <a:tc>
                  <a:txBody>
                    <a:bodyPr/>
                    <a:lstStyle/>
                    <a:p>
                      <a:pPr algn="ctr"/>
                      <a:r>
                        <a:rPr lang="en-US" altLang="zh-TW" sz="1400" dirty="0"/>
                        <a:t>Previously proposed Hybrid Expert </a:t>
                      </a: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0.112% ± 0.035%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0.065% ± 0.078%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3.706% ± 2.270%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0.178% ± 0.113%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0.98728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6556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Our</a:t>
                      </a:r>
                      <a:r>
                        <a:rPr lang="zh-TW" altLang="en-US" sz="1400" kern="1200" dirty="0">
                          <a:solidFill>
                            <a:schemeClr val="dk1"/>
                          </a:solidFill>
                          <a:latin typeface="+mn-lt"/>
                          <a:ea typeface="+mn-ea"/>
                          <a:cs typeface="+mn-cs"/>
                        </a:rPr>
                        <a:t> </a:t>
                      </a:r>
                      <a:r>
                        <a:rPr lang="en-US" altLang="zh-TW" sz="1400" kern="1200" dirty="0">
                          <a:solidFill>
                            <a:schemeClr val="dk1"/>
                          </a:solidFill>
                          <a:latin typeface="+mn-lt"/>
                          <a:ea typeface="+mn-ea"/>
                          <a:cs typeface="+mn-cs"/>
                        </a:rPr>
                        <a:t>Method</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0.161% ± 0.048%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0.99209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4" name="矩形 3">
            <a:extLst>
              <a:ext uri="{FF2B5EF4-FFF2-40B4-BE49-F238E27FC236}">
                <a16:creationId xmlns:a16="http://schemas.microsoft.com/office/drawing/2014/main" id="{6EDDA32B-8C9D-5D4E-2A70-5D9491B24967}"/>
              </a:ext>
            </a:extLst>
          </p:cNvPr>
          <p:cNvSpPr/>
          <p:nvPr/>
        </p:nvSpPr>
        <p:spPr bwMode="auto">
          <a:xfrm>
            <a:off x="168541" y="90086"/>
            <a:ext cx="8633004"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Previously Proposed Hybrid Expert Method and Our Approach</a:t>
            </a:r>
            <a:endParaRPr lang="zh-CN" altLang="en-US"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字方塊 7">
            <a:extLst>
              <a:ext uri="{FF2B5EF4-FFF2-40B4-BE49-F238E27FC236}">
                <a16:creationId xmlns:a16="http://schemas.microsoft.com/office/drawing/2014/main" id="{63C84689-4284-84A1-CBF5-268AB621F737}"/>
              </a:ext>
            </a:extLst>
          </p:cNvPr>
          <p:cNvSpPr txBox="1"/>
          <p:nvPr/>
        </p:nvSpPr>
        <p:spPr>
          <a:xfrm>
            <a:off x="310421" y="1923663"/>
            <a:ext cx="8523154"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85.</a:t>
            </a:r>
            <a:endParaRPr lang="zh-TW" altLang="en-US" dirty="0"/>
          </a:p>
        </p:txBody>
      </p:sp>
      <p:sp>
        <p:nvSpPr>
          <p:cNvPr id="3" name="文字方塊 2">
            <a:extLst>
              <a:ext uri="{FF2B5EF4-FFF2-40B4-BE49-F238E27FC236}">
                <a16:creationId xmlns:a16="http://schemas.microsoft.com/office/drawing/2014/main" id="{71073CCD-7729-1E77-0ACD-8F428CB78C86}"/>
              </a:ext>
            </a:extLst>
          </p:cNvPr>
          <p:cNvSpPr txBox="1"/>
          <p:nvPr/>
        </p:nvSpPr>
        <p:spPr>
          <a:xfrm>
            <a:off x="310420" y="1022262"/>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7" name="文字方塊 6">
            <a:extLst>
              <a:ext uri="{FF2B5EF4-FFF2-40B4-BE49-F238E27FC236}">
                <a16:creationId xmlns:a16="http://schemas.microsoft.com/office/drawing/2014/main" id="{E67EF76E-8DE3-837C-10EA-CB0739067A59}"/>
              </a:ext>
            </a:extLst>
          </p:cNvPr>
          <p:cNvSpPr txBox="1"/>
          <p:nvPr/>
        </p:nvSpPr>
        <p:spPr>
          <a:xfrm>
            <a:off x="310420" y="1377528"/>
            <a:ext cx="7677880"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the previously proposed Hybrid Expert had a Calibrated</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 of 0.98728, while our method improved it to 0.99209.</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D014D7BE-5B8F-B6DA-01DC-56CDBDF0757C}"/>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23571901-A0AB-6C28-65EC-59F900099D74}"/>
              </a:ext>
            </a:extLst>
          </p:cNvPr>
          <p:cNvSpPr>
            <a:spLocks noGrp="1"/>
          </p:cNvSpPr>
          <p:nvPr>
            <p:ph type="sldNum" sz="quarter" idx="12"/>
          </p:nvPr>
        </p:nvSpPr>
        <p:spPr/>
        <p:txBody>
          <a:bodyPr/>
          <a:lstStyle/>
          <a:p>
            <a:fld id="{EE3F9CDB-1F21-4789-A81E-8FEA25CE194B}" type="slidenum">
              <a:rPr lang="zh-CN" altLang="en-US" smtClean="0"/>
              <a:pPr/>
              <a:t>37</a:t>
            </a:fld>
            <a:endParaRPr lang="zh-CN" altLang="en-US" dirty="0"/>
          </a:p>
        </p:txBody>
      </p:sp>
    </p:spTree>
    <p:extLst>
      <p:ext uri="{BB962C8B-B14F-4D97-AF65-F5344CB8AC3E}">
        <p14:creationId xmlns:p14="http://schemas.microsoft.com/office/powerpoint/2010/main" val="176878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B18C3DB-AFD9-68E7-4CF9-0BDD4373A24E}"/>
              </a:ext>
            </a:extLst>
          </p:cNvPr>
          <p:cNvSpPr/>
          <p:nvPr/>
        </p:nvSpPr>
        <p:spPr bwMode="auto">
          <a:xfrm>
            <a:off x="252698" y="90086"/>
            <a:ext cx="878970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Effect of Changing the weighting parameters of Harmonic mean</a:t>
            </a:r>
            <a:r>
              <a:rPr lang="zh-CN" altLang="en-US" sz="1600" b="1"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in Our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字方塊 4">
            <a:extLst>
              <a:ext uri="{FF2B5EF4-FFF2-40B4-BE49-F238E27FC236}">
                <a16:creationId xmlns:a16="http://schemas.microsoft.com/office/drawing/2014/main" id="{49F95E05-95E5-710A-43E0-6CA5B91792D5}"/>
              </a:ext>
            </a:extLst>
          </p:cNvPr>
          <p:cNvSpPr txBox="1"/>
          <p:nvPr/>
        </p:nvSpPr>
        <p:spPr>
          <a:xfrm>
            <a:off x="488950" y="1231511"/>
            <a:ext cx="8166100" cy="1754326"/>
          </a:xfrm>
          <a:prstGeom prst="rect">
            <a:avLst/>
          </a:prstGeom>
          <a:noFill/>
        </p:spPr>
        <p:txBody>
          <a:bodyPr wrap="square">
            <a:spAutoFit/>
          </a:bodyPr>
          <a:lstStyle/>
          <a:p>
            <a:r>
              <a:rPr lang="en-US" altLang="zh-TW" sz="1800" b="1" dirty="0"/>
              <a:t>Comparing the weighting parameters of the Harmonic mean to assess the effectiveness of Bayesian optimization:</a:t>
            </a:r>
          </a:p>
          <a:p>
            <a:endParaRPr lang="en-US" altLang="zh-TW" sz="1800" b="1" dirty="0"/>
          </a:p>
          <a:p>
            <a:pPr marL="285750" indent="-285750">
              <a:buFont typeface="Arial" panose="020B0604020202020204" pitchFamily="34" charset="0"/>
              <a:buChar char="•"/>
            </a:pPr>
            <a:r>
              <a:rPr lang="en-US" altLang="zh-TW" dirty="0"/>
              <a:t>From the experimental results on the previous page, we observed a higher leakage in our approach. </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To address this issue, we sought to find the optimal leakage rate by modifying the weighting parameters of the Harmonic mean and utilizing Bayesian optimization.</a:t>
            </a:r>
          </a:p>
        </p:txBody>
      </p:sp>
      <p:sp>
        <p:nvSpPr>
          <p:cNvPr id="12" name="頁尾版面配置區 11">
            <a:extLst>
              <a:ext uri="{FF2B5EF4-FFF2-40B4-BE49-F238E27FC236}">
                <a16:creationId xmlns:a16="http://schemas.microsoft.com/office/drawing/2014/main" id="{32E97D18-EB6B-418D-22DB-CE7878904F4C}"/>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8FA124A7-7FD9-9884-AC48-0C6573222DD1}"/>
              </a:ext>
            </a:extLst>
          </p:cNvPr>
          <p:cNvSpPr>
            <a:spLocks noGrp="1"/>
          </p:cNvSpPr>
          <p:nvPr>
            <p:ph type="sldNum" sz="quarter" idx="12"/>
          </p:nvPr>
        </p:nvSpPr>
        <p:spPr/>
        <p:txBody>
          <a:bodyPr/>
          <a:lstStyle/>
          <a:p>
            <a:fld id="{EE3F9CDB-1F21-4789-A81E-8FEA25CE194B}" type="slidenum">
              <a:rPr lang="zh-CN" altLang="en-US" smtClean="0"/>
              <a:pPr/>
              <a:t>38</a:t>
            </a:fld>
            <a:endParaRPr lang="zh-CN" altLang="en-US" dirty="0"/>
          </a:p>
        </p:txBody>
      </p:sp>
    </p:spTree>
    <p:extLst>
      <p:ext uri="{BB962C8B-B14F-4D97-AF65-F5344CB8AC3E}">
        <p14:creationId xmlns:p14="http://schemas.microsoft.com/office/powerpoint/2010/main" val="85413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43840B86-6235-482F-8311-F41513E27F6F}"/>
                  </a:ext>
                </a:extLst>
              </p:cNvPr>
              <p:cNvSpPr txBox="1"/>
              <p:nvPr/>
            </p:nvSpPr>
            <p:spPr>
              <a:xfrm>
                <a:off x="519246" y="1857207"/>
                <a:ext cx="7121461" cy="528414"/>
              </a:xfrm>
              <a:prstGeom prst="rect">
                <a:avLst/>
              </a:prstGeom>
              <a:noFill/>
            </p:spPr>
            <p:txBody>
              <a:bodyPr wrap="square" rtlCol="0">
                <a:spAutoFit/>
              </a:bodyPr>
              <a:lstStyle/>
              <a:p>
                <a:r>
                  <a:rPr lang="en-US" altLang="zh-TW" sz="1200" dirty="0"/>
                  <a:t>Use Bayesian optimization to find</a:t>
                </a:r>
                <a:r>
                  <a:rPr lang="zh-TW" altLang="en-US" sz="12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i="1">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r>
                      <a:rPr lang="en-US" altLang="zh-TW" sz="1400" i="1">
                        <a:latin typeface="Cambria Math" panose="02040503050406030204" pitchFamily="18" charset="0"/>
                      </a:rPr>
                      <m:t> </m:t>
                    </m:r>
                  </m:oMath>
                </a14:m>
                <a:endParaRPr lang="en-US" altLang="zh-TW" sz="1200" dirty="0"/>
              </a:p>
              <a:p>
                <a:r>
                  <a:rPr lang="en-US" altLang="zh-TW" sz="1200" dirty="0"/>
                  <a:t>Change the weighting parameters of </a:t>
                </a:r>
                <a:r>
                  <a:rPr lang="zh-TW" altLang="en-US" sz="1200" dirty="0"/>
                  <a:t>𝐻𝑎𝑟𝑚𝑜𝑛𝑖𝑐 𝑚𝑒𝑎𝑛 </a:t>
                </a:r>
                <a:r>
                  <a:rPr lang="en-US" altLang="zh-TW" sz="1200" dirty="0"/>
                  <a:t>to find the best Leakage rate  ( e.g. (a, b, c ) = (1, </a:t>
                </a:r>
                <a:r>
                  <a:rPr lang="en-US" altLang="zh-TW" sz="1200" dirty="0">
                    <a:solidFill>
                      <a:srgbClr val="FF0000"/>
                    </a:solidFill>
                  </a:rPr>
                  <a:t>50</a:t>
                </a:r>
                <a:r>
                  <a:rPr lang="en-US" altLang="zh-TW" sz="1200" dirty="0"/>
                  <a:t>, 1) )</a:t>
                </a:r>
                <a:endParaRPr lang="zh-TW" altLang="en-US" sz="1200" dirty="0">
                  <a:solidFill>
                    <a:srgbClr val="FF0000"/>
                  </a:solidFill>
                </a:endParaRPr>
              </a:p>
            </p:txBody>
          </p:sp>
        </mc:Choice>
        <mc:Fallback xmlns="">
          <p:sp>
            <p:nvSpPr>
              <p:cNvPr id="7" name="文字方塊 6">
                <a:extLst>
                  <a:ext uri="{FF2B5EF4-FFF2-40B4-BE49-F238E27FC236}">
                    <a16:creationId xmlns:a16="http://schemas.microsoft.com/office/drawing/2014/main" id="{43840B86-6235-482F-8311-F41513E27F6F}"/>
                  </a:ext>
                </a:extLst>
              </p:cNvPr>
              <p:cNvSpPr txBox="1">
                <a:spLocks noRot="1" noChangeAspect="1" noMove="1" noResize="1" noEditPoints="1" noAdjustHandles="1" noChangeArrowheads="1" noChangeShapeType="1" noTextEdit="1"/>
              </p:cNvSpPr>
              <p:nvPr/>
            </p:nvSpPr>
            <p:spPr>
              <a:xfrm>
                <a:off x="519246" y="1857207"/>
                <a:ext cx="7121461" cy="528414"/>
              </a:xfrm>
              <a:prstGeom prst="rect">
                <a:avLst/>
              </a:prstGeom>
              <a:blipFill>
                <a:blip r:embed="rId2"/>
                <a:stretch>
                  <a:fillRect b="-9302"/>
                </a:stretch>
              </a:blipFill>
            </p:spPr>
            <p:txBody>
              <a:bodyPr/>
              <a:lstStyle/>
              <a:p>
                <a:r>
                  <a:rPr lang="zh-TW" altLang="en-US">
                    <a:noFill/>
                  </a:rPr>
                  <a:t> </a:t>
                </a:r>
              </a:p>
            </p:txBody>
          </p:sp>
        </mc:Fallback>
      </mc:AlternateContent>
      <p:graphicFrame>
        <p:nvGraphicFramePr>
          <p:cNvPr id="9" name="表格 8">
            <a:extLst>
              <a:ext uri="{FF2B5EF4-FFF2-40B4-BE49-F238E27FC236}">
                <a16:creationId xmlns:a16="http://schemas.microsoft.com/office/drawing/2014/main" id="{1A5DB860-E774-4ED2-8B85-35F683596C86}"/>
              </a:ext>
            </a:extLst>
          </p:cNvPr>
          <p:cNvGraphicFramePr>
            <a:graphicFrameLocks noGrp="1"/>
          </p:cNvGraphicFramePr>
          <p:nvPr/>
        </p:nvGraphicFramePr>
        <p:xfrm>
          <a:off x="342172" y="2400301"/>
          <a:ext cx="8604976" cy="2697480"/>
        </p:xfrm>
        <a:graphic>
          <a:graphicData uri="http://schemas.openxmlformats.org/drawingml/2006/table">
            <a:tbl>
              <a:tblPr firstRow="1" bandRow="1">
                <a:tableStyleId>{5C22544A-7EE6-4342-B048-85BDC9FD1C3A}</a:tableStyleId>
              </a:tblPr>
              <a:tblGrid>
                <a:gridCol w="1487549">
                  <a:extLst>
                    <a:ext uri="{9D8B030D-6E8A-4147-A177-3AD203B41FA5}">
                      <a16:colId xmlns:a16="http://schemas.microsoft.com/office/drawing/2014/main" val="2308019860"/>
                    </a:ext>
                  </a:extLst>
                </a:gridCol>
                <a:gridCol w="1487549">
                  <a:extLst>
                    <a:ext uri="{9D8B030D-6E8A-4147-A177-3AD203B41FA5}">
                      <a16:colId xmlns:a16="http://schemas.microsoft.com/office/drawing/2014/main" val="998832111"/>
                    </a:ext>
                  </a:extLst>
                </a:gridCol>
                <a:gridCol w="1408062">
                  <a:extLst>
                    <a:ext uri="{9D8B030D-6E8A-4147-A177-3AD203B41FA5}">
                      <a16:colId xmlns:a16="http://schemas.microsoft.com/office/drawing/2014/main" val="753405901"/>
                    </a:ext>
                  </a:extLst>
                </a:gridCol>
                <a:gridCol w="1408062">
                  <a:extLst>
                    <a:ext uri="{9D8B030D-6E8A-4147-A177-3AD203B41FA5}">
                      <a16:colId xmlns:a16="http://schemas.microsoft.com/office/drawing/2014/main" val="3482218052"/>
                    </a:ext>
                  </a:extLst>
                </a:gridCol>
                <a:gridCol w="1408062">
                  <a:extLst>
                    <a:ext uri="{9D8B030D-6E8A-4147-A177-3AD203B41FA5}">
                      <a16:colId xmlns:a16="http://schemas.microsoft.com/office/drawing/2014/main" val="3951375962"/>
                    </a:ext>
                  </a:extLst>
                </a:gridCol>
                <a:gridCol w="1405692">
                  <a:extLst>
                    <a:ext uri="{9D8B030D-6E8A-4147-A177-3AD203B41FA5}">
                      <a16:colId xmlns:a16="http://schemas.microsoft.com/office/drawing/2014/main" val="3899534256"/>
                    </a:ext>
                  </a:extLst>
                </a:gridCol>
              </a:tblGrid>
              <a:tr h="685800">
                <a:tc>
                  <a:txBody>
                    <a:bodyPr/>
                    <a:lstStyle/>
                    <a:p>
                      <a:pPr algn="ctr"/>
                      <a:r>
                        <a:rPr lang="en-US" altLang="zh-TW" sz="1200" dirty="0"/>
                        <a:t>Method</a:t>
                      </a:r>
                      <a:endParaRPr lang="zh-TW" altLang="en-US" sz="12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Overkill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Leakage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Calibrated Overkill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Calibrated</a:t>
                      </a:r>
                    </a:p>
                    <a:p>
                      <a:pPr algn="ctr"/>
                      <a:r>
                        <a:rPr lang="en-US" altLang="zh-TW" sz="1400" b="1" kern="1200" dirty="0">
                          <a:solidFill>
                            <a:schemeClr val="lt1"/>
                          </a:solidFill>
                          <a:latin typeface="+mn-lt"/>
                          <a:ea typeface="+mn-ea"/>
                          <a:cs typeface="+mn-cs"/>
                        </a:rPr>
                        <a:t>Leakage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Unknown rate</a:t>
                      </a:r>
                      <a:endParaRPr lang="zh-TW" altLang="en-US" sz="1400" b="1" kern="1200" dirty="0">
                        <a:solidFill>
                          <a:schemeClr val="lt1"/>
                        </a:solidFill>
                        <a:latin typeface="+mn-lt"/>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1C72DB"/>
                    </a:solidFill>
                  </a:tcPr>
                </a:tc>
                <a:extLst>
                  <a:ext uri="{0D108BD9-81ED-4DB2-BD59-A6C34878D82A}">
                    <a16:rowId xmlns:a16="http://schemas.microsoft.com/office/drawing/2014/main" val="3982538931"/>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(weighting parameters of </a:t>
                      </a:r>
                      <a:r>
                        <a:rPr lang="zh-TW" altLang="en-US" sz="1200" dirty="0"/>
                        <a:t>𝐻𝑎𝑟𝑚𝑜𝑛𝑖𝑐 𝑚𝑒𝑎𝑛</a:t>
                      </a:r>
                      <a:endParaRPr lang="en-US" altLang="zh-TW" sz="1200" dirty="0"/>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b, c ) = (</a:t>
                      </a:r>
                      <a:r>
                        <a:rPr lang="en-US" altLang="zh-TW" sz="1200" dirty="0">
                          <a:solidFill>
                            <a:schemeClr val="tx1"/>
                          </a:solidFill>
                        </a:rPr>
                        <a:t>1, 1</a:t>
                      </a:r>
                      <a:r>
                        <a:rPr lang="en-US" altLang="zh-TW" sz="1200" dirty="0"/>
                        <a:t>, 1) )</a:t>
                      </a:r>
                      <a:endParaRPr lang="zh-TW" altLang="en-US" sz="1200" dirty="0"/>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60922114"/>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(weighting parameters of </a:t>
                      </a:r>
                      <a:r>
                        <a:rPr lang="zh-TW" altLang="en-US" sz="1200" dirty="0"/>
                        <a:t>𝐻𝑎𝑟𝑚𝑜𝑛𝑖𝑐 𝑚𝑒𝑎𝑛 </a:t>
                      </a:r>
                      <a:endParaRPr lang="en-US" altLang="zh-TW" sz="1200" dirty="0"/>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b, c ) = (</a:t>
                      </a:r>
                      <a:r>
                        <a:rPr lang="en-US" altLang="zh-TW" sz="1200" dirty="0">
                          <a:solidFill>
                            <a:schemeClr val="tx1"/>
                          </a:solidFill>
                        </a:rPr>
                        <a:t>1</a:t>
                      </a:r>
                      <a:r>
                        <a:rPr lang="en-US" altLang="zh-TW" sz="1200" dirty="0"/>
                        <a:t>, </a:t>
                      </a:r>
                      <a:r>
                        <a:rPr lang="en-US" altLang="zh-TW" sz="1200" dirty="0">
                          <a:solidFill>
                            <a:srgbClr val="FF0000"/>
                          </a:solidFill>
                        </a:rPr>
                        <a:t>50</a:t>
                      </a:r>
                      <a:r>
                        <a:rPr lang="en-US" altLang="zh-TW" sz="1200" dirty="0"/>
                        <a:t>, 1) )</a:t>
                      </a:r>
                      <a:endParaRPr lang="zh-TW" altLang="en-US" sz="12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0.276% ± 0.331%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0.081% ± 0.039%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0.284% ± 0.341%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0.083 ± 0.04%</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2.544% ± 0.36%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124902"/>
                  </a:ext>
                </a:extLst>
              </a:tr>
            </a:tbl>
          </a:graphicData>
        </a:graphic>
      </p:graphicFrame>
      <p:sp>
        <p:nvSpPr>
          <p:cNvPr id="5" name="文字方塊 4">
            <a:extLst>
              <a:ext uri="{FF2B5EF4-FFF2-40B4-BE49-F238E27FC236}">
                <a16:creationId xmlns:a16="http://schemas.microsoft.com/office/drawing/2014/main" id="{57A352AE-F630-94A9-B062-093957B4611B}"/>
              </a:ext>
            </a:extLst>
          </p:cNvPr>
          <p:cNvSpPr txBox="1"/>
          <p:nvPr/>
        </p:nvSpPr>
        <p:spPr>
          <a:xfrm>
            <a:off x="519246" y="1366230"/>
            <a:ext cx="8523153"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85.</a:t>
            </a:r>
            <a:endParaRPr lang="zh-TW" altLang="en-US" dirty="0"/>
          </a:p>
        </p:txBody>
      </p:sp>
      <p:sp>
        <p:nvSpPr>
          <p:cNvPr id="6" name="矩形 5">
            <a:extLst>
              <a:ext uri="{FF2B5EF4-FFF2-40B4-BE49-F238E27FC236}">
                <a16:creationId xmlns:a16="http://schemas.microsoft.com/office/drawing/2014/main" id="{E2E7D0A8-0BDA-7054-08DA-6DAD404C924B}"/>
              </a:ext>
            </a:extLst>
          </p:cNvPr>
          <p:cNvSpPr/>
          <p:nvPr/>
        </p:nvSpPr>
        <p:spPr bwMode="auto">
          <a:xfrm>
            <a:off x="252698" y="90086"/>
            <a:ext cx="878970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Effect of Changing the weighting parameters of Harmonic mean</a:t>
            </a:r>
            <a:r>
              <a:rPr lang="zh-CN" altLang="en-US" sz="1600" b="1"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in Our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字方塊 1">
            <a:extLst>
              <a:ext uri="{FF2B5EF4-FFF2-40B4-BE49-F238E27FC236}">
                <a16:creationId xmlns:a16="http://schemas.microsoft.com/office/drawing/2014/main" id="{B8069E83-9958-FBF1-2639-29D0BF88130A}"/>
              </a:ext>
            </a:extLst>
          </p:cNvPr>
          <p:cNvSpPr txBox="1"/>
          <p:nvPr/>
        </p:nvSpPr>
        <p:spPr>
          <a:xfrm>
            <a:off x="342172" y="826889"/>
            <a:ext cx="8459653"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by changing the weighting parameters of Harmonic mean, the Calibrated Leakage rate decreased from 0.134% ± 0.06% to 0.083% ± 0.04%.</a:t>
            </a:r>
            <a:endPar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3BDD15CB-451D-C731-4DD7-FD295305E046}"/>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110A02D7-AABC-89C4-A08C-4B62C1293A83}"/>
              </a:ext>
            </a:extLst>
          </p:cNvPr>
          <p:cNvSpPr>
            <a:spLocks noGrp="1"/>
          </p:cNvSpPr>
          <p:nvPr>
            <p:ph type="sldNum" sz="quarter" idx="12"/>
          </p:nvPr>
        </p:nvSpPr>
        <p:spPr/>
        <p:txBody>
          <a:bodyPr/>
          <a:lstStyle/>
          <a:p>
            <a:fld id="{EE3F9CDB-1F21-4789-A81E-8FEA25CE194B}" type="slidenum">
              <a:rPr lang="zh-CN" altLang="en-US" smtClean="0"/>
              <a:pPr/>
              <a:t>39</a:t>
            </a:fld>
            <a:endParaRPr lang="zh-CN" altLang="en-US" dirty="0"/>
          </a:p>
        </p:txBody>
      </p:sp>
    </p:spTree>
    <p:extLst>
      <p:ext uri="{BB962C8B-B14F-4D97-AF65-F5344CB8AC3E}">
        <p14:creationId xmlns:p14="http://schemas.microsoft.com/office/powerpoint/2010/main" val="198089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群組 4"/>
          <p:cNvGrpSpPr/>
          <p:nvPr/>
        </p:nvGrpSpPr>
        <p:grpSpPr>
          <a:xfrm>
            <a:off x="330252" y="2092412"/>
            <a:ext cx="8356548" cy="1344667"/>
            <a:chOff x="659242" y="2175537"/>
            <a:chExt cx="7359544" cy="1344667"/>
          </a:xfrm>
        </p:grpSpPr>
        <p:sp>
          <p:nvSpPr>
            <p:cNvPr id="7" name="椭圆 6"/>
            <p:cNvSpPr/>
            <p:nvPr/>
          </p:nvSpPr>
          <p:spPr>
            <a:xfrm>
              <a:off x="659242" y="2255436"/>
              <a:ext cx="895350" cy="895350"/>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6" name="矩形 15"/>
            <p:cNvSpPr/>
            <p:nvPr/>
          </p:nvSpPr>
          <p:spPr bwMode="auto">
            <a:xfrm>
              <a:off x="1683881" y="2175537"/>
              <a:ext cx="1067368"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Challenge</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6"/>
            <p:cNvSpPr/>
            <p:nvPr/>
          </p:nvSpPr>
          <p:spPr>
            <a:xfrm>
              <a:off x="1719908" y="2491781"/>
              <a:ext cx="6298878" cy="1028423"/>
            </a:xfrm>
            <a:prstGeom prst="rect">
              <a:avLst/>
            </a:prstGeom>
          </p:spPr>
          <p:txBody>
            <a:bodyPr wrap="square">
              <a:spAutoFit/>
            </a:bodyPr>
            <a:lstStyle/>
            <a:p>
              <a:pPr marL="171450" indent="-171450" algn="just">
                <a:lnSpc>
                  <a:spcPct val="150000"/>
                </a:lnSpc>
                <a:buFont typeface="Arial" panose="020B0604020202020204" pitchFamily="34" charset="0"/>
                <a:buChar char="•"/>
              </a:pPr>
              <a:r>
                <a:rPr lang="en-US" altLang="zh-CN" sz="1400" dirty="0"/>
                <a:t>To improve the existing Hybrid Expert model, we need to tackle several challenges, including the complexity of the training process, the model's speed, and enhancing its overall performance.</a:t>
              </a:r>
            </a:p>
          </p:txBody>
        </p:sp>
        <p:grpSp>
          <p:nvGrpSpPr>
            <p:cNvPr id="29" name="组合 28"/>
            <p:cNvGrpSpPr/>
            <p:nvPr/>
          </p:nvGrpSpPr>
          <p:grpSpPr>
            <a:xfrm>
              <a:off x="927334" y="2523529"/>
              <a:ext cx="359165" cy="359165"/>
              <a:chOff x="3191434" y="2145028"/>
              <a:chExt cx="359165" cy="359165"/>
            </a:xfrm>
            <a:solidFill>
              <a:schemeClr val="accent2"/>
            </a:solidFill>
          </p:grpSpPr>
          <p:sp>
            <p:nvSpPr>
              <p:cNvPr id="30" name="AutoShape 123"/>
              <p:cNvSpPr/>
              <p:nvPr/>
            </p:nvSpPr>
            <p:spPr bwMode="auto">
              <a:xfrm>
                <a:off x="319143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1" name="AutoShape 124"/>
              <p:cNvSpPr/>
              <p:nvPr/>
            </p:nvSpPr>
            <p:spPr bwMode="auto">
              <a:xfrm>
                <a:off x="3292736" y="2245717"/>
                <a:ext cx="157173" cy="15717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2" name="AutoShape 125"/>
              <p:cNvSpPr/>
              <p:nvPr/>
            </p:nvSpPr>
            <p:spPr bwMode="auto">
              <a:xfrm>
                <a:off x="3325891" y="2279484"/>
                <a:ext cx="90253" cy="902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grpSp>
        <p:nvGrpSpPr>
          <p:cNvPr id="4" name="群組 3"/>
          <p:cNvGrpSpPr/>
          <p:nvPr/>
        </p:nvGrpSpPr>
        <p:grpSpPr>
          <a:xfrm>
            <a:off x="297354" y="974968"/>
            <a:ext cx="7900496" cy="1037721"/>
            <a:chOff x="626344" y="974968"/>
            <a:chExt cx="6301994" cy="1037721"/>
          </a:xfrm>
        </p:grpSpPr>
        <p:sp>
          <p:nvSpPr>
            <p:cNvPr id="3" name="椭圆 2"/>
            <p:cNvSpPr/>
            <p:nvPr/>
          </p:nvSpPr>
          <p:spPr>
            <a:xfrm>
              <a:off x="626344" y="979369"/>
              <a:ext cx="895350" cy="895350"/>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 name="矩形 12"/>
            <p:cNvSpPr/>
            <p:nvPr/>
          </p:nvSpPr>
          <p:spPr bwMode="auto">
            <a:xfrm>
              <a:off x="1608361" y="974968"/>
              <a:ext cx="521287"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Goal</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1656850" y="1307431"/>
              <a:ext cx="5271488" cy="70525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1400" dirty="0"/>
                <a:t>Our goal is to improve the architecture of the previously proposed Hybrid Expert in our laboratory.</a:t>
              </a:r>
            </a:p>
          </p:txBody>
        </p:sp>
        <p:grpSp>
          <p:nvGrpSpPr>
            <p:cNvPr id="33" name="组合 32"/>
            <p:cNvGrpSpPr/>
            <p:nvPr/>
          </p:nvGrpSpPr>
          <p:grpSpPr>
            <a:xfrm flipH="1">
              <a:off x="893259" y="1247462"/>
              <a:ext cx="359165" cy="359165"/>
              <a:chOff x="2473104" y="2145028"/>
              <a:chExt cx="359165" cy="359165"/>
            </a:xfrm>
            <a:solidFill>
              <a:schemeClr val="accent2"/>
            </a:solidFill>
          </p:grpSpPr>
          <p:sp>
            <p:nvSpPr>
              <p:cNvPr id="34"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35"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36" name="矩形 35"/>
          <p:cNvSpPr/>
          <p:nvPr/>
        </p:nvSpPr>
        <p:spPr bwMode="auto">
          <a:xfrm>
            <a:off x="90838" y="99301"/>
            <a:ext cx="6995762" cy="369332"/>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p>
        </p:txBody>
      </p:sp>
      <p:grpSp>
        <p:nvGrpSpPr>
          <p:cNvPr id="6" name="群組 5">
            <a:extLst>
              <a:ext uri="{FF2B5EF4-FFF2-40B4-BE49-F238E27FC236}">
                <a16:creationId xmlns:a16="http://schemas.microsoft.com/office/drawing/2014/main" id="{C4A033F9-0AAE-1B23-09FA-68021021DA7C}"/>
              </a:ext>
            </a:extLst>
          </p:cNvPr>
          <p:cNvGrpSpPr/>
          <p:nvPr/>
        </p:nvGrpSpPr>
        <p:grpSpPr>
          <a:xfrm>
            <a:off x="297355" y="3683794"/>
            <a:ext cx="8757746" cy="966118"/>
            <a:chOff x="270768" y="3297409"/>
            <a:chExt cx="8819079" cy="966118"/>
          </a:xfrm>
        </p:grpSpPr>
        <p:grpSp>
          <p:nvGrpSpPr>
            <p:cNvPr id="15" name="群組 14"/>
            <p:cNvGrpSpPr/>
            <p:nvPr/>
          </p:nvGrpSpPr>
          <p:grpSpPr>
            <a:xfrm>
              <a:off x="270768" y="3297409"/>
              <a:ext cx="2375334" cy="966118"/>
              <a:chOff x="659242" y="3449436"/>
              <a:chExt cx="1889103" cy="966118"/>
            </a:xfrm>
          </p:grpSpPr>
          <p:sp>
            <p:nvSpPr>
              <p:cNvPr id="11" name="椭圆 10"/>
              <p:cNvSpPr/>
              <p:nvPr/>
            </p:nvSpPr>
            <p:spPr>
              <a:xfrm>
                <a:off x="659242" y="3520204"/>
                <a:ext cx="895350" cy="895350"/>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矩形 21"/>
              <p:cNvSpPr/>
              <p:nvPr/>
            </p:nvSpPr>
            <p:spPr bwMode="auto">
              <a:xfrm>
                <a:off x="1639731" y="3449436"/>
                <a:ext cx="908614" cy="338554"/>
              </a:xfrm>
              <a:prstGeom prst="rect">
                <a:avLst/>
              </a:prstGeom>
              <a:noFill/>
            </p:spPr>
            <p:txBody>
              <a:bodyPr wrap="none">
                <a:spAutoFit/>
              </a:bodyPr>
              <a:lstStyle/>
              <a:p>
                <a:pPr>
                  <a:defRPr/>
                </a:pPr>
                <a:r>
                  <a:rPr lang="en-US"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Solution</a:t>
                </a:r>
                <a:endPar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6" name="组合 25"/>
              <p:cNvGrpSpPr/>
              <p:nvPr/>
            </p:nvGrpSpPr>
            <p:grpSpPr>
              <a:xfrm>
                <a:off x="983617" y="3787990"/>
                <a:ext cx="246811" cy="359779"/>
                <a:chOff x="2528974" y="2863357"/>
                <a:chExt cx="246811" cy="359779"/>
              </a:xfrm>
              <a:solidFill>
                <a:schemeClr val="accent2"/>
              </a:solidFill>
            </p:grpSpPr>
            <p:sp>
              <p:nvSpPr>
                <p:cNvPr id="27" name="AutoShape 113"/>
                <p:cNvSpPr/>
                <p:nvPr/>
              </p:nvSpPr>
              <p:spPr bwMode="auto">
                <a:xfrm>
                  <a:off x="2528974" y="2863357"/>
                  <a:ext cx="246811" cy="35977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8" name="AutoShape 114"/>
                <p:cNvSpPr/>
                <p:nvPr/>
              </p:nvSpPr>
              <p:spPr bwMode="auto">
                <a:xfrm>
                  <a:off x="2584843" y="2919841"/>
                  <a:ext cx="73061" cy="7306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grpSp>
        <p:sp>
          <p:nvSpPr>
            <p:cNvPr id="2" name="矩形 1">
              <a:extLst>
                <a:ext uri="{FF2B5EF4-FFF2-40B4-BE49-F238E27FC236}">
                  <a16:creationId xmlns:a16="http://schemas.microsoft.com/office/drawing/2014/main" id="{EECA3988-6C7E-CA14-EB36-E33FB6EA3BA5}"/>
                </a:ext>
              </a:extLst>
            </p:cNvPr>
            <p:cNvSpPr/>
            <p:nvPr/>
          </p:nvSpPr>
          <p:spPr>
            <a:xfrm>
              <a:off x="1528460" y="3704484"/>
              <a:ext cx="7561387" cy="371768"/>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TW" dirty="0"/>
                <a:t>The approach involves substituting the Gaussian mixture model with a Gaussian Process classifier.</a:t>
              </a:r>
              <a:endParaRPr lang="en-US" altLang="zh-TW" b="1" dirty="0"/>
            </a:p>
          </p:txBody>
        </p:sp>
      </p:grpSp>
      <p:sp>
        <p:nvSpPr>
          <p:cNvPr id="23" name="頁尾版面配置區 22">
            <a:extLst>
              <a:ext uri="{FF2B5EF4-FFF2-40B4-BE49-F238E27FC236}">
                <a16:creationId xmlns:a16="http://schemas.microsoft.com/office/drawing/2014/main" id="{425AA79A-F140-E88F-06A5-3C913AE17EBB}"/>
              </a:ext>
            </a:extLst>
          </p:cNvPr>
          <p:cNvSpPr>
            <a:spLocks noGrp="1"/>
          </p:cNvSpPr>
          <p:nvPr>
            <p:ph type="ftr" sz="quarter" idx="11"/>
          </p:nvPr>
        </p:nvSpPr>
        <p:spPr/>
        <p:txBody>
          <a:bodyPr/>
          <a:lstStyle/>
          <a:p>
            <a:r>
              <a:rPr lang="en-US" altLang="zh-TW"/>
              <a:t>/78</a:t>
            </a:r>
            <a:endParaRPr lang="zh-TW" altLang="en-US" dirty="0"/>
          </a:p>
        </p:txBody>
      </p:sp>
      <p:sp>
        <p:nvSpPr>
          <p:cNvPr id="24" name="投影片編號版面配置區 23">
            <a:extLst>
              <a:ext uri="{FF2B5EF4-FFF2-40B4-BE49-F238E27FC236}">
                <a16:creationId xmlns:a16="http://schemas.microsoft.com/office/drawing/2014/main" id="{CD80AC3D-840D-EF1E-98DC-51B9280E0B9B}"/>
              </a:ext>
            </a:extLst>
          </p:cNvPr>
          <p:cNvSpPr>
            <a:spLocks noGrp="1"/>
          </p:cNvSpPr>
          <p:nvPr>
            <p:ph type="sldNum" sz="quarter" idx="12"/>
          </p:nvPr>
        </p:nvSpPr>
        <p:spPr/>
        <p:txBody>
          <a:bodyPr/>
          <a:lstStyle/>
          <a:p>
            <a:fld id="{EE3F9CDB-1F21-4789-A81E-8FEA25CE194B}" type="slidenum">
              <a:rPr lang="zh-CN" altLang="en-US" smtClean="0"/>
              <a:pPr/>
              <a:t>4</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43840B86-6235-482F-8311-F41513E27F6F}"/>
                  </a:ext>
                </a:extLst>
              </p:cNvPr>
              <p:cNvSpPr txBox="1"/>
              <p:nvPr/>
            </p:nvSpPr>
            <p:spPr>
              <a:xfrm>
                <a:off x="519247" y="1848103"/>
                <a:ext cx="7121461" cy="528414"/>
              </a:xfrm>
              <a:prstGeom prst="rect">
                <a:avLst/>
              </a:prstGeom>
              <a:noFill/>
            </p:spPr>
            <p:txBody>
              <a:bodyPr wrap="square" rtlCol="0">
                <a:spAutoFit/>
              </a:bodyPr>
              <a:lstStyle/>
              <a:p>
                <a:r>
                  <a:rPr lang="en-US" altLang="zh-TW" sz="1200" dirty="0"/>
                  <a:t>Use Bayesian optimization to find</a:t>
                </a:r>
                <a:r>
                  <a:rPr lang="zh-TW" altLang="en-US" sz="12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i="1">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r>
                      <a:rPr lang="en-US" altLang="zh-TW" sz="1400" i="1">
                        <a:latin typeface="Cambria Math" panose="02040503050406030204" pitchFamily="18" charset="0"/>
                      </a:rPr>
                      <m:t> </m:t>
                    </m:r>
                  </m:oMath>
                </a14:m>
                <a:endParaRPr lang="en-US" altLang="zh-TW" sz="1200" dirty="0"/>
              </a:p>
              <a:p>
                <a:r>
                  <a:rPr lang="en-US" altLang="zh-TW" sz="1200" dirty="0"/>
                  <a:t>Change the weighting parameters of </a:t>
                </a:r>
                <a:r>
                  <a:rPr lang="zh-TW" altLang="en-US" sz="1200" dirty="0"/>
                  <a:t>𝐻𝑎𝑟𝑚𝑜𝑛𝑖𝑐 𝑚𝑒𝑎𝑛 </a:t>
                </a:r>
                <a:r>
                  <a:rPr lang="en-US" altLang="zh-TW" sz="1200" dirty="0"/>
                  <a:t>to find the best Leakage rate  ( e.g. (a, b, c ) = (</a:t>
                </a:r>
                <a:r>
                  <a:rPr lang="en-US" altLang="zh-TW" sz="1200" dirty="0">
                    <a:solidFill>
                      <a:srgbClr val="FF0000"/>
                    </a:solidFill>
                  </a:rPr>
                  <a:t>50</a:t>
                </a:r>
                <a:r>
                  <a:rPr lang="en-US" altLang="zh-TW" sz="1200" dirty="0"/>
                  <a:t>, </a:t>
                </a:r>
                <a:r>
                  <a:rPr lang="en-US" altLang="zh-TW" sz="1200" dirty="0">
                    <a:solidFill>
                      <a:srgbClr val="FF0000"/>
                    </a:solidFill>
                  </a:rPr>
                  <a:t>50</a:t>
                </a:r>
                <a:r>
                  <a:rPr lang="en-US" altLang="zh-TW" sz="1200" dirty="0"/>
                  <a:t>, 1) )</a:t>
                </a:r>
                <a:endParaRPr lang="zh-TW" altLang="en-US" sz="1200" dirty="0">
                  <a:solidFill>
                    <a:srgbClr val="FF0000"/>
                  </a:solidFill>
                </a:endParaRPr>
              </a:p>
            </p:txBody>
          </p:sp>
        </mc:Choice>
        <mc:Fallback xmlns="">
          <p:sp>
            <p:nvSpPr>
              <p:cNvPr id="7" name="文字方塊 6">
                <a:extLst>
                  <a:ext uri="{FF2B5EF4-FFF2-40B4-BE49-F238E27FC236}">
                    <a16:creationId xmlns:a16="http://schemas.microsoft.com/office/drawing/2014/main" id="{43840B86-6235-482F-8311-F41513E27F6F}"/>
                  </a:ext>
                </a:extLst>
              </p:cNvPr>
              <p:cNvSpPr txBox="1">
                <a:spLocks noRot="1" noChangeAspect="1" noMove="1" noResize="1" noEditPoints="1" noAdjustHandles="1" noChangeArrowheads="1" noChangeShapeType="1" noTextEdit="1"/>
              </p:cNvSpPr>
              <p:nvPr/>
            </p:nvSpPr>
            <p:spPr>
              <a:xfrm>
                <a:off x="519247" y="1848103"/>
                <a:ext cx="7121461" cy="528414"/>
              </a:xfrm>
              <a:prstGeom prst="rect">
                <a:avLst/>
              </a:prstGeom>
              <a:blipFill>
                <a:blip r:embed="rId2"/>
                <a:stretch>
                  <a:fillRect b="-8046"/>
                </a:stretch>
              </a:blipFill>
            </p:spPr>
            <p:txBody>
              <a:bodyPr/>
              <a:lstStyle/>
              <a:p>
                <a:r>
                  <a:rPr lang="zh-TW" altLang="en-US">
                    <a:noFill/>
                  </a:rPr>
                  <a:t> </a:t>
                </a:r>
              </a:p>
            </p:txBody>
          </p:sp>
        </mc:Fallback>
      </mc:AlternateContent>
      <p:graphicFrame>
        <p:nvGraphicFramePr>
          <p:cNvPr id="9" name="表格 8">
            <a:extLst>
              <a:ext uri="{FF2B5EF4-FFF2-40B4-BE49-F238E27FC236}">
                <a16:creationId xmlns:a16="http://schemas.microsoft.com/office/drawing/2014/main" id="{1A5DB860-E774-4ED2-8B85-35F683596C86}"/>
              </a:ext>
            </a:extLst>
          </p:cNvPr>
          <p:cNvGraphicFramePr>
            <a:graphicFrameLocks noGrp="1"/>
          </p:cNvGraphicFramePr>
          <p:nvPr/>
        </p:nvGraphicFramePr>
        <p:xfrm>
          <a:off x="231775" y="2355934"/>
          <a:ext cx="8680449" cy="2697480"/>
        </p:xfrm>
        <a:graphic>
          <a:graphicData uri="http://schemas.openxmlformats.org/drawingml/2006/table">
            <a:tbl>
              <a:tblPr firstRow="1" bandRow="1">
                <a:tableStyleId>{5C22544A-7EE6-4342-B048-85BDC9FD1C3A}</a:tableStyleId>
              </a:tblPr>
              <a:tblGrid>
                <a:gridCol w="1500596">
                  <a:extLst>
                    <a:ext uri="{9D8B030D-6E8A-4147-A177-3AD203B41FA5}">
                      <a16:colId xmlns:a16="http://schemas.microsoft.com/office/drawing/2014/main" val="2308019860"/>
                    </a:ext>
                  </a:extLst>
                </a:gridCol>
                <a:gridCol w="1500596">
                  <a:extLst>
                    <a:ext uri="{9D8B030D-6E8A-4147-A177-3AD203B41FA5}">
                      <a16:colId xmlns:a16="http://schemas.microsoft.com/office/drawing/2014/main" val="998832111"/>
                    </a:ext>
                  </a:extLst>
                </a:gridCol>
                <a:gridCol w="1420412">
                  <a:extLst>
                    <a:ext uri="{9D8B030D-6E8A-4147-A177-3AD203B41FA5}">
                      <a16:colId xmlns:a16="http://schemas.microsoft.com/office/drawing/2014/main" val="753405901"/>
                    </a:ext>
                  </a:extLst>
                </a:gridCol>
                <a:gridCol w="1420412">
                  <a:extLst>
                    <a:ext uri="{9D8B030D-6E8A-4147-A177-3AD203B41FA5}">
                      <a16:colId xmlns:a16="http://schemas.microsoft.com/office/drawing/2014/main" val="3482218052"/>
                    </a:ext>
                  </a:extLst>
                </a:gridCol>
                <a:gridCol w="1420412">
                  <a:extLst>
                    <a:ext uri="{9D8B030D-6E8A-4147-A177-3AD203B41FA5}">
                      <a16:colId xmlns:a16="http://schemas.microsoft.com/office/drawing/2014/main" val="3951375962"/>
                    </a:ext>
                  </a:extLst>
                </a:gridCol>
                <a:gridCol w="1418021">
                  <a:extLst>
                    <a:ext uri="{9D8B030D-6E8A-4147-A177-3AD203B41FA5}">
                      <a16:colId xmlns:a16="http://schemas.microsoft.com/office/drawing/2014/main" val="3899534256"/>
                    </a:ext>
                  </a:extLst>
                </a:gridCol>
              </a:tblGrid>
              <a:tr h="685800">
                <a:tc>
                  <a:txBody>
                    <a:bodyPr/>
                    <a:lstStyle/>
                    <a:p>
                      <a:pPr algn="ctr"/>
                      <a:r>
                        <a:rPr lang="en-US" altLang="zh-TW" sz="1200" dirty="0"/>
                        <a:t>Method</a:t>
                      </a:r>
                      <a:endParaRPr lang="zh-TW" altLang="en-US" sz="1200" dirty="0"/>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Overkill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Leakage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Calibrated Overkill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Calibrated</a:t>
                      </a:r>
                    </a:p>
                    <a:p>
                      <a:pPr algn="ctr"/>
                      <a:r>
                        <a:rPr lang="en-US" altLang="zh-TW" sz="1400" b="1" kern="1200" dirty="0">
                          <a:solidFill>
                            <a:schemeClr val="lt1"/>
                          </a:solidFill>
                          <a:latin typeface="+mn-lt"/>
                          <a:ea typeface="+mn-ea"/>
                          <a:cs typeface="+mn-cs"/>
                        </a:rPr>
                        <a:t>Leakage rate</a:t>
                      </a:r>
                      <a:endParaRPr lang="zh-TW" altLang="en-US" sz="1400" b="1" kern="1200" dirty="0">
                        <a:solidFill>
                          <a:schemeClr val="lt1"/>
                        </a:solidFill>
                        <a:latin typeface="+mn-lt"/>
                        <a:ea typeface="+mn-ea"/>
                        <a:cs typeface="+mn-cs"/>
                      </a:endParaRPr>
                    </a:p>
                  </a:txBody>
                  <a:tcPr anchor="ctr">
                    <a:lnT w="12700" cap="flat" cmpd="sng" algn="ctr">
                      <a:solidFill>
                        <a:schemeClr val="tx1"/>
                      </a:solidFill>
                      <a:prstDash val="solid"/>
                      <a:round/>
                      <a:headEnd type="none" w="med" len="med"/>
                      <a:tailEnd type="none" w="med" len="med"/>
                    </a:lnT>
                    <a:solidFill>
                      <a:srgbClr val="1C72DB"/>
                    </a:solidFill>
                  </a:tcPr>
                </a:tc>
                <a:tc>
                  <a:txBody>
                    <a:bodyPr/>
                    <a:lstStyle/>
                    <a:p>
                      <a:pPr algn="ctr"/>
                      <a:r>
                        <a:rPr lang="en-US" altLang="zh-TW" sz="1400" b="1" kern="1200" dirty="0">
                          <a:solidFill>
                            <a:schemeClr val="lt1"/>
                          </a:solidFill>
                          <a:latin typeface="+mn-lt"/>
                          <a:ea typeface="+mn-ea"/>
                          <a:cs typeface="+mn-cs"/>
                        </a:rPr>
                        <a:t>Unknown rate</a:t>
                      </a:r>
                      <a:endParaRPr lang="zh-TW" altLang="en-US" sz="1400" b="1" kern="1200" dirty="0">
                        <a:solidFill>
                          <a:schemeClr val="lt1"/>
                        </a:solidFill>
                        <a:latin typeface="+mn-lt"/>
                        <a:ea typeface="+mn-ea"/>
                        <a:cs typeface="+mn-cs"/>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1C72DB"/>
                    </a:solidFill>
                  </a:tcPr>
                </a:tc>
                <a:extLst>
                  <a:ext uri="{0D108BD9-81ED-4DB2-BD59-A6C34878D82A}">
                    <a16:rowId xmlns:a16="http://schemas.microsoft.com/office/drawing/2014/main" val="3982538931"/>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(weighting parameters of </a:t>
                      </a:r>
                      <a:r>
                        <a:rPr lang="zh-TW" altLang="en-US" sz="1200" dirty="0"/>
                        <a:t>𝐻𝑎𝑟𝑚𝑜𝑛𝑖𝑐 𝑚𝑒𝑎𝑛</a:t>
                      </a:r>
                      <a:endParaRPr lang="en-US" altLang="zh-TW" sz="1200" dirty="0"/>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b, c ) = (</a:t>
                      </a:r>
                      <a:r>
                        <a:rPr lang="en-US" altLang="zh-TW" sz="1200" dirty="0">
                          <a:solidFill>
                            <a:schemeClr val="tx1"/>
                          </a:solidFill>
                        </a:rPr>
                        <a:t>1, 1</a:t>
                      </a:r>
                      <a:r>
                        <a:rPr lang="en-US" altLang="zh-TW" sz="1200" dirty="0"/>
                        <a:t>, 1) )</a:t>
                      </a:r>
                      <a:endParaRPr lang="zh-TW" altLang="en-US" sz="1200" dirty="0"/>
                    </a:p>
                  </a:txBody>
                  <a:tcPr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535120137"/>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 </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(weighting parameters of </a:t>
                      </a:r>
                      <a:r>
                        <a:rPr lang="zh-TW" altLang="en-US" sz="1200" dirty="0"/>
                        <a:t>𝐻𝑎𝑟𝑚𝑜𝑛𝑖𝑐 𝑚𝑒𝑎𝑛 </a:t>
                      </a:r>
                      <a:endParaRPr lang="en-US" altLang="zh-TW" sz="1200" dirty="0"/>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 b, c ) = (</a:t>
                      </a:r>
                      <a:r>
                        <a:rPr lang="en-US" altLang="zh-TW" sz="1200" kern="1200" dirty="0">
                          <a:solidFill>
                            <a:srgbClr val="FF0000"/>
                          </a:solidFill>
                          <a:latin typeface="+mn-lt"/>
                          <a:ea typeface="+mn-ea"/>
                          <a:cs typeface="+mn-cs"/>
                        </a:rPr>
                        <a:t>50</a:t>
                      </a:r>
                      <a:r>
                        <a:rPr lang="en-US" altLang="zh-TW" sz="1200" dirty="0"/>
                        <a:t>, </a:t>
                      </a:r>
                      <a:r>
                        <a:rPr lang="en-US" altLang="zh-TW" sz="1200" dirty="0">
                          <a:solidFill>
                            <a:srgbClr val="FF0000"/>
                          </a:solidFill>
                        </a:rPr>
                        <a:t>50</a:t>
                      </a:r>
                      <a:r>
                        <a:rPr lang="en-US" altLang="zh-TW" sz="1200" dirty="0"/>
                        <a:t>, 1) )</a:t>
                      </a:r>
                      <a:endParaRPr lang="zh-TW" altLang="en-US" sz="1200" dirty="0"/>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0.042% ± 0.058%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0.112% ± 0.042%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0.043%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0.114 ± 0.043%</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2.411% ± 0.722%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6280636"/>
                  </a:ext>
                </a:extLst>
              </a:tr>
            </a:tbl>
          </a:graphicData>
        </a:graphic>
      </p:graphicFrame>
      <p:sp>
        <p:nvSpPr>
          <p:cNvPr id="8" name="文字方塊 7">
            <a:extLst>
              <a:ext uri="{FF2B5EF4-FFF2-40B4-BE49-F238E27FC236}">
                <a16:creationId xmlns:a16="http://schemas.microsoft.com/office/drawing/2014/main" id="{90559539-9A3A-DE99-F899-BCE7CA8C8CA8}"/>
              </a:ext>
            </a:extLst>
          </p:cNvPr>
          <p:cNvSpPr txBox="1"/>
          <p:nvPr/>
        </p:nvSpPr>
        <p:spPr>
          <a:xfrm>
            <a:off x="519247" y="1340272"/>
            <a:ext cx="8523153"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85.</a:t>
            </a:r>
            <a:endParaRPr lang="zh-TW" altLang="en-US" dirty="0"/>
          </a:p>
        </p:txBody>
      </p:sp>
      <p:sp>
        <p:nvSpPr>
          <p:cNvPr id="10" name="矩形 9">
            <a:extLst>
              <a:ext uri="{FF2B5EF4-FFF2-40B4-BE49-F238E27FC236}">
                <a16:creationId xmlns:a16="http://schemas.microsoft.com/office/drawing/2014/main" id="{8E68FBAF-61EB-30B3-1FE4-D88855DDA8A9}"/>
              </a:ext>
            </a:extLst>
          </p:cNvPr>
          <p:cNvSpPr/>
          <p:nvPr/>
        </p:nvSpPr>
        <p:spPr bwMode="auto">
          <a:xfrm>
            <a:off x="252698" y="90086"/>
            <a:ext cx="878970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Effect of Changing the weighting parameters of Harmonic mean</a:t>
            </a:r>
            <a:r>
              <a:rPr lang="zh-CN" altLang="en-US" sz="1600" b="1"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in Our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字方塊 2">
            <a:extLst>
              <a:ext uri="{FF2B5EF4-FFF2-40B4-BE49-F238E27FC236}">
                <a16:creationId xmlns:a16="http://schemas.microsoft.com/office/drawing/2014/main" id="{80387E4E-9F78-B233-FB00-A98EF0F7AF65}"/>
              </a:ext>
            </a:extLst>
          </p:cNvPr>
          <p:cNvSpPr txBox="1"/>
          <p:nvPr/>
        </p:nvSpPr>
        <p:spPr>
          <a:xfrm>
            <a:off x="333453" y="754282"/>
            <a:ext cx="8628192"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by changing the weighting parameters (50,50,1) of Harmonic mean, the Calibrated Leakage rate decreased from 0.134% ± 0.06% to 0.114% ± 0.043%.</a:t>
            </a:r>
            <a:endPar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4FFCBB70-F83A-4558-E80E-AEFE643A4E5E}"/>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D43CDC34-BDEE-2C6B-DE8C-3B0D3D226AB4}"/>
              </a:ext>
            </a:extLst>
          </p:cNvPr>
          <p:cNvSpPr>
            <a:spLocks noGrp="1"/>
          </p:cNvSpPr>
          <p:nvPr>
            <p:ph type="sldNum" sz="quarter" idx="12"/>
          </p:nvPr>
        </p:nvSpPr>
        <p:spPr/>
        <p:txBody>
          <a:bodyPr/>
          <a:lstStyle/>
          <a:p>
            <a:fld id="{EE3F9CDB-1F21-4789-A81E-8FEA25CE194B}" type="slidenum">
              <a:rPr lang="zh-CN" altLang="en-US" smtClean="0"/>
              <a:pPr/>
              <a:t>40</a:t>
            </a:fld>
            <a:endParaRPr lang="zh-CN" altLang="en-US" dirty="0"/>
          </a:p>
        </p:txBody>
      </p:sp>
    </p:spTree>
    <p:extLst>
      <p:ext uri="{BB962C8B-B14F-4D97-AF65-F5344CB8AC3E}">
        <p14:creationId xmlns:p14="http://schemas.microsoft.com/office/powerpoint/2010/main" val="2707142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方塊 5">
            <a:extLst>
              <a:ext uri="{FF2B5EF4-FFF2-40B4-BE49-F238E27FC236}">
                <a16:creationId xmlns:a16="http://schemas.microsoft.com/office/drawing/2014/main" id="{1E512068-0735-B82D-F652-08509972907D}"/>
              </a:ext>
            </a:extLst>
          </p:cNvPr>
          <p:cNvSpPr txBox="1"/>
          <p:nvPr/>
        </p:nvSpPr>
        <p:spPr>
          <a:xfrm>
            <a:off x="626977" y="1303635"/>
            <a:ext cx="8013700" cy="2031325"/>
          </a:xfrm>
          <a:prstGeom prst="rect">
            <a:avLst/>
          </a:prstGeom>
          <a:noFill/>
        </p:spPr>
        <p:txBody>
          <a:bodyPr wrap="square">
            <a:spAutoFit/>
          </a:bodyPr>
          <a:lstStyle/>
          <a:p>
            <a:r>
              <a:rPr lang="en-US" altLang="zh-TW" sz="1800" b="1" dirty="0"/>
              <a:t>Comparing the Performance between Expert 1, Expert 2, and Hybrid Expert :</a:t>
            </a:r>
          </a:p>
          <a:p>
            <a:pPr marL="342900" indent="-342900">
              <a:buFont typeface="Arial" panose="020B0604020202020204" pitchFamily="34" charset="0"/>
              <a:buChar char="•"/>
            </a:pPr>
            <a:endParaRPr lang="en-US" altLang="zh-TW" b="1" dirty="0"/>
          </a:p>
          <a:p>
            <a:pPr marL="285750" indent="-285750">
              <a:buFont typeface="Arial" panose="020B0604020202020204" pitchFamily="34" charset="0"/>
              <a:buChar char="•"/>
            </a:pPr>
            <a:r>
              <a:rPr lang="en-US" altLang="zh-TW" dirty="0"/>
              <a:t>The performance of Expert 1 and Expert 2 is separately evaluated, and their performance is compared to our hybrid expert approach. This analysis aims to gain insights into the limitations of relying solely on one of these experts.</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By individually assessing the performance of Expert 1 and Expert 2 , it helps determine whether the hybrid expert approach can address the shortcomings of relying solely on one of these experts and offer a more comprehensive solution.</a:t>
            </a:r>
            <a:endParaRPr lang="en-US" altLang="zh-TW" b="1" dirty="0"/>
          </a:p>
        </p:txBody>
      </p:sp>
      <p:sp>
        <p:nvSpPr>
          <p:cNvPr id="3" name="矩形 2">
            <a:extLst>
              <a:ext uri="{FF2B5EF4-FFF2-40B4-BE49-F238E27FC236}">
                <a16:creationId xmlns:a16="http://schemas.microsoft.com/office/drawing/2014/main" id="{2D97D804-391F-339A-562B-5AFF40001339}"/>
              </a:ext>
            </a:extLst>
          </p:cNvPr>
          <p:cNvSpPr/>
          <p:nvPr/>
        </p:nvSpPr>
        <p:spPr bwMode="auto">
          <a:xfrm>
            <a:off x="218905" y="131989"/>
            <a:ext cx="8829845"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endPar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2" name="頁尾版面配置區 11">
            <a:extLst>
              <a:ext uri="{FF2B5EF4-FFF2-40B4-BE49-F238E27FC236}">
                <a16:creationId xmlns:a16="http://schemas.microsoft.com/office/drawing/2014/main" id="{483376C4-C654-7E6A-4B8D-95B9F5777BAD}"/>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538D5FF5-5F13-C94A-1281-0185B784B018}"/>
              </a:ext>
            </a:extLst>
          </p:cNvPr>
          <p:cNvSpPr>
            <a:spLocks noGrp="1"/>
          </p:cNvSpPr>
          <p:nvPr>
            <p:ph type="sldNum" sz="quarter" idx="12"/>
          </p:nvPr>
        </p:nvSpPr>
        <p:spPr/>
        <p:txBody>
          <a:bodyPr/>
          <a:lstStyle/>
          <a:p>
            <a:fld id="{EE3F9CDB-1F21-4789-A81E-8FEA25CE194B}" type="slidenum">
              <a:rPr lang="zh-CN" altLang="en-US" smtClean="0"/>
              <a:pPr/>
              <a:t>41</a:t>
            </a:fld>
            <a:endParaRPr lang="zh-CN" altLang="en-US" dirty="0"/>
          </a:p>
        </p:txBody>
      </p:sp>
    </p:spTree>
    <p:extLst>
      <p:ext uri="{BB962C8B-B14F-4D97-AF65-F5344CB8AC3E}">
        <p14:creationId xmlns:p14="http://schemas.microsoft.com/office/powerpoint/2010/main" val="2954031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4E0702B-A727-4B41-8A81-16A460520DE5}"/>
              </a:ext>
            </a:extLst>
          </p:cNvPr>
          <p:cNvGraphicFramePr>
            <a:graphicFrameLocks noGrp="1"/>
          </p:cNvGraphicFramePr>
          <p:nvPr/>
        </p:nvGraphicFramePr>
        <p:xfrm>
          <a:off x="358774" y="2619424"/>
          <a:ext cx="8426451" cy="1497717"/>
        </p:xfrm>
        <a:graphic>
          <a:graphicData uri="http://schemas.openxmlformats.org/drawingml/2006/table">
            <a:tbl>
              <a:tblPr firstRow="1" bandRow="1">
                <a:tableStyleId>{7DF18680-E054-41AD-8BC1-D1AEF772440D}</a:tableStyleId>
              </a:tblPr>
              <a:tblGrid>
                <a:gridCol w="1923917">
                  <a:extLst>
                    <a:ext uri="{9D8B030D-6E8A-4147-A177-3AD203B41FA5}">
                      <a16:colId xmlns:a16="http://schemas.microsoft.com/office/drawing/2014/main" val="4150500866"/>
                    </a:ext>
                  </a:extLst>
                </a:gridCol>
                <a:gridCol w="1700204">
                  <a:extLst>
                    <a:ext uri="{9D8B030D-6E8A-4147-A177-3AD203B41FA5}">
                      <a16:colId xmlns:a16="http://schemas.microsoft.com/office/drawing/2014/main" val="2679257573"/>
                    </a:ext>
                  </a:extLst>
                </a:gridCol>
                <a:gridCol w="1715118">
                  <a:extLst>
                    <a:ext uri="{9D8B030D-6E8A-4147-A177-3AD203B41FA5}">
                      <a16:colId xmlns:a16="http://schemas.microsoft.com/office/drawing/2014/main" val="1833495153"/>
                    </a:ext>
                  </a:extLst>
                </a:gridCol>
                <a:gridCol w="1543606">
                  <a:extLst>
                    <a:ext uri="{9D8B030D-6E8A-4147-A177-3AD203B41FA5}">
                      <a16:colId xmlns:a16="http://schemas.microsoft.com/office/drawing/2014/main" val="364127034"/>
                    </a:ext>
                  </a:extLst>
                </a:gridCol>
                <a:gridCol w="1543606">
                  <a:extLst>
                    <a:ext uri="{9D8B030D-6E8A-4147-A177-3AD203B41FA5}">
                      <a16:colId xmlns:a16="http://schemas.microsoft.com/office/drawing/2014/main" val="1830841142"/>
                    </a:ext>
                  </a:extLst>
                </a:gridCol>
              </a:tblGrid>
              <a:tr h="34683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extLst>
                  <a:ext uri="{0D108BD9-81ED-4DB2-BD59-A6C34878D82A}">
                    <a16:rowId xmlns:a16="http://schemas.microsoft.com/office/drawing/2014/main" val="692078106"/>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0.079% ± 0.056%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0.503% ± 0.278%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0.581% ± 0.305%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650543892"/>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1.244% ± 1.632%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0.805% ± 0.214%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1.802% ± 1.306%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2.048% ± 1.683%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548266225"/>
                  </a:ext>
                </a:extLst>
              </a:tr>
              <a:tr h="34683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0.158% ± 0.049%</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bl>
          </a:graphicData>
        </a:graphic>
      </p:graphicFrame>
      <p:sp>
        <p:nvSpPr>
          <p:cNvPr id="9" name="矩形 8">
            <a:extLst>
              <a:ext uri="{FF2B5EF4-FFF2-40B4-BE49-F238E27FC236}">
                <a16:creationId xmlns:a16="http://schemas.microsoft.com/office/drawing/2014/main" id="{11CD7EA9-97CC-4236-A7F3-AA261AA6062A}"/>
              </a:ext>
            </a:extLst>
          </p:cNvPr>
          <p:cNvSpPr/>
          <p:nvPr/>
        </p:nvSpPr>
        <p:spPr bwMode="auto">
          <a:xfrm>
            <a:off x="218905" y="131989"/>
            <a:ext cx="8829845"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endPar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文字方塊 2">
            <a:extLst>
              <a:ext uri="{FF2B5EF4-FFF2-40B4-BE49-F238E27FC236}">
                <a16:creationId xmlns:a16="http://schemas.microsoft.com/office/drawing/2014/main" id="{1DF74186-7EF5-55D4-D39F-D978EB2AB64C}"/>
              </a:ext>
            </a:extLst>
          </p:cNvPr>
          <p:cNvSpPr txBox="1"/>
          <p:nvPr/>
        </p:nvSpPr>
        <p:spPr>
          <a:xfrm>
            <a:off x="358774" y="1903842"/>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85.</a:t>
            </a:r>
            <a:endParaRPr lang="zh-TW" altLang="en-US" dirty="0"/>
          </a:p>
        </p:txBody>
      </p:sp>
      <p:sp>
        <p:nvSpPr>
          <p:cNvPr id="2" name="文字方塊 1">
            <a:extLst>
              <a:ext uri="{FF2B5EF4-FFF2-40B4-BE49-F238E27FC236}">
                <a16:creationId xmlns:a16="http://schemas.microsoft.com/office/drawing/2014/main" id="{498EBD0B-8143-E38F-D40D-F0BB1DFB92BB}"/>
              </a:ext>
            </a:extLst>
          </p:cNvPr>
          <p:cNvSpPr txBox="1"/>
          <p:nvPr/>
        </p:nvSpPr>
        <p:spPr>
          <a:xfrm>
            <a:off x="358774" y="1026359"/>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5" name="文字方塊 4">
            <a:extLst>
              <a:ext uri="{FF2B5EF4-FFF2-40B4-BE49-F238E27FC236}">
                <a16:creationId xmlns:a16="http://schemas.microsoft.com/office/drawing/2014/main" id="{97CDDC70-FC1F-30F8-7F02-53B18DC5EDD1}"/>
              </a:ext>
            </a:extLst>
          </p:cNvPr>
          <p:cNvSpPr txBox="1"/>
          <p:nvPr/>
        </p:nvSpPr>
        <p:spPr>
          <a:xfrm>
            <a:off x="358774" y="1348026"/>
            <a:ext cx="811847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table, it can be seen that Hybrid Expert performs better in terms of the “Overkill + Leakage rate” compared to Expert 1, and Expert 2.</a:t>
            </a:r>
          </a:p>
        </p:txBody>
      </p:sp>
      <p:sp>
        <p:nvSpPr>
          <p:cNvPr id="15" name="頁尾版面配置區 14">
            <a:extLst>
              <a:ext uri="{FF2B5EF4-FFF2-40B4-BE49-F238E27FC236}">
                <a16:creationId xmlns:a16="http://schemas.microsoft.com/office/drawing/2014/main" id="{B7C48B3E-E821-5CB8-EB2C-C226532755E8}"/>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4EE703B6-6EB4-A8C8-3C86-16C9DAAB383F}"/>
              </a:ext>
            </a:extLst>
          </p:cNvPr>
          <p:cNvSpPr>
            <a:spLocks noGrp="1"/>
          </p:cNvSpPr>
          <p:nvPr>
            <p:ph type="sldNum" sz="quarter" idx="12"/>
          </p:nvPr>
        </p:nvSpPr>
        <p:spPr/>
        <p:txBody>
          <a:bodyPr/>
          <a:lstStyle/>
          <a:p>
            <a:fld id="{EE3F9CDB-1F21-4789-A81E-8FEA25CE194B}" type="slidenum">
              <a:rPr lang="zh-CN" altLang="en-US" smtClean="0"/>
              <a:pPr/>
              <a:t>42</a:t>
            </a:fld>
            <a:endParaRPr lang="zh-CN" altLang="en-US" dirty="0"/>
          </a:p>
        </p:txBody>
      </p:sp>
    </p:spTree>
    <p:extLst>
      <p:ext uri="{BB962C8B-B14F-4D97-AF65-F5344CB8AC3E}">
        <p14:creationId xmlns:p14="http://schemas.microsoft.com/office/powerpoint/2010/main" val="115760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64E0702B-A727-4B41-8A81-16A460520DE5}"/>
              </a:ext>
            </a:extLst>
          </p:cNvPr>
          <p:cNvGraphicFramePr>
            <a:graphicFrameLocks noGrp="1"/>
          </p:cNvGraphicFramePr>
          <p:nvPr/>
        </p:nvGraphicFramePr>
        <p:xfrm>
          <a:off x="342283" y="2633816"/>
          <a:ext cx="8380649" cy="1624767"/>
        </p:xfrm>
        <a:graphic>
          <a:graphicData uri="http://schemas.openxmlformats.org/drawingml/2006/table">
            <a:tbl>
              <a:tblPr firstRow="1" bandRow="1">
                <a:tableStyleId>{7DF18680-E054-41AD-8BC1-D1AEF772440D}</a:tableStyleId>
              </a:tblPr>
              <a:tblGrid>
                <a:gridCol w="1967434">
                  <a:extLst>
                    <a:ext uri="{9D8B030D-6E8A-4147-A177-3AD203B41FA5}">
                      <a16:colId xmlns:a16="http://schemas.microsoft.com/office/drawing/2014/main" val="4150500866"/>
                    </a:ext>
                  </a:extLst>
                </a:gridCol>
                <a:gridCol w="1654778">
                  <a:extLst>
                    <a:ext uri="{9D8B030D-6E8A-4147-A177-3AD203B41FA5}">
                      <a16:colId xmlns:a16="http://schemas.microsoft.com/office/drawing/2014/main" val="3434082251"/>
                    </a:ext>
                  </a:extLst>
                </a:gridCol>
                <a:gridCol w="1601397">
                  <a:extLst>
                    <a:ext uri="{9D8B030D-6E8A-4147-A177-3AD203B41FA5}">
                      <a16:colId xmlns:a16="http://schemas.microsoft.com/office/drawing/2014/main" val="1261723161"/>
                    </a:ext>
                  </a:extLst>
                </a:gridCol>
                <a:gridCol w="1578520">
                  <a:extLst>
                    <a:ext uri="{9D8B030D-6E8A-4147-A177-3AD203B41FA5}">
                      <a16:colId xmlns:a16="http://schemas.microsoft.com/office/drawing/2014/main" val="364127034"/>
                    </a:ext>
                  </a:extLst>
                </a:gridCol>
                <a:gridCol w="1578520">
                  <a:extLst>
                    <a:ext uri="{9D8B030D-6E8A-4147-A177-3AD203B41FA5}">
                      <a16:colId xmlns:a16="http://schemas.microsoft.com/office/drawing/2014/main" val="2431735795"/>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0.079% ± 0.056%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0.503% ± 0.278%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0.581% ± 0.305%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650543892"/>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1.254% ± 1.638%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0.819% ± 0.222%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1.802% ± 1.306%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2.073% ± 1.679%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548266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0.161% ± 0.048%</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bl>
          </a:graphicData>
        </a:graphic>
      </p:graphicFrame>
      <p:sp>
        <p:nvSpPr>
          <p:cNvPr id="3" name="矩形 2">
            <a:extLst>
              <a:ext uri="{FF2B5EF4-FFF2-40B4-BE49-F238E27FC236}">
                <a16:creationId xmlns:a16="http://schemas.microsoft.com/office/drawing/2014/main" id="{2DD2BD78-EAF1-E8C5-3626-CF9F03F28A99}"/>
              </a:ext>
            </a:extLst>
          </p:cNvPr>
          <p:cNvSpPr/>
          <p:nvPr/>
        </p:nvSpPr>
        <p:spPr bwMode="auto">
          <a:xfrm>
            <a:off x="218905" y="131989"/>
            <a:ext cx="8829845"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2" name="文字方塊 1">
            <a:extLst>
              <a:ext uri="{FF2B5EF4-FFF2-40B4-BE49-F238E27FC236}">
                <a16:creationId xmlns:a16="http://schemas.microsoft.com/office/drawing/2014/main" id="{A913CECF-E108-798A-4BD4-26F912868F0D}"/>
              </a:ext>
            </a:extLst>
          </p:cNvPr>
          <p:cNvSpPr txBox="1"/>
          <p:nvPr/>
        </p:nvSpPr>
        <p:spPr>
          <a:xfrm>
            <a:off x="310422" y="98241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6" name="文字方塊 5">
            <a:extLst>
              <a:ext uri="{FF2B5EF4-FFF2-40B4-BE49-F238E27FC236}">
                <a16:creationId xmlns:a16="http://schemas.microsoft.com/office/drawing/2014/main" id="{0F9D8889-96C0-39DF-39BC-6531BA7996F0}"/>
              </a:ext>
            </a:extLst>
          </p:cNvPr>
          <p:cNvSpPr txBox="1"/>
          <p:nvPr/>
        </p:nvSpPr>
        <p:spPr>
          <a:xfrm>
            <a:off x="342283" y="1956925"/>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85.</a:t>
            </a:r>
            <a:endParaRPr lang="zh-TW" altLang="en-US" dirty="0"/>
          </a:p>
        </p:txBody>
      </p:sp>
      <p:sp>
        <p:nvSpPr>
          <p:cNvPr id="5" name="文字方塊 4">
            <a:extLst>
              <a:ext uri="{FF2B5EF4-FFF2-40B4-BE49-F238E27FC236}">
                <a16:creationId xmlns:a16="http://schemas.microsoft.com/office/drawing/2014/main" id="{7CE60092-0DB3-6F31-0E14-5758AB283B4D}"/>
              </a:ext>
            </a:extLst>
          </p:cNvPr>
          <p:cNvSpPr txBox="1"/>
          <p:nvPr/>
        </p:nvSpPr>
        <p:spPr>
          <a:xfrm>
            <a:off x="358774" y="1348026"/>
            <a:ext cx="811847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table, it can be seen that Hybrid Expert performs better in terms of the “Calibrated Overkill + Leakage rate” compared to Expert 1, and Expert 2.</a:t>
            </a:r>
          </a:p>
        </p:txBody>
      </p:sp>
      <p:sp>
        <p:nvSpPr>
          <p:cNvPr id="15" name="頁尾版面配置區 14">
            <a:extLst>
              <a:ext uri="{FF2B5EF4-FFF2-40B4-BE49-F238E27FC236}">
                <a16:creationId xmlns:a16="http://schemas.microsoft.com/office/drawing/2014/main" id="{3CA91A9E-70AB-DF7F-9CC2-F0276349CDD6}"/>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47329890-498C-B63F-BA98-F19251A6BC2B}"/>
              </a:ext>
            </a:extLst>
          </p:cNvPr>
          <p:cNvSpPr>
            <a:spLocks noGrp="1"/>
          </p:cNvSpPr>
          <p:nvPr>
            <p:ph type="sldNum" sz="quarter" idx="12"/>
          </p:nvPr>
        </p:nvSpPr>
        <p:spPr/>
        <p:txBody>
          <a:bodyPr/>
          <a:lstStyle/>
          <a:p>
            <a:fld id="{EE3F9CDB-1F21-4789-A81E-8FEA25CE194B}" type="slidenum">
              <a:rPr lang="zh-CN" altLang="en-US" smtClean="0"/>
              <a:pPr/>
              <a:t>43</a:t>
            </a:fld>
            <a:endParaRPr lang="zh-CN" altLang="en-US" dirty="0"/>
          </a:p>
        </p:txBody>
      </p:sp>
    </p:spTree>
    <p:extLst>
      <p:ext uri="{BB962C8B-B14F-4D97-AF65-F5344CB8AC3E}">
        <p14:creationId xmlns:p14="http://schemas.microsoft.com/office/powerpoint/2010/main" val="2102047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字方塊 17">
            <a:extLst>
              <a:ext uri="{FF2B5EF4-FFF2-40B4-BE49-F238E27FC236}">
                <a16:creationId xmlns:a16="http://schemas.microsoft.com/office/drawing/2014/main" id="{62BA5762-33A2-4220-A88C-9CF5D24F0C09}"/>
              </a:ext>
            </a:extLst>
          </p:cNvPr>
          <p:cNvSpPr txBox="1"/>
          <p:nvPr/>
        </p:nvSpPr>
        <p:spPr>
          <a:xfrm>
            <a:off x="6980612" y="146372"/>
            <a:ext cx="1997933"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9956" y="1263650"/>
            <a:ext cx="0" cy="244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endCxn id="4" idx="0"/>
          </p:cNvCxnSpPr>
          <p:nvPr/>
        </p:nvCxnSpPr>
        <p:spPr>
          <a:xfrm flipV="1">
            <a:off x="1434759" y="1028804"/>
            <a:ext cx="6120351" cy="1309675"/>
          </a:xfrm>
          <a:prstGeom prst="bentConnector4">
            <a:avLst>
              <a:gd name="adj1" fmla="val -124"/>
              <a:gd name="adj2" fmla="val 117455"/>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矩形 104">
            <a:extLst>
              <a:ext uri="{FF2B5EF4-FFF2-40B4-BE49-F238E27FC236}">
                <a16:creationId xmlns:a16="http://schemas.microsoft.com/office/drawing/2014/main" id="{B7C31963-64CB-4577-842F-E42287D18975}"/>
              </a:ext>
            </a:extLst>
          </p:cNvPr>
          <p:cNvSpPr/>
          <p:nvPr/>
        </p:nvSpPr>
        <p:spPr>
          <a:xfrm>
            <a:off x="6928811" y="3711961"/>
            <a:ext cx="1252598" cy="415498"/>
          </a:xfrm>
          <a:prstGeom prst="rect">
            <a:avLst/>
          </a:prstGeom>
        </p:spPr>
        <p:txBody>
          <a:bodyPr wrap="square">
            <a:spAutoFit/>
          </a:bodyPr>
          <a:lstStyle/>
          <a:p>
            <a:pPr marL="228600" indent="-228600" algn="just">
              <a:buAutoNum type="alphaLcParenBoth"/>
            </a:pPr>
            <a:r>
              <a:rPr lang="en-US" altLang="zh-TW" sz="1050" dirty="0"/>
              <a:t>Upper branch </a:t>
            </a:r>
          </a:p>
          <a:p>
            <a:pPr algn="just"/>
            <a:r>
              <a:rPr lang="en-US" altLang="zh-TW" sz="1050" dirty="0"/>
              <a:t>(Defect detection)</a:t>
            </a:r>
          </a:p>
        </p:txBody>
      </p:sp>
      <p:pic>
        <p:nvPicPr>
          <p:cNvPr id="4" name="圖片 3">
            <a:extLst>
              <a:ext uri="{FF2B5EF4-FFF2-40B4-BE49-F238E27FC236}">
                <a16:creationId xmlns:a16="http://schemas.microsoft.com/office/drawing/2014/main" id="{D49D7EBC-C875-6B25-9F6B-2CE91A8D5B48}"/>
              </a:ext>
            </a:extLst>
          </p:cNvPr>
          <p:cNvPicPr>
            <a:picLocks noChangeAspect="1"/>
          </p:cNvPicPr>
          <p:nvPr/>
        </p:nvPicPr>
        <p:blipFill>
          <a:blip r:embed="rId3"/>
          <a:stretch>
            <a:fillRect/>
          </a:stretch>
        </p:blipFill>
        <p:spPr>
          <a:xfrm>
            <a:off x="6245620" y="1028804"/>
            <a:ext cx="2618980" cy="2732848"/>
          </a:xfrm>
          <a:prstGeom prst="rect">
            <a:avLst/>
          </a:prstGeom>
        </p:spPr>
      </p:pic>
      <p:grpSp>
        <p:nvGrpSpPr>
          <p:cNvPr id="30" name="群組 29">
            <a:extLst>
              <a:ext uri="{FF2B5EF4-FFF2-40B4-BE49-F238E27FC236}">
                <a16:creationId xmlns:a16="http://schemas.microsoft.com/office/drawing/2014/main" id="{EBD091F0-3383-7BB8-D608-442BF1FB1E79}"/>
              </a:ext>
            </a:extLst>
          </p:cNvPr>
          <p:cNvGrpSpPr/>
          <p:nvPr/>
        </p:nvGrpSpPr>
        <p:grpSpPr>
          <a:xfrm>
            <a:off x="42073" y="1697240"/>
            <a:ext cx="5899149" cy="1883959"/>
            <a:chOff x="0" y="1675476"/>
            <a:chExt cx="5899149" cy="1883959"/>
          </a:xfrm>
        </p:grpSpPr>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84E3137D-96EC-9321-05DD-4B94C105B6E1}"/>
                    </a:ext>
                  </a:extLst>
                </p:cNvPr>
                <p:cNvSpPr/>
                <p:nvPr/>
              </p:nvSpPr>
              <p:spPr>
                <a:xfrm>
                  <a:off x="1768145" y="2674616"/>
                  <a:ext cx="747236" cy="726136"/>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32" name="矩形 31">
                  <a:extLst>
                    <a:ext uri="{FF2B5EF4-FFF2-40B4-BE49-F238E27FC236}">
                      <a16:creationId xmlns:a16="http://schemas.microsoft.com/office/drawing/2014/main" id="{84E3137D-96EC-9321-05DD-4B94C105B6E1}"/>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33" name="直線單箭頭接點 32">
              <a:extLst>
                <a:ext uri="{FF2B5EF4-FFF2-40B4-BE49-F238E27FC236}">
                  <a16:creationId xmlns:a16="http://schemas.microsoft.com/office/drawing/2014/main" id="{A9AB75BB-E22D-E288-A78C-2804702534F6}"/>
                </a:ext>
              </a:extLst>
            </p:cNvPr>
            <p:cNvCxnSpPr>
              <a:cxnSpLocks/>
              <a:endCxn id="34" idx="1"/>
            </p:cNvCxnSpPr>
            <p:nvPr/>
          </p:nvCxnSpPr>
          <p:spPr>
            <a:xfrm>
              <a:off x="2522937" y="3118289"/>
              <a:ext cx="254922" cy="3088"/>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B674B253-9889-72CF-5486-D987CC905280}"/>
                    </a:ext>
                  </a:extLst>
                </p:cNvPr>
                <p:cNvSpPr/>
                <p:nvPr/>
              </p:nvSpPr>
              <p:spPr>
                <a:xfrm>
                  <a:off x="2777859" y="2703391"/>
                  <a:ext cx="749088" cy="835971"/>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dirty="0">
                          <a:latin typeface="Cambria Math" panose="02040503050406030204" pitchFamily="18" charset="0"/>
                        </a:rPr>
                        <m:t>Probabili</m:t>
                      </m:r>
                    </m:oMath>
                  </a14:m>
                  <a:r>
                    <a:rPr lang="en-US" altLang="zh-TW" sz="800" dirty="0">
                      <a:latin typeface="+mj-lt"/>
                    </a:rPr>
                    <a:t>ties to</a:t>
                  </a:r>
                </a:p>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Converter</a:t>
                  </a:r>
                  <a:endParaRPr lang="zh-TW" altLang="zh-TW" sz="800" dirty="0">
                    <a:latin typeface="+mj-lt"/>
                  </a:endParaRPr>
                </a:p>
              </p:txBody>
            </p:sp>
          </mc:Choice>
          <mc:Fallback xmlns="">
            <p:sp>
              <p:nvSpPr>
                <p:cNvPr id="34" name="矩形 33">
                  <a:extLst>
                    <a:ext uri="{FF2B5EF4-FFF2-40B4-BE49-F238E27FC236}">
                      <a16:creationId xmlns:a16="http://schemas.microsoft.com/office/drawing/2014/main" id="{B674B253-9889-72CF-5486-D987CC905280}"/>
                    </a:ext>
                  </a:extLst>
                </p:cNvPr>
                <p:cNvSpPr>
                  <a:spLocks noRot="1" noChangeAspect="1" noMove="1" noResize="1" noEditPoints="1" noAdjustHandles="1" noChangeArrowheads="1" noChangeShapeType="1" noTextEdit="1"/>
                </p:cNvSpPr>
                <p:nvPr/>
              </p:nvSpPr>
              <p:spPr>
                <a:xfrm>
                  <a:off x="2777859" y="2703391"/>
                  <a:ext cx="749088" cy="835971"/>
                </a:xfrm>
                <a:prstGeom prst="rect">
                  <a:avLst/>
                </a:prstGeom>
                <a:blipFill>
                  <a:blip r:embed="rId5"/>
                  <a:stretch>
                    <a:fillRect/>
                  </a:stretch>
                </a:blipFill>
              </p:spPr>
              <p:txBody>
                <a:bodyPr/>
                <a:lstStyle/>
                <a:p>
                  <a:r>
                    <a:rPr lang="zh-TW" altLang="en-US">
                      <a:noFill/>
                    </a:rPr>
                    <a:t> </a:t>
                  </a:r>
                </a:p>
              </p:txBody>
            </p:sp>
          </mc:Fallback>
        </mc:AlternateContent>
        <p:cxnSp>
          <p:nvCxnSpPr>
            <p:cNvPr id="35" name="直線單箭頭接點 34">
              <a:extLst>
                <a:ext uri="{FF2B5EF4-FFF2-40B4-BE49-F238E27FC236}">
                  <a16:creationId xmlns:a16="http://schemas.microsoft.com/office/drawing/2014/main" id="{B580675E-5645-2291-2BAC-C5A3D33E3F00}"/>
                </a:ext>
              </a:extLst>
            </p:cNvPr>
            <p:cNvCxnSpPr>
              <a:cxnSpLocks/>
              <a:stCxn id="34" idx="3"/>
              <a:endCxn id="36" idx="1"/>
            </p:cNvCxnSpPr>
            <p:nvPr/>
          </p:nvCxnSpPr>
          <p:spPr>
            <a:xfrm>
              <a:off x="3526947" y="3121377"/>
              <a:ext cx="188161" cy="24579"/>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482B5584-5BA9-256E-4F75-E536DF1BDE47}"/>
                    </a:ext>
                  </a:extLst>
                </p:cNvPr>
                <p:cNvSpPr/>
                <p:nvPr/>
              </p:nvSpPr>
              <p:spPr>
                <a:xfrm>
                  <a:off x="3715108" y="2732477"/>
                  <a:ext cx="723335" cy="826958"/>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Uncertainty</a:t>
                  </a:r>
                </a:p>
                <a:p>
                  <a:pPr algn="ctr"/>
                  <a:r>
                    <a:rPr lang="en-US" altLang="zh-TW" sz="800" dirty="0">
                      <a:latin typeface="+mj-lt"/>
                    </a:rPr>
                    <a:t>to defect</a:t>
                  </a:r>
                </a:p>
                <a:p>
                  <a:pPr algn="ctr"/>
                  <a:r>
                    <a:rPr lang="en-US" altLang="zh-TW" sz="800" dirty="0">
                      <a:latin typeface="+mj-lt"/>
                    </a:rPr>
                    <a:t>converter</a:t>
                  </a:r>
                </a:p>
                <a:p>
                  <a:pPr algn="ctr"/>
                  <a:r>
                    <a:rPr lang="en-US" altLang="zh-TW" sz="800" dirty="0">
                      <a:latin typeface="+mj-lt"/>
                    </a:rPr>
                    <a:t> </a:t>
                  </a:r>
                  <a14:m>
                    <m:oMath xmlns:m="http://schemas.openxmlformats.org/officeDocument/2006/math">
                      <m:r>
                        <a:rPr lang="en-US" altLang="zh-TW" sz="800">
                          <a:latin typeface="Cambria Math" panose="02040503050406030204" pitchFamily="18" charset="0"/>
                        </a:rPr>
                        <m:t>𝛾</m:t>
                      </m:r>
                      <m:r>
                        <a:rPr lang="en-US" altLang="zh-TW" sz="800">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𝑐𝑜𝑚</m:t>
                          </m:r>
                        </m:sub>
                      </m:sSub>
                      <m:r>
                        <a:rPr lang="en-US" altLang="zh-TW" sz="800">
                          <a:latin typeface="Cambria Math" panose="02040503050406030204" pitchFamily="18" charset="0"/>
                        </a:rPr>
                        <m:t>)</m:t>
                      </m:r>
                    </m:oMath>
                  </a14:m>
                  <a:endParaRPr lang="zh-TW" altLang="en-US" sz="800" dirty="0">
                    <a:latin typeface="+mj-lt"/>
                  </a:endParaRPr>
                </a:p>
              </p:txBody>
            </p:sp>
          </mc:Choice>
          <mc:Fallback xmlns="">
            <p:sp>
              <p:nvSpPr>
                <p:cNvPr id="36" name="矩形 35">
                  <a:extLst>
                    <a:ext uri="{FF2B5EF4-FFF2-40B4-BE49-F238E27FC236}">
                      <a16:creationId xmlns:a16="http://schemas.microsoft.com/office/drawing/2014/main" id="{482B5584-5BA9-256E-4F75-E536DF1BDE47}"/>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36">
                  <a:extLst>
                    <a:ext uri="{FF2B5EF4-FFF2-40B4-BE49-F238E27FC236}">
                      <a16:creationId xmlns:a16="http://schemas.microsoft.com/office/drawing/2014/main" id="{E06018BB-3BB3-EEDC-43C2-6746A3F9080A}"/>
                    </a:ext>
                  </a:extLst>
                </p:cNvPr>
                <p:cNvSpPr txBox="1"/>
                <p:nvPr/>
              </p:nvSpPr>
              <p:spPr>
                <a:xfrm>
                  <a:off x="3438601" y="3221337"/>
                  <a:ext cx="327824" cy="215444"/>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en-US" altLang="zh-TW" dirty="0">
                            <a:latin typeface="Cambria Math" panose="02040503050406030204" pitchFamily="18" charset="0"/>
                          </a:rPr>
                          <m:t>𝑈</m:t>
                        </m:r>
                      </m:oMath>
                    </m:oMathPara>
                  </a14:m>
                  <a:endParaRPr lang="zh-TW" altLang="en-US" dirty="0"/>
                </a:p>
              </p:txBody>
            </p:sp>
          </mc:Choice>
          <mc:Fallback xmlns="">
            <p:sp>
              <p:nvSpPr>
                <p:cNvPr id="37" name="文字方塊 36">
                  <a:extLst>
                    <a:ext uri="{FF2B5EF4-FFF2-40B4-BE49-F238E27FC236}">
                      <a16:creationId xmlns:a16="http://schemas.microsoft.com/office/drawing/2014/main" id="{E06018BB-3BB3-EEDC-43C2-6746A3F9080A}"/>
                    </a:ext>
                  </a:extLst>
                </p:cNvPr>
                <p:cNvSpPr txBox="1">
                  <a:spLocks noRot="1" noChangeAspect="1" noMove="1" noResize="1" noEditPoints="1" noAdjustHandles="1" noChangeArrowheads="1" noChangeShapeType="1" noTextEdit="1"/>
                </p:cNvSpPr>
                <p:nvPr/>
              </p:nvSpPr>
              <p:spPr>
                <a:xfrm>
                  <a:off x="3438601" y="3221337"/>
                  <a:ext cx="327824" cy="21544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文字方塊 37">
                  <a:extLst>
                    <a:ext uri="{FF2B5EF4-FFF2-40B4-BE49-F238E27FC236}">
                      <a16:creationId xmlns:a16="http://schemas.microsoft.com/office/drawing/2014/main" id="{4A890957-E03A-AC30-F926-BFAC54143B82}"/>
                    </a:ext>
                  </a:extLst>
                </p:cNvPr>
                <p:cNvSpPr txBox="1"/>
                <p:nvPr/>
              </p:nvSpPr>
              <p:spPr>
                <a:xfrm>
                  <a:off x="4388500" y="3137782"/>
                  <a:ext cx="369598" cy="235385"/>
                </a:xfrm>
                <a:prstGeom prst="rect">
                  <a:avLst/>
                </a:prstGeom>
                <a:noFill/>
              </p:spPr>
              <p:txBody>
                <a:bodyPr wrap="square">
                  <a:spAutoFit/>
                </a:bodyPr>
                <a:lstStyle>
                  <a:defPPr>
                    <a:defRPr lang="zh-CN"/>
                  </a:defPPr>
                  <a:lvl1pPr>
                    <a:defRPr sz="800" i="1">
                      <a:solidFill>
                        <a:schemeClr val="bg1">
                          <a:lumMod val="65000"/>
                        </a:schemeClr>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Sup>
                          <m:sSubSupPr>
                            <m:ctrlPr>
                              <a:rPr lang="en-US" altLang="zh-TW" i="1" dirty="0">
                                <a:latin typeface="Cambria Math" panose="02040503050406030204" pitchFamily="18" charset="0"/>
                              </a:rPr>
                            </m:ctrlPr>
                          </m:sSubSupPr>
                          <m:e>
                            <m:acc>
                              <m:accPr>
                                <m:chr m:val="̂"/>
                                <m:ctrlPr>
                                  <a:rPr lang="zh-TW" altLang="en-US" i="1" dirty="0">
                                    <a:latin typeface="Cambria Math" panose="02040503050406030204" pitchFamily="18" charset="0"/>
                                  </a:rPr>
                                </m:ctrlPr>
                              </m:accPr>
                              <m:e>
                                <m:r>
                                  <a:rPr lang="zh-TW" altLang="en-US" dirty="0">
                                    <a:latin typeface="Cambria Math" panose="02040503050406030204" pitchFamily="18" charset="0"/>
                                  </a:rPr>
                                  <m:t>𝑦</m:t>
                                </m:r>
                              </m:e>
                            </m:acc>
                          </m:e>
                          <m:sub>
                            <m:r>
                              <a:rPr lang="en-US" altLang="zh-TW" dirty="0">
                                <a:latin typeface="Cambria Math" panose="02040503050406030204" pitchFamily="18" charset="0"/>
                              </a:rPr>
                              <m:t>𝑑𝑒𝑓</m:t>
                            </m:r>
                          </m:sub>
                          <m:sup>
                            <m:r>
                              <a:rPr lang="en-US" altLang="zh-TW" dirty="0">
                                <a:latin typeface="Cambria Math" panose="02040503050406030204" pitchFamily="18" charset="0"/>
                              </a:rPr>
                              <m:t>2</m:t>
                            </m:r>
                          </m:sup>
                        </m:sSubSup>
                      </m:oMath>
                    </m:oMathPara>
                  </a14:m>
                  <a:endParaRPr lang="zh-TW" altLang="en-US" dirty="0"/>
                </a:p>
              </p:txBody>
            </p:sp>
          </mc:Choice>
          <mc:Fallback xmlns="">
            <p:sp>
              <p:nvSpPr>
                <p:cNvPr id="38" name="文字方塊 37">
                  <a:extLst>
                    <a:ext uri="{FF2B5EF4-FFF2-40B4-BE49-F238E27FC236}">
                      <a16:creationId xmlns:a16="http://schemas.microsoft.com/office/drawing/2014/main" id="{4A890957-E03A-AC30-F926-BFAC54143B82}"/>
                    </a:ext>
                  </a:extLst>
                </p:cNvPr>
                <p:cNvSpPr txBox="1">
                  <a:spLocks noRot="1" noChangeAspect="1" noMove="1" noResize="1" noEditPoints="1" noAdjustHandles="1" noChangeArrowheads="1" noChangeShapeType="1" noTextEdit="1"/>
                </p:cNvSpPr>
                <p:nvPr/>
              </p:nvSpPr>
              <p:spPr>
                <a:xfrm>
                  <a:off x="4388500" y="3137782"/>
                  <a:ext cx="369598" cy="235385"/>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56972AF8-6AF4-40C9-2FF8-F87D30AEE12A}"/>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39" name="矩形 38">
                  <a:extLst>
                    <a:ext uri="{FF2B5EF4-FFF2-40B4-BE49-F238E27FC236}">
                      <a16:creationId xmlns:a16="http://schemas.microsoft.com/office/drawing/2014/main" id="{56972AF8-6AF4-40C9-2FF8-F87D30AEE12A}"/>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40" name="直線單箭頭接點 39">
              <a:extLst>
                <a:ext uri="{FF2B5EF4-FFF2-40B4-BE49-F238E27FC236}">
                  <a16:creationId xmlns:a16="http://schemas.microsoft.com/office/drawing/2014/main" id="{B9E12B13-88A8-8B5B-3F00-F1D25D33525E}"/>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C8B23A8D-4175-99FA-005E-E68FAAC67D0C}"/>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41" name="文字方塊 40">
                  <a:extLst>
                    <a:ext uri="{FF2B5EF4-FFF2-40B4-BE49-F238E27FC236}">
                      <a16:creationId xmlns:a16="http://schemas.microsoft.com/office/drawing/2014/main" id="{C8B23A8D-4175-99FA-005E-E68FAAC67D0C}"/>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84A0167A-1B71-2A1D-727D-68DF458D3194}"/>
                    </a:ext>
                  </a:extLst>
                </p:cNvPr>
                <p:cNvSpPr txBox="1"/>
                <p:nvPr/>
              </p:nvSpPr>
              <p:spPr>
                <a:xfrm>
                  <a:off x="3312850" y="1853277"/>
                  <a:ext cx="369598" cy="2663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42" name="文字方塊 41">
                  <a:extLst>
                    <a:ext uri="{FF2B5EF4-FFF2-40B4-BE49-F238E27FC236}">
                      <a16:creationId xmlns:a16="http://schemas.microsoft.com/office/drawing/2014/main" id="{84A0167A-1B71-2A1D-727D-68DF458D3194}"/>
                    </a:ext>
                  </a:extLst>
                </p:cNvPr>
                <p:cNvSpPr txBox="1">
                  <a:spLocks noRot="1" noChangeAspect="1" noMove="1" noResize="1" noEditPoints="1" noAdjustHandles="1" noChangeArrowheads="1" noChangeShapeType="1" noTextEdit="1"/>
                </p:cNvSpPr>
                <p:nvPr/>
              </p:nvSpPr>
              <p:spPr>
                <a:xfrm>
                  <a:off x="3312850" y="1853277"/>
                  <a:ext cx="369598" cy="26636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文字方塊 42">
                  <a:extLst>
                    <a:ext uri="{FF2B5EF4-FFF2-40B4-BE49-F238E27FC236}">
                      <a16:creationId xmlns:a16="http://schemas.microsoft.com/office/drawing/2014/main" id="{DCCFA920-3243-D77E-1BEA-DD3EF5EA1460}"/>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43" name="文字方塊 42">
                  <a:extLst>
                    <a:ext uri="{FF2B5EF4-FFF2-40B4-BE49-F238E27FC236}">
                      <a16:creationId xmlns:a16="http://schemas.microsoft.com/office/drawing/2014/main" id="{DCCFA920-3243-D77E-1BEA-DD3EF5EA1460}"/>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44" name="肘形接點 111">
              <a:extLst>
                <a:ext uri="{FF2B5EF4-FFF2-40B4-BE49-F238E27FC236}">
                  <a16:creationId xmlns:a16="http://schemas.microsoft.com/office/drawing/2014/main" id="{90D45F2F-085C-FC3C-104E-61C2B0A149D1}"/>
                </a:ext>
              </a:extLst>
            </p:cNvPr>
            <p:cNvCxnSpPr>
              <a:cxnSpLocks/>
            </p:cNvCxnSpPr>
            <p:nvPr/>
          </p:nvCxnSpPr>
          <p:spPr>
            <a:xfrm rot="5400000" flipH="1" flipV="1">
              <a:off x="1384091" y="2275754"/>
              <a:ext cx="462024" cy="278208"/>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接點 3">
              <a:extLst>
                <a:ext uri="{FF2B5EF4-FFF2-40B4-BE49-F238E27FC236}">
                  <a16:creationId xmlns:a16="http://schemas.microsoft.com/office/drawing/2014/main" id="{F3462017-1C56-6E8C-AAE8-A73059D8296A}"/>
                </a:ext>
              </a:extLst>
            </p:cNvPr>
            <p:cNvCxnSpPr/>
            <p:nvPr/>
          </p:nvCxnSpPr>
          <p:spPr>
            <a:xfrm>
              <a:off x="1200196" y="2657351"/>
              <a:ext cx="554011" cy="462025"/>
            </a:xfrm>
            <a:prstGeom prst="bentConnector3">
              <a:avLst>
                <a:gd name="adj1" fmla="val 50000"/>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矩形 80">
                  <a:extLst>
                    <a:ext uri="{FF2B5EF4-FFF2-40B4-BE49-F238E27FC236}">
                      <a16:creationId xmlns:a16="http://schemas.microsoft.com/office/drawing/2014/main" id="{9816B35E-CBCA-20DC-D3D4-D955D3C139CF}"/>
                    </a:ext>
                  </a:extLst>
                </p:cNvPr>
                <p:cNvSpPr/>
                <p:nvPr/>
              </p:nvSpPr>
              <p:spPr>
                <a:xfrm>
                  <a:off x="4708156" y="1675476"/>
                  <a:ext cx="687026"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Prediction</a:t>
                  </a:r>
                </a:p>
                <a:p>
                  <a:pPr algn="ctr"/>
                  <a:r>
                    <a:rPr lang="en-US" altLang="zh-TW" sz="800" dirty="0">
                      <a:latin typeface="+mj-lt"/>
                    </a:rPr>
                    <a:t>Combiner</a:t>
                  </a: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46" name="矩形 80">
                  <a:extLst>
                    <a:ext uri="{FF2B5EF4-FFF2-40B4-BE49-F238E27FC236}">
                      <a16:creationId xmlns:a16="http://schemas.microsoft.com/office/drawing/2014/main" id="{9816B35E-CBCA-20DC-D3D4-D955D3C139CF}"/>
                    </a:ext>
                  </a:extLst>
                </p:cNvPr>
                <p:cNvSpPr>
                  <a:spLocks noRot="1" noChangeAspect="1" noMove="1" noResize="1" noEditPoints="1" noAdjustHandles="1" noChangeArrowheads="1" noChangeShapeType="1" noTextEdit="1"/>
                </p:cNvSpPr>
                <p:nvPr/>
              </p:nvSpPr>
              <p:spPr>
                <a:xfrm>
                  <a:off x="4708156" y="1675476"/>
                  <a:ext cx="687026" cy="1716263"/>
                </a:xfrm>
                <a:prstGeom prst="rect">
                  <a:avLst/>
                </a:prstGeom>
                <a:blipFill>
                  <a:blip r:embed="rId13"/>
                  <a:stretch>
                    <a:fillRect r="-870"/>
                  </a:stretch>
                </a:blipFill>
              </p:spPr>
              <p:txBody>
                <a:bodyPr/>
                <a:lstStyle/>
                <a:p>
                  <a:r>
                    <a:rPr lang="zh-TW" altLang="en-US">
                      <a:noFill/>
                    </a:rPr>
                    <a:t> </a:t>
                  </a:r>
                </a:p>
              </p:txBody>
            </p:sp>
          </mc:Fallback>
        </mc:AlternateContent>
        <p:cxnSp>
          <p:nvCxnSpPr>
            <p:cNvPr id="47" name="直線單箭頭接點 82">
              <a:extLst>
                <a:ext uri="{FF2B5EF4-FFF2-40B4-BE49-F238E27FC236}">
                  <a16:creationId xmlns:a16="http://schemas.microsoft.com/office/drawing/2014/main" id="{74BFBE66-DC42-0883-4214-DD2EE4C9D684}"/>
                </a:ext>
              </a:extLst>
            </p:cNvPr>
            <p:cNvCxnSpPr/>
            <p:nvPr/>
          </p:nvCxnSpPr>
          <p:spPr>
            <a:xfrm>
              <a:off x="5460475" y="2549704"/>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94">
              <a:extLst>
                <a:ext uri="{FF2B5EF4-FFF2-40B4-BE49-F238E27FC236}">
                  <a16:creationId xmlns:a16="http://schemas.microsoft.com/office/drawing/2014/main" id="{BBCBCEFD-183D-DD5B-8544-60915FE1E83C}"/>
                </a:ext>
              </a:extLst>
            </p:cNvPr>
            <p:cNvCxnSpPr>
              <a:cxnSpLocks/>
            </p:cNvCxnSpPr>
            <p:nvPr/>
          </p:nvCxnSpPr>
          <p:spPr>
            <a:xfrm>
              <a:off x="2663572" y="2209253"/>
              <a:ext cx="187069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28">
                  <a:extLst>
                    <a:ext uri="{FF2B5EF4-FFF2-40B4-BE49-F238E27FC236}">
                      <a16:creationId xmlns:a16="http://schemas.microsoft.com/office/drawing/2014/main" id="{4EC91BDC-E1E1-75AD-BBD1-BD1EC229A7A5}"/>
                    </a:ext>
                  </a:extLst>
                </p:cNvPr>
                <p:cNvSpPr/>
                <p:nvPr/>
              </p:nvSpPr>
              <p:spPr>
                <a:xfrm>
                  <a:off x="5460475" y="2199125"/>
                  <a:ext cx="401007" cy="2253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a:solidFill>
                                  <a:schemeClr val="bg1">
                                    <a:lumMod val="65000"/>
                                  </a:schemeClr>
                                </a:solidFill>
                                <a:latin typeface="Cambria Math" panose="02040503050406030204" pitchFamily="18" charset="0"/>
                              </a:rPr>
                              <m:t>𝑑𝑒𝑓</m:t>
                            </m:r>
                          </m:sub>
                        </m:sSub>
                      </m:oMath>
                    </m:oMathPara>
                  </a14:m>
                  <a:endParaRPr lang="zh-TW" altLang="en-US" sz="800" i="1" dirty="0">
                    <a:solidFill>
                      <a:schemeClr val="bg1">
                        <a:lumMod val="65000"/>
                      </a:schemeClr>
                    </a:solidFill>
                    <a:latin typeface="Cambria Math" panose="02040503050406030204" pitchFamily="18" charset="0"/>
                  </a:endParaRPr>
                </a:p>
              </p:txBody>
            </p:sp>
          </mc:Choice>
          <mc:Fallback xmlns="">
            <p:sp>
              <p:nvSpPr>
                <p:cNvPr id="49" name="矩形 28">
                  <a:extLst>
                    <a:ext uri="{FF2B5EF4-FFF2-40B4-BE49-F238E27FC236}">
                      <a16:creationId xmlns:a16="http://schemas.microsoft.com/office/drawing/2014/main" id="{4EC91BDC-E1E1-75AD-BBD1-BD1EC229A7A5}"/>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id="{E2BC6435-C29F-DA93-5F3E-4E7AB3C91E89}"/>
                </a:ext>
              </a:extLst>
            </p:cNvPr>
            <p:cNvCxnSpPr>
              <a:cxnSpLocks/>
            </p:cNvCxnSpPr>
            <p:nvPr/>
          </p:nvCxnSpPr>
          <p:spPr>
            <a:xfrm>
              <a:off x="4467544" y="3067863"/>
              <a:ext cx="22358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BE4AB640-8F07-9D16-002D-467BCC590EBE}"/>
                    </a:ext>
                  </a:extLst>
                </p:cNvPr>
                <p:cNvSpPr/>
                <p:nvPr/>
              </p:nvSpPr>
              <p:spPr>
                <a:xfrm>
                  <a:off x="1771973" y="1815451"/>
                  <a:ext cx="751899" cy="66827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51" name="矩形 50">
                  <a:extLst>
                    <a:ext uri="{FF2B5EF4-FFF2-40B4-BE49-F238E27FC236}">
                      <a16:creationId xmlns:a16="http://schemas.microsoft.com/office/drawing/2014/main" id="{BE4AB640-8F07-9D16-002D-467BCC590EBE}"/>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52" name="肘形接點 3">
              <a:extLst>
                <a:ext uri="{FF2B5EF4-FFF2-40B4-BE49-F238E27FC236}">
                  <a16:creationId xmlns:a16="http://schemas.microsoft.com/office/drawing/2014/main" id="{4B8C82AC-907F-537F-514D-02F653D4513C}"/>
                </a:ext>
              </a:extLst>
            </p:cNvPr>
            <p:cNvCxnSpPr>
              <a:cxnSpLocks/>
              <a:endCxn id="36" idx="0"/>
            </p:cNvCxnSpPr>
            <p:nvPr/>
          </p:nvCxnSpPr>
          <p:spPr>
            <a:xfrm>
              <a:off x="3731410" y="2442887"/>
              <a:ext cx="345367" cy="289590"/>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24">
                  <a:extLst>
                    <a:ext uri="{FF2B5EF4-FFF2-40B4-BE49-F238E27FC236}">
                      <a16:creationId xmlns:a16="http://schemas.microsoft.com/office/drawing/2014/main" id="{9154534E-2CEA-D5D1-B484-BEB6D88D97FB}"/>
                    </a:ext>
                  </a:extLst>
                </p:cNvPr>
                <p:cNvSpPr txBox="1"/>
                <p:nvPr/>
              </p:nvSpPr>
              <p:spPr>
                <a:xfrm>
                  <a:off x="3337250" y="2318076"/>
                  <a:ext cx="470770" cy="2360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1</m:t>
                            </m:r>
                          </m:sup>
                        </m:sSubSup>
                        <m:r>
                          <a:rPr lang="en-US" altLang="zh-TW" sz="800" b="0" i="1" smtClean="0">
                            <a:solidFill>
                              <a:schemeClr val="bg1">
                                <a:lumMod val="50000"/>
                              </a:schemeClr>
                            </a:solidFill>
                            <a:latin typeface="Cambria Math" panose="02040503050406030204" pitchFamily="18" charset="0"/>
                          </a:rPr>
                          <m:t>,</m:t>
                        </m:r>
                        <m:sSubSup>
                          <m:sSubSupPr>
                            <m:ctrlPr>
                              <a:rPr lang="en-US" altLang="zh-TW" sz="800" i="1">
                                <a:solidFill>
                                  <a:schemeClr val="bg1">
                                    <a:lumMod val="50000"/>
                                  </a:schemeClr>
                                </a:solidFill>
                                <a:latin typeface="Cambria Math" panose="02040503050406030204" pitchFamily="18" charset="0"/>
                              </a:rPr>
                            </m:ctrlPr>
                          </m:sSubSupPr>
                          <m:e>
                            <m:r>
                              <a:rPr lang="en-US" altLang="zh-TW" sz="800" i="1">
                                <a:solidFill>
                                  <a:schemeClr val="bg1">
                                    <a:lumMod val="50000"/>
                                  </a:schemeClr>
                                </a:solidFill>
                                <a:latin typeface="Cambria Math" panose="02040503050406030204" pitchFamily="18" charset="0"/>
                              </a:rPr>
                              <m:t>𝑇</m:t>
                            </m:r>
                          </m:e>
                          <m:sub>
                            <m:r>
                              <a:rPr lang="en-US" altLang="zh-TW" sz="800" i="1">
                                <a:solidFill>
                                  <a:schemeClr val="bg1">
                                    <a:lumMod val="50000"/>
                                  </a:schemeClr>
                                </a:solidFill>
                                <a:latin typeface="Cambria Math" panose="02040503050406030204" pitchFamily="18" charset="0"/>
                              </a:rPr>
                              <m:t>𝑗</m:t>
                            </m:r>
                          </m:sub>
                          <m:sup>
                            <m:r>
                              <a:rPr lang="en-US" altLang="zh-TW" sz="800" i="1">
                                <a:solidFill>
                                  <a:schemeClr val="bg1">
                                    <a:lumMod val="50000"/>
                                  </a:schemeClr>
                                </a:solidFill>
                                <a:latin typeface="Cambria Math" panose="02040503050406030204" pitchFamily="18" charset="0"/>
                              </a:rPr>
                              <m:t>2</m:t>
                            </m:r>
                          </m:sup>
                        </m:sSubSup>
                      </m:oMath>
                    </m:oMathPara>
                  </a14:m>
                  <a:endParaRPr lang="zh-TW" altLang="en-US" sz="800" dirty="0"/>
                </a:p>
              </p:txBody>
            </p:sp>
          </mc:Choice>
          <mc:Fallback xmlns="">
            <p:sp>
              <p:nvSpPr>
                <p:cNvPr id="53" name="TextBox 24">
                  <a:extLst>
                    <a:ext uri="{FF2B5EF4-FFF2-40B4-BE49-F238E27FC236}">
                      <a16:creationId xmlns:a16="http://schemas.microsoft.com/office/drawing/2014/main" id="{9154534E-2CEA-D5D1-B484-BEB6D88D97FB}"/>
                    </a:ext>
                  </a:extLst>
                </p:cNvPr>
                <p:cNvSpPr txBox="1">
                  <a:spLocks noRot="1" noChangeAspect="1" noMove="1" noResize="1" noEditPoints="1" noAdjustHandles="1" noChangeArrowheads="1" noChangeShapeType="1" noTextEdit="1"/>
                </p:cNvSpPr>
                <p:nvPr/>
              </p:nvSpPr>
              <p:spPr>
                <a:xfrm>
                  <a:off x="3337250" y="2318076"/>
                  <a:ext cx="470770" cy="236027"/>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53">
                  <a:extLst>
                    <a:ext uri="{FF2B5EF4-FFF2-40B4-BE49-F238E27FC236}">
                      <a16:creationId xmlns:a16="http://schemas.microsoft.com/office/drawing/2014/main" id="{7A8B1991-7562-31FA-39B5-82E076535A81}"/>
                    </a:ext>
                  </a:extLst>
                </p:cNvPr>
                <p:cNvSpPr txBox="1"/>
                <p:nvPr/>
              </p:nvSpPr>
              <p:spPr>
                <a:xfrm>
                  <a:off x="2411815" y="3231065"/>
                  <a:ext cx="467025" cy="2154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solidFill>
                                  <a:schemeClr val="bg1">
                                    <a:lumMod val="65000"/>
                                  </a:schemeClr>
                                </a:solidFill>
                                <a:latin typeface="Cambria Math" panose="02040503050406030204" pitchFamily="18" charset="0"/>
                              </a:rPr>
                            </m:ctrlPr>
                          </m:sSubPr>
                          <m:e>
                            <m:acc>
                              <m:accPr>
                                <m:chr m:val="̂"/>
                                <m:ctrlPr>
                                  <a:rPr lang="zh-TW" altLang="en-US" sz="800" i="1" dirty="0">
                                    <a:solidFill>
                                      <a:schemeClr val="bg1">
                                        <a:lumMod val="65000"/>
                                      </a:schemeClr>
                                    </a:solidFill>
                                    <a:latin typeface="Cambria Math" panose="02040503050406030204" pitchFamily="18" charset="0"/>
                                  </a:rPr>
                                </m:ctrlPr>
                              </m:accPr>
                              <m:e>
                                <m:r>
                                  <m:rPr>
                                    <m:sty m:val="p"/>
                                  </m:rPr>
                                  <a:rPr lang="zh-TW" altLang="en-US" sz="800" i="0" dirty="0">
                                    <a:solidFill>
                                      <a:schemeClr val="bg1">
                                        <a:lumMod val="65000"/>
                                      </a:schemeClr>
                                    </a:solidFill>
                                    <a:latin typeface="Cambria Math" panose="02040503050406030204" pitchFamily="18" charset="0"/>
                                  </a:rPr>
                                  <m:t>y</m:t>
                                </m:r>
                              </m:e>
                            </m:acc>
                          </m:e>
                          <m:sub>
                            <m:r>
                              <m:rPr>
                                <m:sty m:val="p"/>
                              </m:rPr>
                              <a:rPr lang="en-US" altLang="zh-TW" sz="800" i="0" dirty="0">
                                <a:solidFill>
                                  <a:schemeClr val="bg1">
                                    <a:lumMod val="65000"/>
                                  </a:schemeClr>
                                </a:solidFill>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54" name="文字方塊 53">
                  <a:extLst>
                    <a:ext uri="{FF2B5EF4-FFF2-40B4-BE49-F238E27FC236}">
                      <a16:creationId xmlns:a16="http://schemas.microsoft.com/office/drawing/2014/main" id="{7A8B1991-7562-31FA-39B5-82E076535A81}"/>
                    </a:ext>
                  </a:extLst>
                </p:cNvPr>
                <p:cNvSpPr txBox="1">
                  <a:spLocks noRot="1" noChangeAspect="1" noMove="1" noResize="1" noEditPoints="1" noAdjustHandles="1" noChangeArrowheads="1" noChangeShapeType="1" noTextEdit="1"/>
                </p:cNvSpPr>
                <p:nvPr/>
              </p:nvSpPr>
              <p:spPr>
                <a:xfrm>
                  <a:off x="2411815" y="3231065"/>
                  <a:ext cx="467025" cy="215444"/>
                </a:xfrm>
                <a:prstGeom prst="rect">
                  <a:avLst/>
                </a:prstGeom>
                <a:blipFill>
                  <a:blip r:embed="rId17"/>
                  <a:stretch>
                    <a:fillRect/>
                  </a:stretch>
                </a:blipFill>
              </p:spPr>
              <p:txBody>
                <a:bodyPr/>
                <a:lstStyle/>
                <a:p>
                  <a:r>
                    <a:rPr lang="zh-TW" altLang="en-US">
                      <a:noFill/>
                    </a:rPr>
                    <a:t> </a:t>
                  </a:r>
                </a:p>
              </p:txBody>
            </p:sp>
          </mc:Fallback>
        </mc:AlternateContent>
      </p:grpSp>
      <p:sp>
        <p:nvSpPr>
          <p:cNvPr id="3" name="文字方塊 2">
            <a:extLst>
              <a:ext uri="{FF2B5EF4-FFF2-40B4-BE49-F238E27FC236}">
                <a16:creationId xmlns:a16="http://schemas.microsoft.com/office/drawing/2014/main" id="{7FC6DA82-986A-457F-2A16-709BBBBFB821}"/>
              </a:ext>
            </a:extLst>
          </p:cNvPr>
          <p:cNvSpPr txBox="1"/>
          <p:nvPr/>
        </p:nvSpPr>
        <p:spPr>
          <a:xfrm>
            <a:off x="168540" y="1147982"/>
            <a:ext cx="3681553" cy="307777"/>
          </a:xfrm>
          <a:prstGeom prst="rect">
            <a:avLst/>
          </a:prstGeom>
          <a:noFill/>
        </p:spPr>
        <p:txBody>
          <a:bodyPr wrap="square">
            <a:spAutoFit/>
          </a:bodyPr>
          <a:lstStyle/>
          <a:p>
            <a:pPr algn="ctr"/>
            <a:r>
              <a:rPr lang="en-US" altLang="zh-TW" sz="1400" dirty="0"/>
              <a:t>Expert 1 : use only the upper branch</a:t>
            </a:r>
          </a:p>
        </p:txBody>
      </p:sp>
      <p:sp>
        <p:nvSpPr>
          <p:cNvPr id="5" name="矩形 4">
            <a:extLst>
              <a:ext uri="{FF2B5EF4-FFF2-40B4-BE49-F238E27FC236}">
                <a16:creationId xmlns:a16="http://schemas.microsoft.com/office/drawing/2014/main" id="{8591119C-EDDB-E262-4B6B-2B6CA4156B0E}"/>
              </a:ext>
            </a:extLst>
          </p:cNvPr>
          <p:cNvSpPr/>
          <p:nvPr/>
        </p:nvSpPr>
        <p:spPr bwMode="auto">
          <a:xfrm>
            <a:off x="168540" y="90085"/>
            <a:ext cx="70657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 </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on other datasets</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 8</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fruit</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 name="直線接點 1">
            <a:extLst>
              <a:ext uri="{FF2B5EF4-FFF2-40B4-BE49-F238E27FC236}">
                <a16:creationId xmlns:a16="http://schemas.microsoft.com/office/drawing/2014/main" id="{9F087809-1E16-8176-BF57-90FD60A6A383}"/>
              </a:ext>
            </a:extLst>
          </p:cNvPr>
          <p:cNvCxnSpPr/>
          <p:nvPr/>
        </p:nvCxnSpPr>
        <p:spPr>
          <a:xfrm flipV="1">
            <a:off x="1808377" y="2609446"/>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id="{43A6F907-63F6-D98A-65A1-6003D6C2E485}"/>
              </a:ext>
            </a:extLst>
          </p:cNvPr>
          <p:cNvCxnSpPr/>
          <p:nvPr/>
        </p:nvCxnSpPr>
        <p:spPr>
          <a:xfrm flipV="1">
            <a:off x="3693846" y="2642177"/>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id="{82B9AE7D-B577-4BC8-5EAD-F0DAA0E04132}"/>
              </a:ext>
            </a:extLst>
          </p:cNvPr>
          <p:cNvCxnSpPr/>
          <p:nvPr/>
        </p:nvCxnSpPr>
        <p:spPr>
          <a:xfrm flipV="1">
            <a:off x="4711551" y="2183854"/>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3B6FB884-619F-4A31-EFB4-7B7CA078ABD6}"/>
              </a:ext>
            </a:extLst>
          </p:cNvPr>
          <p:cNvSpPr txBox="1"/>
          <p:nvPr/>
        </p:nvSpPr>
        <p:spPr>
          <a:xfrm>
            <a:off x="3028074" y="4658360"/>
            <a:ext cx="6003763" cy="415498"/>
          </a:xfrm>
          <a:prstGeom prst="rect">
            <a:avLst/>
          </a:prstGeom>
          <a:noFill/>
          <a:ln w="6350">
            <a:solidFill>
              <a:schemeClr val="tx1"/>
            </a:solidFill>
          </a:ln>
        </p:spPr>
        <p:txBody>
          <a:bodyPr wrap="square" rtlCol="0">
            <a:spAutoFit/>
          </a:bodyPr>
          <a:lstStyle/>
          <a:p>
            <a:r>
              <a:rPr lang="en-US" altLang="zh-TW" sz="1050" dirty="0"/>
              <a:t>Note that both good and bad samples of the training set(old and new fruit) are shown in the background.</a:t>
            </a:r>
          </a:p>
          <a:p>
            <a:r>
              <a:rPr lang="en-US" altLang="zh-TW" sz="1050" dirty="0"/>
              <a:t>both good and bad samples of the test set (old and new fruit)</a:t>
            </a:r>
            <a:r>
              <a:rPr lang="en-US" altLang="zh-TW" sz="1050" dirty="0">
                <a:solidFill>
                  <a:srgbClr val="FF0000"/>
                </a:solidFill>
              </a:rPr>
              <a:t> </a:t>
            </a:r>
            <a:r>
              <a:rPr lang="en-US" altLang="zh-TW" sz="1050" dirty="0"/>
              <a:t>are shown in the foreground.</a:t>
            </a:r>
          </a:p>
        </p:txBody>
      </p:sp>
      <p:sp>
        <p:nvSpPr>
          <p:cNvPr id="14" name="文字方塊 13">
            <a:extLst>
              <a:ext uri="{FF2B5EF4-FFF2-40B4-BE49-F238E27FC236}">
                <a16:creationId xmlns:a16="http://schemas.microsoft.com/office/drawing/2014/main" id="{99A1E6C7-BCA3-4CEB-2269-C1D9BB10A153}"/>
              </a:ext>
            </a:extLst>
          </p:cNvPr>
          <p:cNvSpPr txBox="1"/>
          <p:nvPr/>
        </p:nvSpPr>
        <p:spPr>
          <a:xfrm>
            <a:off x="5138408" y="4033804"/>
            <a:ext cx="4005592" cy="646331"/>
          </a:xfrm>
          <a:prstGeom prst="rect">
            <a:avLst/>
          </a:prstGeom>
          <a:noFill/>
        </p:spPr>
        <p:txBody>
          <a:bodyPr wrap="square">
            <a:spAutoFit/>
          </a:bodyPr>
          <a:lstStyle/>
          <a:p>
            <a:r>
              <a:rPr lang="en-US" altLang="zh-TW" sz="1200" dirty="0"/>
              <a:t>It can be observed that when only the upper branch is utilized, the new component tends to exhibit confusion between good and bad samples, resulting in incorrect predictions.</a:t>
            </a:r>
            <a:endParaRPr lang="zh-TW" altLang="en-US" sz="1200" dirty="0"/>
          </a:p>
        </p:txBody>
      </p:sp>
      <p:sp>
        <p:nvSpPr>
          <p:cNvPr id="19" name="頁尾版面配置區 18">
            <a:extLst>
              <a:ext uri="{FF2B5EF4-FFF2-40B4-BE49-F238E27FC236}">
                <a16:creationId xmlns:a16="http://schemas.microsoft.com/office/drawing/2014/main" id="{7E2E82A1-DE05-E9B2-E9DC-80472102BAB4}"/>
              </a:ext>
            </a:extLst>
          </p:cNvPr>
          <p:cNvSpPr>
            <a:spLocks noGrp="1"/>
          </p:cNvSpPr>
          <p:nvPr>
            <p:ph type="ftr" sz="quarter" idx="11"/>
          </p:nvPr>
        </p:nvSpPr>
        <p:spPr/>
        <p:txBody>
          <a:bodyPr/>
          <a:lstStyle/>
          <a:p>
            <a:r>
              <a:rPr lang="en-US" altLang="zh-TW"/>
              <a:t>/78</a:t>
            </a:r>
            <a:endParaRPr lang="zh-TW" altLang="en-US" dirty="0"/>
          </a:p>
        </p:txBody>
      </p:sp>
      <p:sp>
        <p:nvSpPr>
          <p:cNvPr id="20" name="投影片編號版面配置區 19">
            <a:extLst>
              <a:ext uri="{FF2B5EF4-FFF2-40B4-BE49-F238E27FC236}">
                <a16:creationId xmlns:a16="http://schemas.microsoft.com/office/drawing/2014/main" id="{0ED4E7E7-1870-E7D3-7AD1-248DA8DFF3D5}"/>
              </a:ext>
            </a:extLst>
          </p:cNvPr>
          <p:cNvSpPr>
            <a:spLocks noGrp="1"/>
          </p:cNvSpPr>
          <p:nvPr>
            <p:ph type="sldNum" sz="quarter" idx="12"/>
          </p:nvPr>
        </p:nvSpPr>
        <p:spPr/>
        <p:txBody>
          <a:bodyPr/>
          <a:lstStyle/>
          <a:p>
            <a:fld id="{EE3F9CDB-1F21-4789-A81E-8FEA25CE194B}" type="slidenum">
              <a:rPr lang="zh-CN" altLang="en-US" smtClean="0"/>
              <a:pPr/>
              <a:t>44</a:t>
            </a:fld>
            <a:endParaRPr lang="zh-CN" altLang="en-US" dirty="0"/>
          </a:p>
        </p:txBody>
      </p:sp>
    </p:spTree>
    <p:extLst>
      <p:ext uri="{BB962C8B-B14F-4D97-AF65-F5344CB8AC3E}">
        <p14:creationId xmlns:p14="http://schemas.microsoft.com/office/powerpoint/2010/main" val="43505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群組 20">
            <a:extLst>
              <a:ext uri="{FF2B5EF4-FFF2-40B4-BE49-F238E27FC236}">
                <a16:creationId xmlns:a16="http://schemas.microsoft.com/office/drawing/2014/main" id="{FFE2C748-3391-25DC-C010-E415BEF43A49}"/>
              </a:ext>
            </a:extLst>
          </p:cNvPr>
          <p:cNvGrpSpPr/>
          <p:nvPr/>
        </p:nvGrpSpPr>
        <p:grpSpPr>
          <a:xfrm>
            <a:off x="6082698" y="782745"/>
            <a:ext cx="2970445" cy="2996648"/>
            <a:chOff x="5906798" y="992218"/>
            <a:chExt cx="3450703" cy="3342217"/>
          </a:xfrm>
        </p:grpSpPr>
        <p:pic>
          <p:nvPicPr>
            <p:cNvPr id="44" name="圖片 43">
              <a:extLst>
                <a:ext uri="{FF2B5EF4-FFF2-40B4-BE49-F238E27FC236}">
                  <a16:creationId xmlns:a16="http://schemas.microsoft.com/office/drawing/2014/main" id="{C4772C0E-6DE4-E543-B70C-158856AD3F0F}"/>
                </a:ext>
              </a:extLst>
            </p:cNvPr>
            <p:cNvPicPr>
              <a:picLocks noChangeAspect="1"/>
            </p:cNvPicPr>
            <p:nvPr/>
          </p:nvPicPr>
          <p:blipFill>
            <a:blip r:embed="rId3"/>
            <a:stretch>
              <a:fillRect/>
            </a:stretch>
          </p:blipFill>
          <p:spPr>
            <a:xfrm>
              <a:off x="5906798" y="1082551"/>
              <a:ext cx="3162300" cy="3162300"/>
            </a:xfrm>
            <a:prstGeom prst="rect">
              <a:avLst/>
            </a:prstGeom>
          </p:spPr>
        </p:pic>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5947406" y="1238250"/>
              <a:ext cx="0" cy="3079750"/>
            </a:xfrm>
            <a:prstGeom prst="line">
              <a:avLst/>
            </a:prstGeom>
          </p:spPr>
          <p:style>
            <a:lnRef idx="1">
              <a:schemeClr val="accent1"/>
            </a:lnRef>
            <a:fillRef idx="0">
              <a:schemeClr val="accent1"/>
            </a:fillRef>
            <a:effectRef idx="0">
              <a:schemeClr val="accent1"/>
            </a:effectRef>
            <a:fontRef idx="minor">
              <a:schemeClr val="tx1"/>
            </a:fontRef>
          </p:style>
        </p:cxnSp>
        <p:sp>
          <p:nvSpPr>
            <p:cNvPr id="46" name="橢圓 45">
              <a:extLst>
                <a:ext uri="{FF2B5EF4-FFF2-40B4-BE49-F238E27FC236}">
                  <a16:creationId xmlns:a16="http://schemas.microsoft.com/office/drawing/2014/main" id="{0C8F8770-3AB9-47E4-B9A6-A9A344B9EA4B}"/>
                </a:ext>
              </a:extLst>
            </p:cNvPr>
            <p:cNvSpPr/>
            <p:nvPr/>
          </p:nvSpPr>
          <p:spPr>
            <a:xfrm rot="1223054">
              <a:off x="6852495" y="1980842"/>
              <a:ext cx="449761" cy="84794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FB2AD458-3749-65F4-041F-1F705842DCA5}"/>
                </a:ext>
              </a:extLst>
            </p:cNvPr>
            <p:cNvSpPr/>
            <p:nvPr/>
          </p:nvSpPr>
          <p:spPr>
            <a:xfrm rot="18935568">
              <a:off x="7286666" y="2702544"/>
              <a:ext cx="544648" cy="80493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48" name="直線單箭頭接點 47">
              <a:extLst>
                <a:ext uri="{FF2B5EF4-FFF2-40B4-BE49-F238E27FC236}">
                  <a16:creationId xmlns:a16="http://schemas.microsoft.com/office/drawing/2014/main" id="{31B9DC68-3E6B-954B-566D-4BFF0CB125CB}"/>
                </a:ext>
              </a:extLst>
            </p:cNvPr>
            <p:cNvCxnSpPr>
              <a:cxnSpLocks/>
            </p:cNvCxnSpPr>
            <p:nvPr/>
          </p:nvCxnSpPr>
          <p:spPr>
            <a:xfrm flipV="1">
              <a:off x="8853784" y="1689071"/>
              <a:ext cx="45584" cy="353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70E39B33-59AD-71A8-0497-01DCB5FEBD53}"/>
                </a:ext>
              </a:extLst>
            </p:cNvPr>
            <p:cNvSpPr txBox="1"/>
            <p:nvPr/>
          </p:nvSpPr>
          <p:spPr>
            <a:xfrm>
              <a:off x="8528181" y="1387980"/>
              <a:ext cx="829320" cy="257451"/>
            </a:xfrm>
            <a:prstGeom prst="rect">
              <a:avLst/>
            </a:prstGeom>
            <a:noFill/>
          </p:spPr>
          <p:txBody>
            <a:bodyPr wrap="square" rtlCol="0">
              <a:spAutoFit/>
            </a:bodyPr>
            <a:lstStyle/>
            <a:p>
              <a:r>
                <a:rPr lang="en-US" altLang="zh-TW" sz="900" dirty="0"/>
                <a:t>strawberry</a:t>
              </a:r>
              <a:endParaRPr lang="zh-TW" altLang="en-US" sz="900" dirty="0"/>
            </a:p>
          </p:txBody>
        </p:sp>
        <p:cxnSp>
          <p:nvCxnSpPr>
            <p:cNvPr id="50" name="直線單箭頭接點 49">
              <a:extLst>
                <a:ext uri="{FF2B5EF4-FFF2-40B4-BE49-F238E27FC236}">
                  <a16:creationId xmlns:a16="http://schemas.microsoft.com/office/drawing/2014/main" id="{4DB494EA-E399-235D-C533-AC5335E50386}"/>
                </a:ext>
              </a:extLst>
            </p:cNvPr>
            <p:cNvCxnSpPr>
              <a:cxnSpLocks/>
            </p:cNvCxnSpPr>
            <p:nvPr/>
          </p:nvCxnSpPr>
          <p:spPr>
            <a:xfrm flipH="1">
              <a:off x="6206807" y="2909027"/>
              <a:ext cx="134993" cy="221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字方塊 50">
              <a:extLst>
                <a:ext uri="{FF2B5EF4-FFF2-40B4-BE49-F238E27FC236}">
                  <a16:creationId xmlns:a16="http://schemas.microsoft.com/office/drawing/2014/main" id="{465520F2-9E33-C86F-F589-1D87D5B8B9B7}"/>
                </a:ext>
              </a:extLst>
            </p:cNvPr>
            <p:cNvSpPr txBox="1"/>
            <p:nvPr/>
          </p:nvSpPr>
          <p:spPr>
            <a:xfrm>
              <a:off x="5954967" y="3212591"/>
              <a:ext cx="583661" cy="257451"/>
            </a:xfrm>
            <a:prstGeom prst="rect">
              <a:avLst/>
            </a:prstGeom>
            <a:noFill/>
          </p:spPr>
          <p:txBody>
            <a:bodyPr wrap="square">
              <a:spAutoFit/>
            </a:bodyPr>
            <a:lstStyle/>
            <a:p>
              <a:r>
                <a:rPr lang="zh-TW" altLang="en-US" sz="900" dirty="0"/>
                <a:t>jujube</a:t>
              </a:r>
            </a:p>
          </p:txBody>
        </p:sp>
        <p:cxnSp>
          <p:nvCxnSpPr>
            <p:cNvPr id="52" name="直線單箭頭接點 51">
              <a:extLst>
                <a:ext uri="{FF2B5EF4-FFF2-40B4-BE49-F238E27FC236}">
                  <a16:creationId xmlns:a16="http://schemas.microsoft.com/office/drawing/2014/main" id="{12A9199A-F614-02F4-FD45-E148E6C5BEC2}"/>
                </a:ext>
              </a:extLst>
            </p:cNvPr>
            <p:cNvCxnSpPr>
              <a:cxnSpLocks/>
              <a:endCxn id="53" idx="2"/>
            </p:cNvCxnSpPr>
            <p:nvPr/>
          </p:nvCxnSpPr>
          <p:spPr>
            <a:xfrm flipH="1" flipV="1">
              <a:off x="6469112" y="1309957"/>
              <a:ext cx="69516" cy="275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5E41D5E2-F8CA-97C3-5CE4-455264366F0C}"/>
                </a:ext>
              </a:extLst>
            </p:cNvPr>
            <p:cNvSpPr txBox="1"/>
            <p:nvPr/>
          </p:nvSpPr>
          <p:spPr>
            <a:xfrm>
              <a:off x="6173018" y="1052505"/>
              <a:ext cx="592188" cy="257451"/>
            </a:xfrm>
            <a:prstGeom prst="rect">
              <a:avLst/>
            </a:prstGeom>
            <a:noFill/>
          </p:spPr>
          <p:txBody>
            <a:bodyPr wrap="square">
              <a:spAutoFit/>
            </a:bodyPr>
            <a:lstStyle/>
            <a:p>
              <a:r>
                <a:rPr lang="en-US" altLang="zh-TW" sz="900" dirty="0"/>
                <a:t>Guava</a:t>
              </a:r>
              <a:endParaRPr lang="zh-TW" altLang="en-US" sz="900" dirty="0"/>
            </a:p>
          </p:txBody>
        </p:sp>
        <p:cxnSp>
          <p:nvCxnSpPr>
            <p:cNvPr id="54" name="直線單箭頭接點 53">
              <a:extLst>
                <a:ext uri="{FF2B5EF4-FFF2-40B4-BE49-F238E27FC236}">
                  <a16:creationId xmlns:a16="http://schemas.microsoft.com/office/drawing/2014/main" id="{B8538E44-BC9A-A0AC-1F34-DE3EE532F372}"/>
                </a:ext>
              </a:extLst>
            </p:cNvPr>
            <p:cNvCxnSpPr/>
            <p:nvPr/>
          </p:nvCxnSpPr>
          <p:spPr>
            <a:xfrm>
              <a:off x="7825738" y="3348704"/>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直線單箭頭接點 54">
              <a:extLst>
                <a:ext uri="{FF2B5EF4-FFF2-40B4-BE49-F238E27FC236}">
                  <a16:creationId xmlns:a16="http://schemas.microsoft.com/office/drawing/2014/main" id="{50331AFE-0D6E-9615-B7AD-0EE81CA0BFC5}"/>
                </a:ext>
              </a:extLst>
            </p:cNvPr>
            <p:cNvCxnSpPr>
              <a:cxnSpLocks/>
            </p:cNvCxnSpPr>
            <p:nvPr/>
          </p:nvCxnSpPr>
          <p:spPr>
            <a:xfrm flipH="1">
              <a:off x="6667058" y="2534080"/>
              <a:ext cx="299493" cy="81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文字方塊 55">
              <a:extLst>
                <a:ext uri="{FF2B5EF4-FFF2-40B4-BE49-F238E27FC236}">
                  <a16:creationId xmlns:a16="http://schemas.microsoft.com/office/drawing/2014/main" id="{4829D63A-7CAD-4AC0-1FE8-218ABF1FB8C3}"/>
                </a:ext>
              </a:extLst>
            </p:cNvPr>
            <p:cNvSpPr txBox="1"/>
            <p:nvPr/>
          </p:nvSpPr>
          <p:spPr>
            <a:xfrm>
              <a:off x="8045003" y="3463369"/>
              <a:ext cx="678197" cy="257451"/>
            </a:xfrm>
            <a:prstGeom prst="rect">
              <a:avLst/>
            </a:prstGeom>
            <a:noFill/>
          </p:spPr>
          <p:txBody>
            <a:bodyPr wrap="square">
              <a:spAutoFit/>
            </a:bodyPr>
            <a:lstStyle/>
            <a:p>
              <a:r>
                <a:rPr lang="en-US" altLang="zh-TW" sz="900" dirty="0"/>
                <a:t>Orange</a:t>
              </a:r>
              <a:endParaRPr lang="zh-TW" altLang="en-US" sz="900" dirty="0"/>
            </a:p>
          </p:txBody>
        </p:sp>
        <p:cxnSp>
          <p:nvCxnSpPr>
            <p:cNvPr id="57" name="直線單箭頭接點 56">
              <a:extLst>
                <a:ext uri="{FF2B5EF4-FFF2-40B4-BE49-F238E27FC236}">
                  <a16:creationId xmlns:a16="http://schemas.microsoft.com/office/drawing/2014/main" id="{E2F21BA7-B9E2-0BF7-DF02-B6BEBE945417}"/>
                </a:ext>
              </a:extLst>
            </p:cNvPr>
            <p:cNvCxnSpPr>
              <a:cxnSpLocks/>
            </p:cNvCxnSpPr>
            <p:nvPr/>
          </p:nvCxnSpPr>
          <p:spPr>
            <a:xfrm flipV="1">
              <a:off x="7796698" y="1282754"/>
              <a:ext cx="408259" cy="1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字方塊 57">
              <a:extLst>
                <a:ext uri="{FF2B5EF4-FFF2-40B4-BE49-F238E27FC236}">
                  <a16:creationId xmlns:a16="http://schemas.microsoft.com/office/drawing/2014/main" id="{F5201640-D02D-7004-FA98-7F64B37C586E}"/>
                </a:ext>
              </a:extLst>
            </p:cNvPr>
            <p:cNvSpPr txBox="1"/>
            <p:nvPr/>
          </p:nvSpPr>
          <p:spPr>
            <a:xfrm>
              <a:off x="7937311" y="1066516"/>
              <a:ext cx="1018007" cy="257451"/>
            </a:xfrm>
            <a:prstGeom prst="rect">
              <a:avLst/>
            </a:prstGeom>
            <a:noFill/>
          </p:spPr>
          <p:txBody>
            <a:bodyPr wrap="square">
              <a:spAutoFit/>
            </a:bodyPr>
            <a:lstStyle/>
            <a:p>
              <a:r>
                <a:rPr lang="en-US" altLang="zh-TW" sz="900" dirty="0"/>
                <a:t>Pomegranate</a:t>
              </a:r>
              <a:endParaRPr lang="zh-TW" altLang="en-US" sz="900" dirty="0"/>
            </a:p>
          </p:txBody>
        </p:sp>
        <p:cxnSp>
          <p:nvCxnSpPr>
            <p:cNvPr id="59" name="直線單箭頭接點 58">
              <a:extLst>
                <a:ext uri="{FF2B5EF4-FFF2-40B4-BE49-F238E27FC236}">
                  <a16:creationId xmlns:a16="http://schemas.microsoft.com/office/drawing/2014/main" id="{C378F34F-88CE-A91A-8ADA-9ABB697E0527}"/>
                </a:ext>
              </a:extLst>
            </p:cNvPr>
            <p:cNvCxnSpPr>
              <a:cxnSpLocks/>
            </p:cNvCxnSpPr>
            <p:nvPr/>
          </p:nvCxnSpPr>
          <p:spPr>
            <a:xfrm>
              <a:off x="8279613" y="2672509"/>
              <a:ext cx="317594" cy="20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文字方塊 59">
              <a:extLst>
                <a:ext uri="{FF2B5EF4-FFF2-40B4-BE49-F238E27FC236}">
                  <a16:creationId xmlns:a16="http://schemas.microsoft.com/office/drawing/2014/main" id="{E0F11BC2-E2E9-5B7A-52FB-C69AD836E3BC}"/>
                </a:ext>
              </a:extLst>
            </p:cNvPr>
            <p:cNvSpPr txBox="1"/>
            <p:nvPr/>
          </p:nvSpPr>
          <p:spPr>
            <a:xfrm>
              <a:off x="8592988" y="2793611"/>
              <a:ext cx="604539" cy="257451"/>
            </a:xfrm>
            <a:prstGeom prst="rect">
              <a:avLst/>
            </a:prstGeom>
            <a:noFill/>
          </p:spPr>
          <p:txBody>
            <a:bodyPr wrap="square">
              <a:spAutoFit/>
            </a:bodyPr>
            <a:lstStyle/>
            <a:p>
              <a:r>
                <a:rPr lang="en-US" altLang="zh-TW" sz="900" dirty="0"/>
                <a:t>Apple</a:t>
              </a:r>
              <a:endParaRPr lang="zh-TW" altLang="en-US" sz="900" dirty="0"/>
            </a:p>
          </p:txBody>
        </p:sp>
        <p:cxnSp>
          <p:nvCxnSpPr>
            <p:cNvPr id="61" name="直線單箭頭接點 60">
              <a:extLst>
                <a:ext uri="{FF2B5EF4-FFF2-40B4-BE49-F238E27FC236}">
                  <a16:creationId xmlns:a16="http://schemas.microsoft.com/office/drawing/2014/main" id="{BAF00599-A08E-8587-8F54-3F9A3A7B569C}"/>
                </a:ext>
              </a:extLst>
            </p:cNvPr>
            <p:cNvCxnSpPr>
              <a:cxnSpLocks/>
            </p:cNvCxnSpPr>
            <p:nvPr/>
          </p:nvCxnSpPr>
          <p:spPr>
            <a:xfrm>
              <a:off x="7641438" y="4076984"/>
              <a:ext cx="295874" cy="1154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文字方塊 61">
              <a:extLst>
                <a:ext uri="{FF2B5EF4-FFF2-40B4-BE49-F238E27FC236}">
                  <a16:creationId xmlns:a16="http://schemas.microsoft.com/office/drawing/2014/main" id="{1136FB0E-2E9A-45A9-0784-4AB53E0A4EE9}"/>
                </a:ext>
              </a:extLst>
            </p:cNvPr>
            <p:cNvSpPr txBox="1"/>
            <p:nvPr/>
          </p:nvSpPr>
          <p:spPr>
            <a:xfrm>
              <a:off x="7956662" y="4076984"/>
              <a:ext cx="678196" cy="257451"/>
            </a:xfrm>
            <a:prstGeom prst="rect">
              <a:avLst/>
            </a:prstGeom>
            <a:noFill/>
          </p:spPr>
          <p:txBody>
            <a:bodyPr wrap="square">
              <a:spAutoFit/>
            </a:bodyPr>
            <a:lstStyle/>
            <a:p>
              <a:r>
                <a:rPr lang="en-US" altLang="zh-TW" sz="900" dirty="0"/>
                <a:t>Banana</a:t>
              </a:r>
              <a:endParaRPr lang="zh-TW" altLang="en-US" sz="900" dirty="0"/>
            </a:p>
          </p:txBody>
        </p:sp>
        <p:sp>
          <p:nvSpPr>
            <p:cNvPr id="63" name="文字方塊 62">
              <a:extLst>
                <a:ext uri="{FF2B5EF4-FFF2-40B4-BE49-F238E27FC236}">
                  <a16:creationId xmlns:a16="http://schemas.microsoft.com/office/drawing/2014/main" id="{8A7A6736-B0A7-BC08-5FEE-3A97FD2BBE85}"/>
                </a:ext>
              </a:extLst>
            </p:cNvPr>
            <p:cNvSpPr txBox="1"/>
            <p:nvPr/>
          </p:nvSpPr>
          <p:spPr>
            <a:xfrm>
              <a:off x="6424883" y="3401156"/>
              <a:ext cx="605508" cy="257451"/>
            </a:xfrm>
            <a:prstGeom prst="rect">
              <a:avLst/>
            </a:prstGeom>
            <a:noFill/>
          </p:spPr>
          <p:txBody>
            <a:bodyPr wrap="square">
              <a:spAutoFit/>
            </a:bodyPr>
            <a:lstStyle/>
            <a:p>
              <a:r>
                <a:rPr lang="en-US" altLang="zh-TW" sz="900" dirty="0"/>
                <a:t>Grape</a:t>
              </a:r>
              <a:endParaRPr lang="zh-TW" altLang="en-US" sz="900" dirty="0"/>
            </a:p>
          </p:txBody>
        </p:sp>
        <p:sp>
          <p:nvSpPr>
            <p:cNvPr id="66" name="橢圓 65">
              <a:extLst>
                <a:ext uri="{FF2B5EF4-FFF2-40B4-BE49-F238E27FC236}">
                  <a16:creationId xmlns:a16="http://schemas.microsoft.com/office/drawing/2014/main" id="{5F03C744-214A-F6E5-E412-B1824B85C9C2}"/>
                </a:ext>
              </a:extLst>
            </p:cNvPr>
            <p:cNvSpPr/>
            <p:nvPr/>
          </p:nvSpPr>
          <p:spPr>
            <a:xfrm rot="20839330">
              <a:off x="7450545" y="992218"/>
              <a:ext cx="436982" cy="111732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0A2D64D8-A134-FF0A-82CA-8D6A84A0C0C8}"/>
                </a:ext>
              </a:extLst>
            </p:cNvPr>
            <p:cNvSpPr/>
            <p:nvPr/>
          </p:nvSpPr>
          <p:spPr>
            <a:xfrm rot="20839330">
              <a:off x="8513333" y="1863626"/>
              <a:ext cx="553837" cy="7004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9829833C-5E3A-50A2-E31A-B697C3DCCF3D}"/>
                </a:ext>
              </a:extLst>
            </p:cNvPr>
            <p:cNvSpPr/>
            <p:nvPr/>
          </p:nvSpPr>
          <p:spPr>
            <a:xfrm rot="18148974">
              <a:off x="7097898" y="3499225"/>
              <a:ext cx="479212" cy="8922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6D8FC03A-2F0D-7ABC-5467-9AF1D4F60525}"/>
                </a:ext>
              </a:extLst>
            </p:cNvPr>
            <p:cNvSpPr/>
            <p:nvPr/>
          </p:nvSpPr>
          <p:spPr>
            <a:xfrm rot="18148974">
              <a:off x="6047801" y="2485734"/>
              <a:ext cx="624301" cy="66420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96E44B11-FAFA-18DC-CEEC-FB4BDEABA447}"/>
                </a:ext>
              </a:extLst>
            </p:cNvPr>
            <p:cNvSpPr/>
            <p:nvPr/>
          </p:nvSpPr>
          <p:spPr>
            <a:xfrm rot="18148974">
              <a:off x="6218311" y="1338530"/>
              <a:ext cx="889774" cy="5195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90F7CFA4-9778-17AA-E0A6-65D295165833}"/>
                </a:ext>
              </a:extLst>
            </p:cNvPr>
            <p:cNvSpPr/>
            <p:nvPr/>
          </p:nvSpPr>
          <p:spPr>
            <a:xfrm rot="20612154">
              <a:off x="7840693" y="2261384"/>
              <a:ext cx="493987" cy="69493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318283F6-B15D-342C-2857-087B2DED5F05}"/>
                </a:ext>
              </a:extLst>
            </p:cNvPr>
            <p:cNvSpPr/>
            <p:nvPr/>
          </p:nvSpPr>
          <p:spPr>
            <a:xfrm rot="19162510">
              <a:off x="8655032" y="1876918"/>
              <a:ext cx="244197" cy="5257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a:extLst>
                <a:ext uri="{FF2B5EF4-FFF2-40B4-BE49-F238E27FC236}">
                  <a16:creationId xmlns:a16="http://schemas.microsoft.com/office/drawing/2014/main" id="{EC778E02-8037-D082-53FD-D1F268891282}"/>
                </a:ext>
              </a:extLst>
            </p:cNvPr>
            <p:cNvSpPr/>
            <p:nvPr/>
          </p:nvSpPr>
          <p:spPr>
            <a:xfrm rot="551584">
              <a:off x="7840931" y="2327714"/>
              <a:ext cx="287252" cy="29007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橢圓 73">
              <a:extLst>
                <a:ext uri="{FF2B5EF4-FFF2-40B4-BE49-F238E27FC236}">
                  <a16:creationId xmlns:a16="http://schemas.microsoft.com/office/drawing/2014/main" id="{EA3FA23C-B82C-0DA1-3EB2-042FD0958136}"/>
                </a:ext>
              </a:extLst>
            </p:cNvPr>
            <p:cNvSpPr/>
            <p:nvPr/>
          </p:nvSpPr>
          <p:spPr>
            <a:xfrm rot="20607552">
              <a:off x="7627668" y="1277525"/>
              <a:ext cx="166216" cy="41193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8" name="文字方塊 17">
            <a:extLst>
              <a:ext uri="{FF2B5EF4-FFF2-40B4-BE49-F238E27FC236}">
                <a16:creationId xmlns:a16="http://schemas.microsoft.com/office/drawing/2014/main" id="{62BA5762-33A2-4220-A88C-9CF5D24F0C09}"/>
              </a:ext>
            </a:extLst>
          </p:cNvPr>
          <p:cNvSpPr txBox="1"/>
          <p:nvPr/>
        </p:nvSpPr>
        <p:spPr>
          <a:xfrm>
            <a:off x="6999849" y="134429"/>
            <a:ext cx="2015002"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cxnSp>
        <p:nvCxnSpPr>
          <p:cNvPr id="99" name="接點: 肘形 98">
            <a:extLst>
              <a:ext uri="{FF2B5EF4-FFF2-40B4-BE49-F238E27FC236}">
                <a16:creationId xmlns:a16="http://schemas.microsoft.com/office/drawing/2014/main" id="{F1EA149B-4C25-177E-FFAA-55003151FAD1}"/>
              </a:ext>
            </a:extLst>
          </p:cNvPr>
          <p:cNvCxnSpPr>
            <a:cxnSpLocks/>
          </p:cNvCxnSpPr>
          <p:nvPr/>
        </p:nvCxnSpPr>
        <p:spPr>
          <a:xfrm flipV="1">
            <a:off x="1333159" y="1122503"/>
            <a:ext cx="4821650" cy="1241285"/>
          </a:xfrm>
          <a:prstGeom prst="bentConnector3">
            <a:avLst>
              <a:gd name="adj1" fmla="val 87"/>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矩形 2">
            <a:extLst>
              <a:ext uri="{FF2B5EF4-FFF2-40B4-BE49-F238E27FC236}">
                <a16:creationId xmlns:a16="http://schemas.microsoft.com/office/drawing/2014/main" id="{A1530EA5-D3CE-3618-BAF7-93F8D0186D38}"/>
              </a:ext>
            </a:extLst>
          </p:cNvPr>
          <p:cNvSpPr/>
          <p:nvPr/>
        </p:nvSpPr>
        <p:spPr>
          <a:xfrm>
            <a:off x="6824746" y="3769911"/>
            <a:ext cx="1632178" cy="415498"/>
          </a:xfrm>
          <a:prstGeom prst="rect">
            <a:avLst/>
          </a:prstGeom>
        </p:spPr>
        <p:txBody>
          <a:bodyPr wrap="none">
            <a:spAutoFit/>
          </a:bodyPr>
          <a:lstStyle/>
          <a:p>
            <a:pPr algn="just"/>
            <a:r>
              <a:rPr lang="en-US" altLang="zh-TW" sz="1013" dirty="0"/>
              <a:t>(b) </a:t>
            </a:r>
            <a:r>
              <a:rPr lang="en-US" altLang="zh-TW" sz="1050" dirty="0"/>
              <a:t>Lower branch</a:t>
            </a:r>
          </a:p>
          <a:p>
            <a:pPr algn="just"/>
            <a:r>
              <a:rPr lang="en-US" altLang="zh-TW" sz="1050" dirty="0"/>
              <a:t>(Component classification)</a:t>
            </a:r>
          </a:p>
        </p:txBody>
      </p:sp>
      <p:grpSp>
        <p:nvGrpSpPr>
          <p:cNvPr id="4" name="群組 3">
            <a:extLst>
              <a:ext uri="{FF2B5EF4-FFF2-40B4-BE49-F238E27FC236}">
                <a16:creationId xmlns:a16="http://schemas.microsoft.com/office/drawing/2014/main" id="{08E62B27-9FB5-3F1A-1FA2-68E46BBD2933}"/>
              </a:ext>
            </a:extLst>
          </p:cNvPr>
          <p:cNvGrpSpPr/>
          <p:nvPr/>
        </p:nvGrpSpPr>
        <p:grpSpPr>
          <a:xfrm>
            <a:off x="74008" y="1681826"/>
            <a:ext cx="5899149" cy="1883959"/>
            <a:chOff x="0" y="1675476"/>
            <a:chExt cx="5899149" cy="1883959"/>
          </a:xfrm>
        </p:grpSpPr>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7A9555A-3B72-4328-2A00-968A87B9CC5F}"/>
                    </a:ext>
                  </a:extLst>
                </p:cNvPr>
                <p:cNvSpPr/>
                <p:nvPr/>
              </p:nvSpPr>
              <p:spPr>
                <a:xfrm>
                  <a:off x="1768145" y="2674616"/>
                  <a:ext cx="747236" cy="72613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smtClean="0">
                            <a:latin typeface="Cambria Math" panose="02040503050406030204" pitchFamily="18" charset="0"/>
                            <a:ea typeface="Cambria Math" panose="02040503050406030204" pitchFamily="18" charset="0"/>
                          </a:rPr>
                          <m:t>β</m:t>
                        </m:r>
                        <m:r>
                          <a:rPr lang="en-US" altLang="zh-TW" sz="800" i="1" smtClean="0">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smtClean="0">
                            <a:latin typeface="Cambria Math" panose="02040503050406030204" pitchFamily="18" charset="0"/>
                          </a:rPr>
                          <m:t>)</m:t>
                        </m:r>
                      </m:oMath>
                    </m:oMathPara>
                  </a14:m>
                  <a:endParaRPr lang="en-US" altLang="zh-TW" sz="800" i="1" dirty="0"/>
                </a:p>
              </p:txBody>
            </p:sp>
          </mc:Choice>
          <mc:Fallback xmlns="">
            <p:sp>
              <p:nvSpPr>
                <p:cNvPr id="6" name="矩形 5">
                  <a:extLst>
                    <a:ext uri="{FF2B5EF4-FFF2-40B4-BE49-F238E27FC236}">
                      <a16:creationId xmlns:a16="http://schemas.microsoft.com/office/drawing/2014/main" id="{37A9555A-3B72-4328-2A00-968A87B9CC5F}"/>
                    </a:ext>
                  </a:extLst>
                </p:cNvPr>
                <p:cNvSpPr>
                  <a:spLocks noRot="1" noChangeAspect="1" noMove="1" noResize="1" noEditPoints="1" noAdjustHandles="1" noChangeArrowheads="1" noChangeShapeType="1" noTextEdit="1"/>
                </p:cNvSpPr>
                <p:nvPr/>
              </p:nvSpPr>
              <p:spPr>
                <a:xfrm>
                  <a:off x="1768145" y="2674616"/>
                  <a:ext cx="747236" cy="726136"/>
                </a:xfrm>
                <a:prstGeom prst="rect">
                  <a:avLst/>
                </a:prstGeom>
                <a:blipFill>
                  <a:blip r:embed="rId4"/>
                  <a:stretch>
                    <a:fillRect/>
                  </a:stretch>
                </a:blipFill>
              </p:spPr>
              <p:txBody>
                <a:bodyPr/>
                <a:lstStyle/>
                <a:p>
                  <a:r>
                    <a:rPr lang="zh-TW" altLang="en-US">
                      <a:noFill/>
                    </a:rPr>
                    <a:t> </a:t>
                  </a:r>
                </a:p>
              </p:txBody>
            </p:sp>
          </mc:Fallback>
        </mc:AlternateContent>
        <p:cxnSp>
          <p:nvCxnSpPr>
            <p:cNvPr id="7" name="直線單箭頭接點 6">
              <a:extLst>
                <a:ext uri="{FF2B5EF4-FFF2-40B4-BE49-F238E27FC236}">
                  <a16:creationId xmlns:a16="http://schemas.microsoft.com/office/drawing/2014/main" id="{149A7AC8-62A8-ADBD-A689-FD7432467C70}"/>
                </a:ext>
              </a:extLst>
            </p:cNvPr>
            <p:cNvCxnSpPr>
              <a:cxnSpLocks/>
            </p:cNvCxnSpPr>
            <p:nvPr/>
          </p:nvCxnSpPr>
          <p:spPr>
            <a:xfrm>
              <a:off x="2564752" y="3091086"/>
              <a:ext cx="29295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3FD5D860-742E-59F6-3497-A179063685A6}"/>
                    </a:ext>
                  </a:extLst>
                </p:cNvPr>
                <p:cNvSpPr/>
                <p:nvPr/>
              </p:nvSpPr>
              <p:spPr>
                <a:xfrm>
                  <a:off x="2816526" y="2723464"/>
                  <a:ext cx="711569" cy="83597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Probabili</m:t>
                      </m:r>
                    </m:oMath>
                  </a14:m>
                  <a:r>
                    <a:rPr lang="en-US" altLang="zh-TW" sz="800" dirty="0">
                      <a:latin typeface="Cambria Math" panose="02040503050406030204" pitchFamily="18" charset="0"/>
                    </a:rPr>
                    <a:t>ties to</a:t>
                  </a:r>
                </a:p>
                <a:p>
                  <a:pPr algn="ctr"/>
                  <a:r>
                    <a:rPr lang="en-US" altLang="zh-TW" sz="800">
                      <a:latin typeface="Cambria Math" panose="02040503050406030204" pitchFamily="18" charset="0"/>
                    </a:rPr>
                    <a:t>prediction</a:t>
                  </a:r>
                </a:p>
                <a:p>
                  <a:pPr algn="ctr"/>
                  <a:r>
                    <a:rPr lang="en-US" altLang="zh-TW" sz="800">
                      <a:latin typeface="Cambria Math" panose="02040503050406030204" pitchFamily="18" charset="0"/>
                    </a:rPr>
                    <a:t>Uncertainty</a:t>
                  </a:r>
                </a:p>
                <a:p>
                  <a:pPr algn="ctr"/>
                  <a:r>
                    <a:rPr lang="en-US" altLang="zh-TW" sz="80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8" name="矩形 7">
                  <a:extLst>
                    <a:ext uri="{FF2B5EF4-FFF2-40B4-BE49-F238E27FC236}">
                      <a16:creationId xmlns:a16="http://schemas.microsoft.com/office/drawing/2014/main" id="{3FD5D860-742E-59F6-3497-A179063685A6}"/>
                    </a:ext>
                  </a:extLst>
                </p:cNvPr>
                <p:cNvSpPr>
                  <a:spLocks noRot="1" noChangeAspect="1" noMove="1" noResize="1" noEditPoints="1" noAdjustHandles="1" noChangeArrowheads="1" noChangeShapeType="1" noTextEdit="1"/>
                </p:cNvSpPr>
                <p:nvPr/>
              </p:nvSpPr>
              <p:spPr>
                <a:xfrm>
                  <a:off x="2816526" y="2723464"/>
                  <a:ext cx="711569" cy="835971"/>
                </a:xfrm>
                <a:prstGeom prst="rect">
                  <a:avLst/>
                </a:prstGeom>
                <a:blipFill>
                  <a:blip r:embed="rId5"/>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AF4C3942-F194-ADAC-3CC7-EE08100C0722}"/>
                </a:ext>
              </a:extLst>
            </p:cNvPr>
            <p:cNvCxnSpPr>
              <a:cxnSpLocks/>
              <a:endCxn id="10" idx="1"/>
            </p:cNvCxnSpPr>
            <p:nvPr/>
          </p:nvCxnSpPr>
          <p:spPr>
            <a:xfrm>
              <a:off x="3528095" y="3119376"/>
              <a:ext cx="187013" cy="265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3930197-440A-5CCC-4FF9-3DF588D386F4}"/>
                    </a:ext>
                  </a:extLst>
                </p:cNvPr>
                <p:cNvSpPr/>
                <p:nvPr/>
              </p:nvSpPr>
              <p:spPr>
                <a:xfrm>
                  <a:off x="3715108" y="2732477"/>
                  <a:ext cx="723335" cy="82695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Cambria Math" panose="02040503050406030204" pitchFamily="18" charset="0"/>
                    </a:rPr>
                    <a:t>prediction</a:t>
                  </a:r>
                </a:p>
                <a:p>
                  <a:pPr algn="ctr"/>
                  <a:r>
                    <a:rPr lang="en-US" altLang="zh-TW" sz="800">
                      <a:latin typeface="Cambria Math" panose="02040503050406030204" pitchFamily="18" charset="0"/>
                    </a:rPr>
                    <a:t>Uncertainty</a:t>
                  </a:r>
                </a:p>
                <a:p>
                  <a:pPr algn="ctr"/>
                  <a:r>
                    <a:rPr lang="en-US" altLang="zh-TW" sz="800">
                      <a:latin typeface="Cambria Math" panose="02040503050406030204" pitchFamily="18" charset="0"/>
                    </a:rPr>
                    <a:t>to defect</a:t>
                  </a:r>
                </a:p>
                <a:p>
                  <a:pPr algn="ctr"/>
                  <a:r>
                    <a:rPr lang="en-US" altLang="zh-TW" sz="800">
                      <a:latin typeface="Cambria Math" panose="02040503050406030204" pitchFamily="18" charset="0"/>
                    </a:rPr>
                    <a:t>converter</a:t>
                  </a:r>
                </a:p>
                <a:p>
                  <a:pPr algn="ctr"/>
                  <a:r>
                    <a:rPr lang="en-US" altLang="zh-TW" sz="800">
                      <a:latin typeface="Cambria Math" panose="02040503050406030204" pitchFamily="18" charset="0"/>
                    </a:rPr>
                    <a:t> </a:t>
                  </a:r>
                  <a14:m>
                    <m:oMath xmlns:m="http://schemas.openxmlformats.org/officeDocument/2006/math">
                      <m:r>
                        <a:rPr lang="en-US" altLang="zh-TW" sz="800" i="1" smtClean="0">
                          <a:latin typeface="Cambria Math" panose="02040503050406030204" pitchFamily="18" charset="0"/>
                        </a:rPr>
                        <m:t>𝛾</m:t>
                      </m:r>
                      <m:r>
                        <a:rPr lang="en-US" altLang="zh-TW" sz="800" i="1" smtClean="0">
                          <a:latin typeface="Cambria Math" panose="02040503050406030204" pitchFamily="18" charset="0"/>
                        </a:rPr>
                        <m:t>(</m:t>
                      </m:r>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𝑐𝑜𝑚</m:t>
                          </m:r>
                        </m:sub>
                      </m:sSub>
                      <m:r>
                        <a:rPr lang="en-US" altLang="zh-TW" sz="800" i="1" smtClean="0">
                          <a:latin typeface="Cambria Math" panose="02040503050406030204" pitchFamily="18" charset="0"/>
                        </a:rPr>
                        <m:t>)</m:t>
                      </m:r>
                    </m:oMath>
                  </a14:m>
                  <a:endParaRPr lang="zh-TW" altLang="en-US" sz="800" i="1" dirty="0"/>
                </a:p>
              </p:txBody>
            </p:sp>
          </mc:Choice>
          <mc:Fallback xmlns="">
            <p:sp>
              <p:nvSpPr>
                <p:cNvPr id="10" name="矩形 9">
                  <a:extLst>
                    <a:ext uri="{FF2B5EF4-FFF2-40B4-BE49-F238E27FC236}">
                      <a16:creationId xmlns:a16="http://schemas.microsoft.com/office/drawing/2014/main" id="{D3930197-440A-5CCC-4FF9-3DF588D386F4}"/>
                    </a:ext>
                  </a:extLst>
                </p:cNvPr>
                <p:cNvSpPr>
                  <a:spLocks noRot="1" noChangeAspect="1" noMove="1" noResize="1" noEditPoints="1" noAdjustHandles="1" noChangeArrowheads="1" noChangeShapeType="1" noTextEdit="1"/>
                </p:cNvSpPr>
                <p:nvPr/>
              </p:nvSpPr>
              <p:spPr>
                <a:xfrm>
                  <a:off x="3715108" y="2732477"/>
                  <a:ext cx="723335" cy="826958"/>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CD2753F8-A37E-B119-D514-040A898A1C17}"/>
                    </a:ext>
                  </a:extLst>
                </p:cNvPr>
                <p:cNvSpPr txBox="1"/>
                <p:nvPr/>
              </p:nvSpPr>
              <p:spPr>
                <a:xfrm>
                  <a:off x="3438601" y="3221337"/>
                  <a:ext cx="327824"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11" name="文字方塊 10">
                  <a:extLst>
                    <a:ext uri="{FF2B5EF4-FFF2-40B4-BE49-F238E27FC236}">
                      <a16:creationId xmlns:a16="http://schemas.microsoft.com/office/drawing/2014/main" id="{CD2753F8-A37E-B119-D514-040A898A1C17}"/>
                    </a:ext>
                  </a:extLst>
                </p:cNvPr>
                <p:cNvSpPr txBox="1">
                  <a:spLocks noRot="1" noChangeAspect="1" noMove="1" noResize="1" noEditPoints="1" noAdjustHandles="1" noChangeArrowheads="1" noChangeShapeType="1" noTextEdit="1"/>
                </p:cNvSpPr>
                <p:nvPr/>
              </p:nvSpPr>
              <p:spPr>
                <a:xfrm>
                  <a:off x="3438601" y="3221337"/>
                  <a:ext cx="327824" cy="24406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521D1B1-C32C-6E45-2CED-60CD984D8445}"/>
                    </a:ext>
                  </a:extLst>
                </p:cNvPr>
                <p:cNvSpPr txBox="1"/>
                <p:nvPr/>
              </p:nvSpPr>
              <p:spPr>
                <a:xfrm>
                  <a:off x="4388500" y="3137782"/>
                  <a:ext cx="369598" cy="2666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smtClean="0">
                                <a:latin typeface="Cambria Math" panose="02040503050406030204" pitchFamily="18" charset="0"/>
                              </a:rPr>
                              <m:t>𝑑𝑒𝑓</m:t>
                            </m:r>
                          </m:sub>
                          <m:sup>
                            <m:r>
                              <a:rPr lang="en-US" altLang="zh-TW" sz="800" i="1" dirty="0" smtClean="0">
                                <a:latin typeface="Cambria Math" panose="02040503050406030204" pitchFamily="18" charset="0"/>
                              </a:rPr>
                              <m:t>2</m:t>
                            </m:r>
                          </m:sup>
                        </m:sSubSup>
                      </m:oMath>
                    </m:oMathPara>
                  </a14:m>
                  <a:endParaRPr lang="zh-TW" altLang="en-US" sz="800" dirty="0"/>
                </a:p>
              </p:txBody>
            </p:sp>
          </mc:Choice>
          <mc:Fallback xmlns="">
            <p:sp>
              <p:nvSpPr>
                <p:cNvPr id="12" name="文字方塊 11">
                  <a:extLst>
                    <a:ext uri="{FF2B5EF4-FFF2-40B4-BE49-F238E27FC236}">
                      <a16:creationId xmlns:a16="http://schemas.microsoft.com/office/drawing/2014/main" id="{F521D1B1-C32C-6E45-2CED-60CD984D8445}"/>
                    </a:ext>
                  </a:extLst>
                </p:cNvPr>
                <p:cNvSpPr txBox="1">
                  <a:spLocks noRot="1" noChangeAspect="1" noMove="1" noResize="1" noEditPoints="1" noAdjustHandles="1" noChangeArrowheads="1" noChangeShapeType="1" noTextEdit="1"/>
                </p:cNvSpPr>
                <p:nvPr/>
              </p:nvSpPr>
              <p:spPr>
                <a:xfrm>
                  <a:off x="4388500" y="3137782"/>
                  <a:ext cx="369598" cy="266650"/>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862D3EEF-5880-22D0-BDA3-149D32549074}"/>
                    </a:ext>
                  </a:extLst>
                </p:cNvPr>
                <p:cNvSpPr/>
                <p:nvPr/>
              </p:nvSpPr>
              <p:spPr>
                <a:xfrm>
                  <a:off x="555189" y="2111869"/>
                  <a:ext cx="617281" cy="1065184"/>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smtClean="0">
                              <a:latin typeface="Cambria Math" panose="02040503050406030204" pitchFamily="18" charset="0"/>
                            </a:rPr>
                          </m:ctrlPr>
                        </m:sSubPr>
                        <m:e>
                          <m:r>
                            <a:rPr lang="en-US" altLang="zh-TW" sz="800" smtClean="0">
                              <a:latin typeface="Cambria Math" panose="02040503050406030204" pitchFamily="18" charset="0"/>
                            </a:rPr>
                            <m:t>𝑓</m:t>
                          </m:r>
                        </m:e>
                        <m:sub>
                          <m:r>
                            <a:rPr lang="en-US" altLang="zh-TW" sz="800" smtClean="0">
                              <a:latin typeface="Cambria Math" panose="02040503050406030204" pitchFamily="18" charset="0"/>
                            </a:rPr>
                            <m:t>𝜃</m:t>
                          </m:r>
                        </m:sub>
                      </m:sSub>
                      <m:r>
                        <a:rPr lang="en-US" altLang="zh-TW" sz="800" smtClean="0">
                          <a:latin typeface="Cambria Math" panose="02040503050406030204" pitchFamily="18" charset="0"/>
                        </a:rPr>
                        <m:t>(</m:t>
                      </m:r>
                      <m:r>
                        <a:rPr lang="en-US" altLang="zh-TW" sz="800" smtClean="0">
                          <a:latin typeface="Cambria Math" panose="02040503050406030204" pitchFamily="18" charset="0"/>
                        </a:rPr>
                        <m:t>𝑥</m:t>
                      </m:r>
                      <m:r>
                        <a:rPr lang="en-US" altLang="zh-TW" sz="800" smtClean="0">
                          <a:latin typeface="Cambria Math" panose="02040503050406030204" pitchFamily="18" charset="0"/>
                        </a:rPr>
                        <m:t>)</m:t>
                      </m:r>
                    </m:oMath>
                  </a14:m>
                  <a:endParaRPr lang="zh-TW" altLang="en-US" sz="800" dirty="0"/>
                </a:p>
              </p:txBody>
            </p:sp>
          </mc:Choice>
          <mc:Fallback xmlns="">
            <p:sp>
              <p:nvSpPr>
                <p:cNvPr id="13" name="矩形 12">
                  <a:extLst>
                    <a:ext uri="{FF2B5EF4-FFF2-40B4-BE49-F238E27FC236}">
                      <a16:creationId xmlns:a16="http://schemas.microsoft.com/office/drawing/2014/main" id="{862D3EEF-5880-22D0-BDA3-149D32549074}"/>
                    </a:ext>
                  </a:extLst>
                </p:cNvPr>
                <p:cNvSpPr>
                  <a:spLocks noRot="1" noChangeAspect="1" noMove="1" noResize="1" noEditPoints="1" noAdjustHandles="1" noChangeArrowheads="1" noChangeShapeType="1" noTextEdit="1"/>
                </p:cNvSpPr>
                <p:nvPr/>
              </p:nvSpPr>
              <p:spPr>
                <a:xfrm>
                  <a:off x="555189" y="2111869"/>
                  <a:ext cx="617281" cy="1065184"/>
                </a:xfrm>
                <a:prstGeom prst="rect">
                  <a:avLst/>
                </a:prstGeom>
                <a:blipFill>
                  <a:blip r:embed="rId9"/>
                  <a:stretch>
                    <a:fillRect/>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6BF66E84-0270-EBA1-D4B4-3B1E69148740}"/>
                </a:ext>
              </a:extLst>
            </p:cNvPr>
            <p:cNvCxnSpPr>
              <a:cxnSpLocks/>
            </p:cNvCxnSpPr>
            <p:nvPr/>
          </p:nvCxnSpPr>
          <p:spPr>
            <a:xfrm>
              <a:off x="287015" y="2644462"/>
              <a:ext cx="20338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F7EFCD2F-060D-CD7A-5D07-5158EC4560A1}"/>
                    </a:ext>
                  </a:extLst>
                </p:cNvPr>
                <p:cNvSpPr txBox="1"/>
                <p:nvPr/>
              </p:nvSpPr>
              <p:spPr>
                <a:xfrm>
                  <a:off x="1203858" y="2363787"/>
                  <a:ext cx="258604"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15" name="文字方塊 14">
                  <a:extLst>
                    <a:ext uri="{FF2B5EF4-FFF2-40B4-BE49-F238E27FC236}">
                      <a16:creationId xmlns:a16="http://schemas.microsoft.com/office/drawing/2014/main" id="{F7EFCD2F-060D-CD7A-5D07-5158EC4560A1}"/>
                    </a:ext>
                  </a:extLst>
                </p:cNvPr>
                <p:cNvSpPr txBox="1">
                  <a:spLocks noRot="1" noChangeAspect="1" noMove="1" noResize="1" noEditPoints="1" noAdjustHandles="1" noChangeArrowheads="1" noChangeShapeType="1" noTextEdit="1"/>
                </p:cNvSpPr>
                <p:nvPr/>
              </p:nvSpPr>
              <p:spPr>
                <a:xfrm>
                  <a:off x="1203858" y="2363787"/>
                  <a:ext cx="258604" cy="244061"/>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1DD8112-8611-8AE3-AE53-033547502F7C}"/>
                    </a:ext>
                  </a:extLst>
                </p:cNvPr>
                <p:cNvSpPr txBox="1"/>
                <p:nvPr/>
              </p:nvSpPr>
              <p:spPr>
                <a:xfrm>
                  <a:off x="3312850" y="1853277"/>
                  <a:ext cx="369598" cy="2351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smtClean="0">
                                <a:solidFill>
                                  <a:schemeClr val="bg1">
                                    <a:lumMod val="65000"/>
                                  </a:schemeClr>
                                </a:solidFill>
                                <a:latin typeface="Cambria Math" panose="02040503050406030204" pitchFamily="18" charset="0"/>
                              </a:rPr>
                            </m:ctrlPr>
                          </m:sSubSupPr>
                          <m:e>
                            <m:acc>
                              <m:accPr>
                                <m:chr m:val="̂"/>
                                <m:ctrlPr>
                                  <a:rPr lang="zh-TW" altLang="en-US" sz="800" i="1" dirty="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i="1" dirty="0" smtClean="0">
                                <a:solidFill>
                                  <a:schemeClr val="bg1">
                                    <a:lumMod val="65000"/>
                                  </a:schemeClr>
                                </a:solidFill>
                                <a:latin typeface="Cambria Math" panose="02040503050406030204" pitchFamily="18" charset="0"/>
                              </a:rPr>
                              <m:t>𝑑𝑒𝑓</m:t>
                            </m:r>
                          </m:sub>
                          <m:sup>
                            <m:r>
                              <a:rPr lang="en-US" altLang="zh-TW" sz="800" i="1" dirty="0" smtClean="0">
                                <a:solidFill>
                                  <a:schemeClr val="bg1">
                                    <a:lumMod val="65000"/>
                                  </a:schemeClr>
                                </a:solidFill>
                                <a:latin typeface="Cambria Math" panose="02040503050406030204" pitchFamily="18" charset="0"/>
                              </a:rPr>
                              <m:t>1</m:t>
                            </m:r>
                          </m:sup>
                        </m:sSubSup>
                      </m:oMath>
                    </m:oMathPara>
                  </a14:m>
                  <a:endParaRPr lang="zh-TW" altLang="en-US" sz="800" dirty="0"/>
                </a:p>
              </p:txBody>
            </p:sp>
          </mc:Choice>
          <mc:Fallback xmlns="">
            <p:sp>
              <p:nvSpPr>
                <p:cNvPr id="17" name="文字方塊 16">
                  <a:extLst>
                    <a:ext uri="{FF2B5EF4-FFF2-40B4-BE49-F238E27FC236}">
                      <a16:creationId xmlns:a16="http://schemas.microsoft.com/office/drawing/2014/main" id="{E1DD8112-8611-8AE3-AE53-033547502F7C}"/>
                    </a:ext>
                  </a:extLst>
                </p:cNvPr>
                <p:cNvSpPr txBox="1">
                  <a:spLocks noRot="1" noChangeAspect="1" noMove="1" noResize="1" noEditPoints="1" noAdjustHandles="1" noChangeArrowheads="1" noChangeShapeType="1" noTextEdit="1"/>
                </p:cNvSpPr>
                <p:nvPr/>
              </p:nvSpPr>
              <p:spPr>
                <a:xfrm>
                  <a:off x="3312850" y="1853277"/>
                  <a:ext cx="369598" cy="235129"/>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45C70618-662F-9B9A-E978-82B2ADF6C51C}"/>
                    </a:ext>
                  </a:extLst>
                </p:cNvPr>
                <p:cNvSpPr txBox="1"/>
                <p:nvPr/>
              </p:nvSpPr>
              <p:spPr>
                <a:xfrm>
                  <a:off x="0" y="2505630"/>
                  <a:ext cx="273152" cy="24406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19" name="文字方塊 18">
                  <a:extLst>
                    <a:ext uri="{FF2B5EF4-FFF2-40B4-BE49-F238E27FC236}">
                      <a16:creationId xmlns:a16="http://schemas.microsoft.com/office/drawing/2014/main" id="{45C70618-662F-9B9A-E978-82B2ADF6C51C}"/>
                    </a:ext>
                  </a:extLst>
                </p:cNvPr>
                <p:cNvSpPr txBox="1">
                  <a:spLocks noRot="1" noChangeAspect="1" noMove="1" noResize="1" noEditPoints="1" noAdjustHandles="1" noChangeArrowheads="1" noChangeShapeType="1" noTextEdit="1"/>
                </p:cNvSpPr>
                <p:nvPr/>
              </p:nvSpPr>
              <p:spPr>
                <a:xfrm>
                  <a:off x="0" y="2505630"/>
                  <a:ext cx="273152" cy="244061"/>
                </a:xfrm>
                <a:prstGeom prst="rect">
                  <a:avLst/>
                </a:prstGeom>
                <a:blipFill>
                  <a:blip r:embed="rId12"/>
                  <a:stretch>
                    <a:fillRect/>
                  </a:stretch>
                </a:blipFill>
              </p:spPr>
              <p:txBody>
                <a:bodyPr/>
                <a:lstStyle/>
                <a:p>
                  <a:r>
                    <a:rPr lang="zh-TW" altLang="en-US">
                      <a:noFill/>
                    </a:rPr>
                    <a:t> </a:t>
                  </a:r>
                </a:p>
              </p:txBody>
            </p:sp>
          </mc:Fallback>
        </mc:AlternateContent>
        <p:cxnSp>
          <p:nvCxnSpPr>
            <p:cNvPr id="29" name="肘形接點 111">
              <a:extLst>
                <a:ext uri="{FF2B5EF4-FFF2-40B4-BE49-F238E27FC236}">
                  <a16:creationId xmlns:a16="http://schemas.microsoft.com/office/drawing/2014/main" id="{7ADBCE66-1336-CEB4-721C-8AA5DD4517CB}"/>
                </a:ext>
              </a:extLst>
            </p:cNvPr>
            <p:cNvCxnSpPr>
              <a:cxnSpLocks/>
            </p:cNvCxnSpPr>
            <p:nvPr/>
          </p:nvCxnSpPr>
          <p:spPr>
            <a:xfrm rot="5400000" flipH="1" flipV="1">
              <a:off x="1384091" y="2275754"/>
              <a:ext cx="462024" cy="278208"/>
            </a:xfrm>
            <a:prstGeom prst="bentConnector2">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接點 3">
              <a:extLst>
                <a:ext uri="{FF2B5EF4-FFF2-40B4-BE49-F238E27FC236}">
                  <a16:creationId xmlns:a16="http://schemas.microsoft.com/office/drawing/2014/main" id="{06DFEC5B-324C-CCC0-2B1F-C9D02A413BC1}"/>
                </a:ext>
              </a:extLst>
            </p:cNvPr>
            <p:cNvCxnSpPr/>
            <p:nvPr/>
          </p:nvCxnSpPr>
          <p:spPr>
            <a:xfrm>
              <a:off x="1200196" y="2657351"/>
              <a:ext cx="554011" cy="46202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矩形 80">
                  <a:extLst>
                    <a:ext uri="{FF2B5EF4-FFF2-40B4-BE49-F238E27FC236}">
                      <a16:creationId xmlns:a16="http://schemas.microsoft.com/office/drawing/2014/main" id="{1A7C45EA-A331-F395-84FF-1F3979FF455B}"/>
                    </a:ext>
                  </a:extLst>
                </p:cNvPr>
                <p:cNvSpPr/>
                <p:nvPr/>
              </p:nvSpPr>
              <p:spPr>
                <a:xfrm>
                  <a:off x="4708155" y="1675476"/>
                  <a:ext cx="740021" cy="1716263"/>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Prediction</a:t>
                  </a:r>
                </a:p>
                <a:p>
                  <a:pPr algn="ctr"/>
                  <a:r>
                    <a:rPr lang="en-US" altLang="zh-TW" sz="800">
                      <a:latin typeface="+mj-lt"/>
                    </a:rPr>
                    <a:t>Combiner</a:t>
                  </a:r>
                  <a:endParaRPr lang="en-US" altLang="zh-TW" sz="800" dirty="0">
                    <a:latin typeface="+mj-lt"/>
                  </a:endParaRPr>
                </a:p>
                <a:p>
                  <a:pPr algn="ctr"/>
                  <a14:m>
                    <m:oMathPara xmlns:m="http://schemas.openxmlformats.org/officeDocument/2006/math">
                      <m:oMathParaPr>
                        <m:jc m:val="centerGroup"/>
                      </m:oMathParaPr>
                      <m:oMath xmlns:m="http://schemas.openxmlformats.org/officeDocument/2006/math">
                        <m:r>
                          <a:rPr lang="en-US" altLang="zh-TW" sz="800" dirty="0">
                            <a:latin typeface="Cambria Math" panose="02040503050406030204" pitchFamily="18" charset="0"/>
                          </a:rPr>
                          <m:t>𝐺</m:t>
                        </m:r>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1</m:t>
                            </m:r>
                          </m:sup>
                        </m:sSubSup>
                        <m:r>
                          <a:rPr lang="en-US" altLang="zh-TW" sz="800" dirty="0">
                            <a:latin typeface="Cambria Math" panose="02040503050406030204" pitchFamily="18" charset="0"/>
                          </a:rPr>
                          <m:t>,</m:t>
                        </m:r>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dirty="0">
                                    <a:latin typeface="Cambria Math" panose="02040503050406030204" pitchFamily="18" charset="0"/>
                                  </a:rPr>
                                  <m:t>𝑦</m:t>
                                </m:r>
                              </m:e>
                            </m:acc>
                          </m:e>
                          <m:sub>
                            <m:r>
                              <a:rPr lang="en-US" altLang="zh-TW" sz="800" dirty="0">
                                <a:latin typeface="Cambria Math" panose="02040503050406030204" pitchFamily="18" charset="0"/>
                              </a:rPr>
                              <m:t>𝑑𝑒𝑓</m:t>
                            </m:r>
                          </m:sub>
                          <m:sup>
                            <m:r>
                              <a:rPr lang="en-US" altLang="zh-TW" sz="800" dirty="0">
                                <a:latin typeface="Cambria Math" panose="02040503050406030204" pitchFamily="18" charset="0"/>
                              </a:rPr>
                              <m:t>2</m:t>
                            </m:r>
                          </m:sup>
                        </m:sSubSup>
                        <m:r>
                          <a:rPr lang="en-US" altLang="zh-TW" sz="800" dirty="0">
                            <a:latin typeface="Cambria Math" panose="02040503050406030204" pitchFamily="18" charset="0"/>
                          </a:rPr>
                          <m:t>)</m:t>
                        </m:r>
                      </m:oMath>
                    </m:oMathPara>
                  </a14:m>
                  <a:endParaRPr lang="zh-TW" altLang="en-US" sz="800" dirty="0">
                    <a:latin typeface="+mj-lt"/>
                  </a:endParaRPr>
                </a:p>
              </p:txBody>
            </p:sp>
          </mc:Choice>
          <mc:Fallback xmlns="">
            <p:sp>
              <p:nvSpPr>
                <p:cNvPr id="31" name="矩形 80">
                  <a:extLst>
                    <a:ext uri="{FF2B5EF4-FFF2-40B4-BE49-F238E27FC236}">
                      <a16:creationId xmlns:a16="http://schemas.microsoft.com/office/drawing/2014/main" id="{1A7C45EA-A331-F395-84FF-1F3979FF455B}"/>
                    </a:ext>
                  </a:extLst>
                </p:cNvPr>
                <p:cNvSpPr>
                  <a:spLocks noRot="1" noChangeAspect="1" noMove="1" noResize="1" noEditPoints="1" noAdjustHandles="1" noChangeArrowheads="1" noChangeShapeType="1" noTextEdit="1"/>
                </p:cNvSpPr>
                <p:nvPr/>
              </p:nvSpPr>
              <p:spPr>
                <a:xfrm>
                  <a:off x="4708155" y="1675476"/>
                  <a:ext cx="740021" cy="1716263"/>
                </a:xfrm>
                <a:prstGeom prst="rect">
                  <a:avLst/>
                </a:prstGeom>
                <a:blipFill>
                  <a:blip r:embed="rId13"/>
                  <a:stretch>
                    <a:fillRect/>
                  </a:stretch>
                </a:blipFill>
              </p:spPr>
              <p:txBody>
                <a:bodyPr/>
                <a:lstStyle/>
                <a:p>
                  <a:r>
                    <a:rPr lang="zh-TW" altLang="en-US">
                      <a:noFill/>
                    </a:rPr>
                    <a:t> </a:t>
                  </a:r>
                </a:p>
              </p:txBody>
            </p:sp>
          </mc:Fallback>
        </mc:AlternateContent>
        <p:cxnSp>
          <p:nvCxnSpPr>
            <p:cNvPr id="32" name="直線單箭頭接點 82">
              <a:extLst>
                <a:ext uri="{FF2B5EF4-FFF2-40B4-BE49-F238E27FC236}">
                  <a16:creationId xmlns:a16="http://schemas.microsoft.com/office/drawing/2014/main" id="{C5C1C029-6D25-4B77-1775-EDD9D371F12F}"/>
                </a:ext>
              </a:extLst>
            </p:cNvPr>
            <p:cNvCxnSpPr/>
            <p:nvPr/>
          </p:nvCxnSpPr>
          <p:spPr>
            <a:xfrm>
              <a:off x="5460475" y="2521245"/>
              <a:ext cx="438674"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94">
              <a:extLst>
                <a:ext uri="{FF2B5EF4-FFF2-40B4-BE49-F238E27FC236}">
                  <a16:creationId xmlns:a16="http://schemas.microsoft.com/office/drawing/2014/main" id="{BBD17BAB-D8E1-931B-FC0B-5614446AB263}"/>
                </a:ext>
              </a:extLst>
            </p:cNvPr>
            <p:cNvCxnSpPr>
              <a:cxnSpLocks/>
            </p:cNvCxnSpPr>
            <p:nvPr/>
          </p:nvCxnSpPr>
          <p:spPr>
            <a:xfrm>
              <a:off x="2663572" y="2209253"/>
              <a:ext cx="1870690" cy="0"/>
            </a:xfrm>
            <a:prstGeom prst="straightConnector1">
              <a:avLst/>
            </a:prstGeom>
            <a:ln w="28575">
              <a:solidFill>
                <a:schemeClr val="tx1">
                  <a:alpha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矩形 28">
                  <a:extLst>
                    <a:ext uri="{FF2B5EF4-FFF2-40B4-BE49-F238E27FC236}">
                      <a16:creationId xmlns:a16="http://schemas.microsoft.com/office/drawing/2014/main" id="{47A4CC7F-C623-E2E7-AC94-DCA83C071200}"/>
                    </a:ext>
                  </a:extLst>
                </p:cNvPr>
                <p:cNvSpPr/>
                <p:nvPr/>
              </p:nvSpPr>
              <p:spPr>
                <a:xfrm>
                  <a:off x="5460475" y="2199125"/>
                  <a:ext cx="401007" cy="2253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solidFill>
                                  <a:schemeClr val="bg1">
                                    <a:lumMod val="65000"/>
                                  </a:schemeClr>
                                </a:solidFill>
                                <a:latin typeface="Cambria Math" panose="02040503050406030204" pitchFamily="18" charset="0"/>
                              </a:rPr>
                            </m:ctrlPr>
                          </m:sSubPr>
                          <m:e>
                            <m:acc>
                              <m:accPr>
                                <m:chr m:val="̂"/>
                                <m:ctrlPr>
                                  <a:rPr lang="zh-TW" altLang="en-US" sz="800" i="1" dirty="0" smtClean="0">
                                    <a:solidFill>
                                      <a:schemeClr val="bg1">
                                        <a:lumMod val="65000"/>
                                      </a:schemeClr>
                                    </a:solidFill>
                                    <a:latin typeface="Cambria Math" panose="02040503050406030204" pitchFamily="18" charset="0"/>
                                  </a:rPr>
                                </m:ctrlPr>
                              </m:accPr>
                              <m:e>
                                <m:r>
                                  <a:rPr lang="zh-TW" altLang="en-US" sz="800" i="1" dirty="0">
                                    <a:solidFill>
                                      <a:schemeClr val="bg1">
                                        <a:lumMod val="65000"/>
                                      </a:schemeClr>
                                    </a:solidFill>
                                    <a:latin typeface="Cambria Math" panose="02040503050406030204" pitchFamily="18" charset="0"/>
                                  </a:rPr>
                                  <m:t>𝑦</m:t>
                                </m:r>
                              </m:e>
                            </m:acc>
                          </m:e>
                          <m:sub>
                            <m:r>
                              <a:rPr lang="en-US" altLang="zh-TW" sz="800" b="0" i="1" dirty="0" smtClean="0">
                                <a:solidFill>
                                  <a:schemeClr val="bg1">
                                    <a:lumMod val="65000"/>
                                  </a:schemeClr>
                                </a:solidFill>
                                <a:latin typeface="Cambria Math" panose="02040503050406030204" pitchFamily="18" charset="0"/>
                              </a:rPr>
                              <m:t>𝑑𝑒𝑓</m:t>
                            </m:r>
                          </m:sub>
                        </m:sSub>
                      </m:oMath>
                    </m:oMathPara>
                  </a14:m>
                  <a:endParaRPr lang="zh-TW" altLang="en-US" sz="800" dirty="0"/>
                </a:p>
              </p:txBody>
            </p:sp>
          </mc:Choice>
          <mc:Fallback xmlns="">
            <p:sp>
              <p:nvSpPr>
                <p:cNvPr id="34" name="矩形 28">
                  <a:extLst>
                    <a:ext uri="{FF2B5EF4-FFF2-40B4-BE49-F238E27FC236}">
                      <a16:creationId xmlns:a16="http://schemas.microsoft.com/office/drawing/2014/main" id="{47A4CC7F-C623-E2E7-AC94-DCA83C071200}"/>
                    </a:ext>
                  </a:extLst>
                </p:cNvPr>
                <p:cNvSpPr>
                  <a:spLocks noRot="1" noChangeAspect="1" noMove="1" noResize="1" noEditPoints="1" noAdjustHandles="1" noChangeArrowheads="1" noChangeShapeType="1" noTextEdit="1"/>
                </p:cNvSpPr>
                <p:nvPr/>
              </p:nvSpPr>
              <p:spPr>
                <a:xfrm>
                  <a:off x="5460475" y="2199125"/>
                  <a:ext cx="401007" cy="225383"/>
                </a:xfrm>
                <a:prstGeom prst="rect">
                  <a:avLst/>
                </a:prstGeom>
                <a:blipFill>
                  <a:blip r:embed="rId14"/>
                  <a:stretch>
                    <a:fillRect/>
                  </a:stretch>
                </a:blipFill>
              </p:spPr>
              <p:txBody>
                <a:bodyPr/>
                <a:lstStyle/>
                <a:p>
                  <a:r>
                    <a:rPr lang="zh-TW" altLang="en-US">
                      <a:noFill/>
                    </a:rPr>
                    <a:t> </a:t>
                  </a:r>
                </a:p>
              </p:txBody>
            </p:sp>
          </mc:Fallback>
        </mc:AlternateContent>
        <p:cxnSp>
          <p:nvCxnSpPr>
            <p:cNvPr id="35" name="直線單箭頭接點 34">
              <a:extLst>
                <a:ext uri="{FF2B5EF4-FFF2-40B4-BE49-F238E27FC236}">
                  <a16:creationId xmlns:a16="http://schemas.microsoft.com/office/drawing/2014/main" id="{3D68189E-4AC5-F4C2-4FE8-3543969CFE3D}"/>
                </a:ext>
              </a:extLst>
            </p:cNvPr>
            <p:cNvCxnSpPr>
              <a:cxnSpLocks/>
            </p:cNvCxnSpPr>
            <p:nvPr/>
          </p:nvCxnSpPr>
          <p:spPr>
            <a:xfrm>
              <a:off x="4467544" y="3067863"/>
              <a:ext cx="22358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29ADC91D-73E4-E8F6-292E-3C262576E17B}"/>
                    </a:ext>
                  </a:extLst>
                </p:cNvPr>
                <p:cNvSpPr/>
                <p:nvPr/>
              </p:nvSpPr>
              <p:spPr>
                <a:xfrm>
                  <a:off x="1771973" y="1815451"/>
                  <a:ext cx="751899" cy="668275"/>
                </a:xfrm>
                <a:prstGeom prst="rect">
                  <a:avLst/>
                </a:prstGeom>
                <a:solidFill>
                  <a:schemeClr val="bg1">
                    <a:lumMod val="5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a:latin typeface="+mj-lt"/>
                    </a:rPr>
                    <a:t>MLP classifier</a:t>
                  </a:r>
                  <a:endParaRPr lang="zh-TW" altLang="en-US" sz="80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800">
                            <a:latin typeface="Cambria Math" panose="02040503050406030204" pitchFamily="18" charset="0"/>
                          </a:rPr>
                          <m:t>α</m:t>
                        </m:r>
                        <m:r>
                          <a:rPr lang="en-US" altLang="zh-TW" sz="800">
                            <a:latin typeface="Cambria Math" panose="02040503050406030204" pitchFamily="18" charset="0"/>
                          </a:rPr>
                          <m:t>(</m:t>
                        </m:r>
                        <m:r>
                          <a:rPr lang="en-US" altLang="zh-TW" sz="800">
                            <a:latin typeface="Cambria Math" panose="02040503050406030204" pitchFamily="18" charset="0"/>
                          </a:rPr>
                          <m:t>𝑧</m:t>
                        </m:r>
                        <m:r>
                          <a:rPr lang="en-US" altLang="zh-TW" sz="800">
                            <a:latin typeface="Cambria Math" panose="02040503050406030204" pitchFamily="18" charset="0"/>
                          </a:rPr>
                          <m:t>)</m:t>
                        </m:r>
                      </m:oMath>
                    </m:oMathPara>
                  </a14:m>
                  <a:endParaRPr lang="en-US" altLang="zh-TW" sz="800" dirty="0">
                    <a:latin typeface="+mj-lt"/>
                  </a:endParaRPr>
                </a:p>
              </p:txBody>
            </p:sp>
          </mc:Choice>
          <mc:Fallback xmlns="">
            <p:sp>
              <p:nvSpPr>
                <p:cNvPr id="36" name="矩形 35">
                  <a:extLst>
                    <a:ext uri="{FF2B5EF4-FFF2-40B4-BE49-F238E27FC236}">
                      <a16:creationId xmlns:a16="http://schemas.microsoft.com/office/drawing/2014/main" id="{29ADC91D-73E4-E8F6-292E-3C262576E17B}"/>
                    </a:ext>
                  </a:extLst>
                </p:cNvPr>
                <p:cNvSpPr>
                  <a:spLocks noRot="1" noChangeAspect="1" noMove="1" noResize="1" noEditPoints="1" noAdjustHandles="1" noChangeArrowheads="1" noChangeShapeType="1" noTextEdit="1"/>
                </p:cNvSpPr>
                <p:nvPr/>
              </p:nvSpPr>
              <p:spPr>
                <a:xfrm>
                  <a:off x="1771973" y="1815451"/>
                  <a:ext cx="751899" cy="668275"/>
                </a:xfrm>
                <a:prstGeom prst="rect">
                  <a:avLst/>
                </a:prstGeom>
                <a:blipFill>
                  <a:blip r:embed="rId15"/>
                  <a:stretch>
                    <a:fillRect/>
                  </a:stretch>
                </a:blipFill>
              </p:spPr>
              <p:txBody>
                <a:bodyPr/>
                <a:lstStyle/>
                <a:p>
                  <a:r>
                    <a:rPr lang="zh-TW" altLang="en-US">
                      <a:noFill/>
                    </a:rPr>
                    <a:t> </a:t>
                  </a:r>
                </a:p>
              </p:txBody>
            </p:sp>
          </mc:Fallback>
        </mc:AlternateContent>
        <p:cxnSp>
          <p:nvCxnSpPr>
            <p:cNvPr id="37" name="肘形接點 3">
              <a:extLst>
                <a:ext uri="{FF2B5EF4-FFF2-40B4-BE49-F238E27FC236}">
                  <a16:creationId xmlns:a16="http://schemas.microsoft.com/office/drawing/2014/main" id="{FAD40DCA-0D29-72D8-8687-16D69406A937}"/>
                </a:ext>
              </a:extLst>
            </p:cNvPr>
            <p:cNvCxnSpPr>
              <a:cxnSpLocks/>
              <a:endCxn id="10" idx="0"/>
            </p:cNvCxnSpPr>
            <p:nvPr/>
          </p:nvCxnSpPr>
          <p:spPr>
            <a:xfrm>
              <a:off x="3731410" y="2442887"/>
              <a:ext cx="345367" cy="289590"/>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24">
                  <a:extLst>
                    <a:ext uri="{FF2B5EF4-FFF2-40B4-BE49-F238E27FC236}">
                      <a16:creationId xmlns:a16="http://schemas.microsoft.com/office/drawing/2014/main" id="{5AE5FD8F-C227-8AC5-660E-18407167D659}"/>
                    </a:ext>
                  </a:extLst>
                </p:cNvPr>
                <p:cNvSpPr txBox="1"/>
                <p:nvPr/>
              </p:nvSpPr>
              <p:spPr>
                <a:xfrm>
                  <a:off x="3399153" y="2316392"/>
                  <a:ext cx="493053" cy="26737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smtClean="0">
                                <a:latin typeface="Cambria Math" panose="02040503050406030204" pitchFamily="18" charset="0"/>
                              </a:rPr>
                            </m:ctrlPr>
                          </m:sSubSupPr>
                          <m:e>
                            <m:r>
                              <a:rPr lang="en-US" altLang="zh-TW" sz="800" i="1" smtClean="0">
                                <a:latin typeface="Cambria Math" panose="02040503050406030204" pitchFamily="18" charset="0"/>
                              </a:rPr>
                              <m:t>𝑇</m:t>
                            </m:r>
                          </m:e>
                          <m:sub>
                            <m:r>
                              <a:rPr lang="en-US" altLang="zh-TW" sz="800" i="1" smtClean="0">
                                <a:latin typeface="Cambria Math" panose="02040503050406030204" pitchFamily="18" charset="0"/>
                              </a:rPr>
                              <m:t>𝑗</m:t>
                            </m:r>
                          </m:sub>
                          <m:sup>
                            <m:r>
                              <a:rPr lang="en-US" altLang="zh-TW" sz="800" i="1" smtClean="0">
                                <a:latin typeface="Cambria Math" panose="02040503050406030204" pitchFamily="18" charset="0"/>
                              </a:rPr>
                              <m:t>2</m:t>
                            </m:r>
                          </m:sup>
                        </m:sSubSup>
                      </m:oMath>
                    </m:oMathPara>
                  </a14:m>
                  <a:endParaRPr lang="zh-TW" altLang="en-US" sz="800" dirty="0"/>
                </a:p>
              </p:txBody>
            </p:sp>
          </mc:Choice>
          <mc:Fallback xmlns="">
            <p:sp>
              <p:nvSpPr>
                <p:cNvPr id="38" name="TextBox 24">
                  <a:extLst>
                    <a:ext uri="{FF2B5EF4-FFF2-40B4-BE49-F238E27FC236}">
                      <a16:creationId xmlns:a16="http://schemas.microsoft.com/office/drawing/2014/main" id="{5AE5FD8F-C227-8AC5-660E-18407167D659}"/>
                    </a:ext>
                  </a:extLst>
                </p:cNvPr>
                <p:cNvSpPr txBox="1">
                  <a:spLocks noRot="1" noChangeAspect="1" noMove="1" noResize="1" noEditPoints="1" noAdjustHandles="1" noChangeArrowheads="1" noChangeShapeType="1" noTextEdit="1"/>
                </p:cNvSpPr>
                <p:nvPr/>
              </p:nvSpPr>
              <p:spPr>
                <a:xfrm>
                  <a:off x="3399153" y="2316392"/>
                  <a:ext cx="493053" cy="267378"/>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9" name="文字方塊 38">
                  <a:extLst>
                    <a:ext uri="{FF2B5EF4-FFF2-40B4-BE49-F238E27FC236}">
                      <a16:creationId xmlns:a16="http://schemas.microsoft.com/office/drawing/2014/main" id="{67F75FA4-A59C-6A38-2B1B-85F13BA48C54}"/>
                    </a:ext>
                  </a:extLst>
                </p:cNvPr>
                <p:cNvSpPr txBox="1"/>
                <p:nvPr/>
              </p:nvSpPr>
              <p:spPr>
                <a:xfrm>
                  <a:off x="2432441" y="3180580"/>
                  <a:ext cx="467025" cy="2440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smtClean="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smtClean="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39" name="文字方塊 38">
                  <a:extLst>
                    <a:ext uri="{FF2B5EF4-FFF2-40B4-BE49-F238E27FC236}">
                      <a16:creationId xmlns:a16="http://schemas.microsoft.com/office/drawing/2014/main" id="{67F75FA4-A59C-6A38-2B1B-85F13BA48C54}"/>
                    </a:ext>
                  </a:extLst>
                </p:cNvPr>
                <p:cNvSpPr txBox="1">
                  <a:spLocks noRot="1" noChangeAspect="1" noMove="1" noResize="1" noEditPoints="1" noAdjustHandles="1" noChangeArrowheads="1" noChangeShapeType="1" noTextEdit="1"/>
                </p:cNvSpPr>
                <p:nvPr/>
              </p:nvSpPr>
              <p:spPr>
                <a:xfrm>
                  <a:off x="2432441" y="3180580"/>
                  <a:ext cx="467025" cy="244061"/>
                </a:xfrm>
                <a:prstGeom prst="rect">
                  <a:avLst/>
                </a:prstGeom>
                <a:blipFill>
                  <a:blip r:embed="rId17"/>
                  <a:stretch>
                    <a:fillRect/>
                  </a:stretch>
                </a:blipFill>
              </p:spPr>
              <p:txBody>
                <a:bodyPr/>
                <a:lstStyle/>
                <a:p>
                  <a:r>
                    <a:rPr lang="zh-TW" altLang="en-US">
                      <a:noFill/>
                    </a:rPr>
                    <a:t> </a:t>
                  </a:r>
                </a:p>
              </p:txBody>
            </p:sp>
          </mc:Fallback>
        </mc:AlternateContent>
      </p:grpSp>
      <p:sp>
        <p:nvSpPr>
          <p:cNvPr id="40" name="文字方塊 39">
            <a:extLst>
              <a:ext uri="{FF2B5EF4-FFF2-40B4-BE49-F238E27FC236}">
                <a16:creationId xmlns:a16="http://schemas.microsoft.com/office/drawing/2014/main" id="{D687885B-00B8-1270-EDF0-2D58D196A2FF}"/>
              </a:ext>
            </a:extLst>
          </p:cNvPr>
          <p:cNvSpPr txBox="1"/>
          <p:nvPr/>
        </p:nvSpPr>
        <p:spPr>
          <a:xfrm>
            <a:off x="35765" y="3637587"/>
            <a:ext cx="4242785" cy="307777"/>
          </a:xfrm>
          <a:prstGeom prst="rect">
            <a:avLst/>
          </a:prstGeom>
          <a:noFill/>
        </p:spPr>
        <p:txBody>
          <a:bodyPr wrap="square">
            <a:spAutoFit/>
          </a:bodyPr>
          <a:lstStyle/>
          <a:p>
            <a:pPr algn="ctr"/>
            <a:r>
              <a:rPr lang="en-US" altLang="zh-TW" sz="1400" dirty="0"/>
              <a:t>Expert 1 : use only the lower branch</a:t>
            </a:r>
          </a:p>
        </p:txBody>
      </p:sp>
      <p:sp>
        <p:nvSpPr>
          <p:cNvPr id="41" name="矩形 40">
            <a:extLst>
              <a:ext uri="{FF2B5EF4-FFF2-40B4-BE49-F238E27FC236}">
                <a16:creationId xmlns:a16="http://schemas.microsoft.com/office/drawing/2014/main" id="{83858D17-EB0E-FFA2-0C4E-1F6A44774B57}"/>
              </a:ext>
            </a:extLst>
          </p:cNvPr>
          <p:cNvSpPr/>
          <p:nvPr/>
        </p:nvSpPr>
        <p:spPr bwMode="auto">
          <a:xfrm>
            <a:off x="168540" y="90085"/>
            <a:ext cx="70657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 </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on other datasets</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 8</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fruit</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2" name="直線接點 1">
            <a:extLst>
              <a:ext uri="{FF2B5EF4-FFF2-40B4-BE49-F238E27FC236}">
                <a16:creationId xmlns:a16="http://schemas.microsoft.com/office/drawing/2014/main" id="{05E97F0E-77E2-9D97-6D5A-C59CED8ACE10}"/>
              </a:ext>
            </a:extLst>
          </p:cNvPr>
          <p:cNvCxnSpPr/>
          <p:nvPr/>
        </p:nvCxnSpPr>
        <p:spPr>
          <a:xfrm flipV="1">
            <a:off x="1857043" y="1639844"/>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線接點 4">
            <a:extLst>
              <a:ext uri="{FF2B5EF4-FFF2-40B4-BE49-F238E27FC236}">
                <a16:creationId xmlns:a16="http://schemas.microsoft.com/office/drawing/2014/main" id="{E2118ED9-E4C4-687C-59CD-441492968DA5}"/>
              </a:ext>
            </a:extLst>
          </p:cNvPr>
          <p:cNvCxnSpPr/>
          <p:nvPr/>
        </p:nvCxnSpPr>
        <p:spPr>
          <a:xfrm flipV="1">
            <a:off x="3137307" y="1554337"/>
            <a:ext cx="768730" cy="894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A772F5E9-F647-4A04-F09E-0CA94AB3E857}"/>
              </a:ext>
            </a:extLst>
          </p:cNvPr>
          <p:cNvCxnSpPr/>
          <p:nvPr/>
        </p:nvCxnSpPr>
        <p:spPr>
          <a:xfrm flipV="1">
            <a:off x="4940527" y="2064530"/>
            <a:ext cx="768730" cy="894900"/>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8E76A5C8-E09C-DB24-5071-3FE95E3224A8}"/>
              </a:ext>
            </a:extLst>
          </p:cNvPr>
          <p:cNvSpPr txBox="1"/>
          <p:nvPr/>
        </p:nvSpPr>
        <p:spPr>
          <a:xfrm>
            <a:off x="0" y="4678361"/>
            <a:ext cx="5326363"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test set (old and new fruit)</a:t>
            </a:r>
            <a:r>
              <a:rPr lang="en-US" altLang="zh-TW" sz="1050" dirty="0">
                <a:solidFill>
                  <a:srgbClr val="FF0000"/>
                </a:solidFill>
              </a:rPr>
              <a:t> </a:t>
            </a:r>
            <a:r>
              <a:rPr lang="en-US" altLang="zh-TW" sz="1050" dirty="0"/>
              <a:t>are shown in the foreground.</a:t>
            </a:r>
          </a:p>
        </p:txBody>
      </p:sp>
      <p:sp>
        <p:nvSpPr>
          <p:cNvPr id="22" name="文字方塊 21">
            <a:extLst>
              <a:ext uri="{FF2B5EF4-FFF2-40B4-BE49-F238E27FC236}">
                <a16:creationId xmlns:a16="http://schemas.microsoft.com/office/drawing/2014/main" id="{4E5DC8D0-34F4-63DE-05CE-DB7E61B822F4}"/>
              </a:ext>
            </a:extLst>
          </p:cNvPr>
          <p:cNvSpPr txBox="1"/>
          <p:nvPr/>
        </p:nvSpPr>
        <p:spPr>
          <a:xfrm>
            <a:off x="5247746" y="4097592"/>
            <a:ext cx="3973021" cy="669414"/>
          </a:xfrm>
          <a:prstGeom prst="rect">
            <a:avLst/>
          </a:prstGeom>
          <a:noFill/>
        </p:spPr>
        <p:txBody>
          <a:bodyPr wrap="square">
            <a:spAutoFit/>
          </a:bodyPr>
          <a:lstStyle/>
          <a:p>
            <a:r>
              <a:rPr lang="en-US" altLang="zh-TW" sz="1200" dirty="0"/>
              <a:t>When exclusively utilizing the lower branch, it becomes apparent that the new component tends to confuse between good and bad samples, leading to inaccurate predictions</a:t>
            </a:r>
            <a:r>
              <a:rPr lang="en-US" altLang="zh-TW" dirty="0"/>
              <a:t>.</a:t>
            </a:r>
            <a:endParaRPr lang="zh-TW" altLang="en-US" dirty="0"/>
          </a:p>
        </p:txBody>
      </p:sp>
      <p:sp>
        <p:nvSpPr>
          <p:cNvPr id="45" name="頁尾版面配置區 44">
            <a:extLst>
              <a:ext uri="{FF2B5EF4-FFF2-40B4-BE49-F238E27FC236}">
                <a16:creationId xmlns:a16="http://schemas.microsoft.com/office/drawing/2014/main" id="{F5085DF3-6B31-2FAD-2270-B6E5A5A654E9}"/>
              </a:ext>
            </a:extLst>
          </p:cNvPr>
          <p:cNvSpPr>
            <a:spLocks noGrp="1"/>
          </p:cNvSpPr>
          <p:nvPr>
            <p:ph type="ftr" sz="quarter" idx="11"/>
          </p:nvPr>
        </p:nvSpPr>
        <p:spPr/>
        <p:txBody>
          <a:bodyPr/>
          <a:lstStyle/>
          <a:p>
            <a:r>
              <a:rPr lang="en-US" altLang="zh-TW"/>
              <a:t>/78</a:t>
            </a:r>
            <a:endParaRPr lang="zh-TW" altLang="en-US" dirty="0"/>
          </a:p>
        </p:txBody>
      </p:sp>
      <p:sp>
        <p:nvSpPr>
          <p:cNvPr id="64" name="投影片編號版面配置區 63">
            <a:extLst>
              <a:ext uri="{FF2B5EF4-FFF2-40B4-BE49-F238E27FC236}">
                <a16:creationId xmlns:a16="http://schemas.microsoft.com/office/drawing/2014/main" id="{73865D3F-1C87-862C-171C-5EC4CF788FD1}"/>
              </a:ext>
            </a:extLst>
          </p:cNvPr>
          <p:cNvSpPr>
            <a:spLocks noGrp="1"/>
          </p:cNvSpPr>
          <p:nvPr>
            <p:ph type="sldNum" sz="quarter" idx="12"/>
          </p:nvPr>
        </p:nvSpPr>
        <p:spPr/>
        <p:txBody>
          <a:bodyPr/>
          <a:lstStyle/>
          <a:p>
            <a:fld id="{EE3F9CDB-1F21-4789-A81E-8FEA25CE194B}" type="slidenum">
              <a:rPr lang="zh-CN" altLang="en-US" smtClean="0"/>
              <a:pPr/>
              <a:t>45</a:t>
            </a:fld>
            <a:endParaRPr lang="zh-CN" altLang="en-US" dirty="0"/>
          </a:p>
        </p:txBody>
      </p:sp>
    </p:spTree>
    <p:extLst>
      <p:ext uri="{BB962C8B-B14F-4D97-AF65-F5344CB8AC3E}">
        <p14:creationId xmlns:p14="http://schemas.microsoft.com/office/powerpoint/2010/main" val="246209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圖片 13">
            <a:extLst>
              <a:ext uri="{FF2B5EF4-FFF2-40B4-BE49-F238E27FC236}">
                <a16:creationId xmlns:a16="http://schemas.microsoft.com/office/drawing/2014/main" id="{7FD15E7C-2089-A3C0-8560-EC40ADDDFF83}"/>
              </a:ext>
            </a:extLst>
          </p:cNvPr>
          <p:cNvPicPr>
            <a:picLocks noChangeAspect="1"/>
          </p:cNvPicPr>
          <p:nvPr/>
        </p:nvPicPr>
        <p:blipFill>
          <a:blip r:embed="rId3"/>
          <a:stretch>
            <a:fillRect/>
          </a:stretch>
        </p:blipFill>
        <p:spPr>
          <a:xfrm>
            <a:off x="6024558" y="1348159"/>
            <a:ext cx="3081424" cy="3077059"/>
          </a:xfrm>
          <a:prstGeom prst="rect">
            <a:avLst/>
          </a:prstGeom>
        </p:spPr>
      </p:pic>
      <p:sp>
        <p:nvSpPr>
          <p:cNvPr id="18" name="文字方塊 17">
            <a:extLst>
              <a:ext uri="{FF2B5EF4-FFF2-40B4-BE49-F238E27FC236}">
                <a16:creationId xmlns:a16="http://schemas.microsoft.com/office/drawing/2014/main" id="{62BA5762-33A2-4220-A88C-9CF5D24F0C09}"/>
              </a:ext>
            </a:extLst>
          </p:cNvPr>
          <p:cNvSpPr txBox="1"/>
          <p:nvPr/>
        </p:nvSpPr>
        <p:spPr>
          <a:xfrm>
            <a:off x="6981663" y="114445"/>
            <a:ext cx="1964880" cy="730969"/>
          </a:xfrm>
          <a:prstGeom prst="rect">
            <a:avLst/>
          </a:prstGeom>
          <a:noFill/>
        </p:spPr>
        <p:txBody>
          <a:bodyPr wrap="square" rtlCol="0">
            <a:spAutoFit/>
          </a:bodyPr>
          <a:lstStyle/>
          <a:p>
            <a:r>
              <a:rPr lang="en-US" altLang="zh-TW" b="1" dirty="0"/>
              <a:t>Background : Training set</a:t>
            </a:r>
          </a:p>
          <a:p>
            <a:r>
              <a:rPr lang="en-US" altLang="zh-TW" b="1" dirty="0"/>
              <a:t>Foreground : Test set (</a:t>
            </a:r>
            <a:r>
              <a:rPr lang="en-US" altLang="zh-TW" sz="1400" b="1" dirty="0">
                <a:solidFill>
                  <a:srgbClr val="FF0000"/>
                </a:solidFill>
              </a:rPr>
              <a:t>Red circle </a:t>
            </a:r>
            <a:r>
              <a:rPr lang="en-US" altLang="zh-TW" sz="1400" b="1" dirty="0"/>
              <a:t>and</a:t>
            </a:r>
            <a:r>
              <a:rPr lang="en-US" altLang="zh-TW" sz="1400" b="1" dirty="0">
                <a:solidFill>
                  <a:srgbClr val="FF0000"/>
                </a:solidFill>
              </a:rPr>
              <a:t> </a:t>
            </a:r>
            <a:r>
              <a:rPr lang="en-US" altLang="zh-TW" sz="1400" b="1" dirty="0">
                <a:solidFill>
                  <a:srgbClr val="00B050"/>
                </a:solidFill>
              </a:rPr>
              <a:t>Green Cross </a:t>
            </a:r>
            <a:r>
              <a:rPr lang="en-US" altLang="zh-TW" sz="1400" b="1" dirty="0"/>
              <a:t>)</a:t>
            </a:r>
            <a:endParaRPr lang="zh-TW" altLang="en-US" b="1" dirty="0"/>
          </a:p>
        </p:txBody>
      </p:sp>
      <p:grpSp>
        <p:nvGrpSpPr>
          <p:cNvPr id="69" name="群組 68">
            <a:extLst>
              <a:ext uri="{FF2B5EF4-FFF2-40B4-BE49-F238E27FC236}">
                <a16:creationId xmlns:a16="http://schemas.microsoft.com/office/drawing/2014/main" id="{C947E3F5-C376-5D5D-F488-9CCDD713AD89}"/>
              </a:ext>
            </a:extLst>
          </p:cNvPr>
          <p:cNvGrpSpPr/>
          <p:nvPr/>
        </p:nvGrpSpPr>
        <p:grpSpPr>
          <a:xfrm>
            <a:off x="0" y="1675476"/>
            <a:ext cx="5899149" cy="1883959"/>
            <a:chOff x="223490" y="2900992"/>
            <a:chExt cx="8822985" cy="1893787"/>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55C554B-D287-E7A8-BFE0-FC28DFCA74DA}"/>
                    </a:ext>
                  </a:extLst>
                </p:cNvPr>
                <p:cNvSpPr/>
                <p:nvPr/>
              </p:nvSpPr>
              <p:spPr>
                <a:xfrm>
                  <a:off x="2867993" y="3905344"/>
                  <a:ext cx="1117593" cy="7299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mj-lt"/>
                    </a:rPr>
                    <a:t>Gaussian Process classifier</a:t>
                  </a: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β</m:t>
                        </m:r>
                        <m:r>
                          <a:rPr lang="en-US" altLang="zh-TW" sz="800" i="1">
                            <a:latin typeface="Cambria Math" panose="02040503050406030204" pitchFamily="18" charset="0"/>
                          </a:rPr>
                          <m:t>(</m:t>
                        </m:r>
                        <m:r>
                          <a:rPr lang="en-US" altLang="zh-TW" sz="800" b="0" i="1" smtClean="0">
                            <a:latin typeface="Cambria Math" panose="02040503050406030204" pitchFamily="18" charset="0"/>
                            <a:ea typeface="Cambria Math" panose="02040503050406030204" pitchFamily="18" charset="0"/>
                          </a:rPr>
                          <m:t>𝑧</m:t>
                        </m:r>
                        <m:r>
                          <a:rPr lang="en-US" altLang="zh-TW" sz="800" i="1">
                            <a:latin typeface="Cambria Math" panose="02040503050406030204" pitchFamily="18" charset="0"/>
                          </a:rPr>
                          <m:t>)</m:t>
                        </m:r>
                      </m:oMath>
                    </m:oMathPara>
                  </a14:m>
                  <a:endParaRPr lang="en-US" altLang="zh-TW" sz="800" i="1" dirty="0"/>
                </a:p>
              </p:txBody>
            </p:sp>
          </mc:Choice>
          <mc:Fallback xmlns="">
            <p:sp>
              <p:nvSpPr>
                <p:cNvPr id="71" name="矩形 70">
                  <a:extLst>
                    <a:ext uri="{FF2B5EF4-FFF2-40B4-BE49-F238E27FC236}">
                      <a16:creationId xmlns:a16="http://schemas.microsoft.com/office/drawing/2014/main" id="{F55C554B-D287-E7A8-BFE0-FC28DFCA74DA}"/>
                    </a:ext>
                  </a:extLst>
                </p:cNvPr>
                <p:cNvSpPr>
                  <a:spLocks noRot="1" noChangeAspect="1" noMove="1" noResize="1" noEditPoints="1" noAdjustHandles="1" noChangeArrowheads="1" noChangeShapeType="1" noTextEdit="1"/>
                </p:cNvSpPr>
                <p:nvPr/>
              </p:nvSpPr>
              <p:spPr>
                <a:xfrm>
                  <a:off x="2867993" y="3905344"/>
                  <a:ext cx="1117593" cy="729924"/>
                </a:xfrm>
                <a:prstGeom prst="rect">
                  <a:avLst/>
                </a:prstGeom>
                <a:blipFill>
                  <a:blip r:embed="rId4"/>
                  <a:stretch>
                    <a:fillRect/>
                  </a:stretch>
                </a:blipFill>
              </p:spPr>
              <p:txBody>
                <a:bodyPr/>
                <a:lstStyle/>
                <a:p>
                  <a:r>
                    <a:rPr lang="zh-TW" altLang="en-US">
                      <a:noFill/>
                    </a:rPr>
                    <a:t> </a:t>
                  </a:r>
                </a:p>
              </p:txBody>
            </p:sp>
          </mc:Fallback>
        </mc:AlternateContent>
        <p:cxnSp>
          <p:nvCxnSpPr>
            <p:cNvPr id="72" name="直線單箭頭接點 71">
              <a:extLst>
                <a:ext uri="{FF2B5EF4-FFF2-40B4-BE49-F238E27FC236}">
                  <a16:creationId xmlns:a16="http://schemas.microsoft.com/office/drawing/2014/main" id="{29F4BC87-27E8-347E-76A1-BB1E1A64C143}"/>
                </a:ext>
              </a:extLst>
            </p:cNvPr>
            <p:cNvCxnSpPr>
              <a:cxnSpLocks/>
            </p:cNvCxnSpPr>
            <p:nvPr/>
          </p:nvCxnSpPr>
          <p:spPr>
            <a:xfrm>
              <a:off x="4059428" y="4323987"/>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5BF8C475-1619-B9F1-F9BF-2A8A51FA3DB4}"/>
                    </a:ext>
                  </a:extLst>
                </p:cNvPr>
                <p:cNvSpPr/>
                <p:nvPr/>
              </p:nvSpPr>
              <p:spPr>
                <a:xfrm>
                  <a:off x="4435990" y="3954447"/>
                  <a:ext cx="1064249"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800" i="1" dirty="0" smtClean="0">
                          <a:latin typeface="Cambria Math" panose="02040503050406030204" pitchFamily="18" charset="0"/>
                        </a:rPr>
                        <m:t>P</m:t>
                      </m:r>
                      <m:r>
                        <m:rPr>
                          <m:sty m:val="p"/>
                        </m:rPr>
                        <a:rPr lang="en-US" altLang="zh-TW" sz="800" i="1" dirty="0">
                          <a:latin typeface="Cambria Math" panose="02040503050406030204" pitchFamily="18" charset="0"/>
                        </a:rPr>
                        <m:t>robabili</m:t>
                      </m:r>
                    </m:oMath>
                  </a14:m>
                  <a:r>
                    <a:rPr lang="en-US" altLang="zh-TW" sz="800" dirty="0">
                      <a:latin typeface="Cambria Math" panose="02040503050406030204" pitchFamily="18" charset="0"/>
                    </a:rPr>
                    <a:t>ties to</a:t>
                  </a:r>
                </a:p>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Converter</a:t>
                  </a:r>
                  <a:endParaRPr lang="zh-TW" altLang="zh-TW" sz="800" dirty="0">
                    <a:latin typeface="Cambria Math" panose="02040503050406030204" pitchFamily="18" charset="0"/>
                  </a:endParaRPr>
                </a:p>
              </p:txBody>
            </p:sp>
          </mc:Choice>
          <mc:Fallback xmlns="">
            <p:sp>
              <p:nvSpPr>
                <p:cNvPr id="73" name="矩形 72">
                  <a:extLst>
                    <a:ext uri="{FF2B5EF4-FFF2-40B4-BE49-F238E27FC236}">
                      <a16:creationId xmlns:a16="http://schemas.microsoft.com/office/drawing/2014/main" id="{5BF8C475-1619-B9F1-F9BF-2A8A51FA3DB4}"/>
                    </a:ext>
                  </a:extLst>
                </p:cNvPr>
                <p:cNvSpPr>
                  <a:spLocks noRot="1" noChangeAspect="1" noMove="1" noResize="1" noEditPoints="1" noAdjustHandles="1" noChangeArrowheads="1" noChangeShapeType="1" noTextEdit="1"/>
                </p:cNvSpPr>
                <p:nvPr/>
              </p:nvSpPr>
              <p:spPr>
                <a:xfrm>
                  <a:off x="4435990" y="3954447"/>
                  <a:ext cx="1064249" cy="840332"/>
                </a:xfrm>
                <a:prstGeom prst="rect">
                  <a:avLst/>
                </a:prstGeom>
                <a:blipFill>
                  <a:blip r:embed="rId5"/>
                  <a:stretch>
                    <a:fillRect/>
                  </a:stretch>
                </a:blipFill>
              </p:spPr>
              <p:txBody>
                <a:bodyPr/>
                <a:lstStyle/>
                <a:p>
                  <a:r>
                    <a:rPr lang="zh-TW" altLang="en-US">
                      <a:noFill/>
                    </a:rPr>
                    <a:t> </a:t>
                  </a:r>
                </a:p>
              </p:txBody>
            </p:sp>
          </mc:Fallback>
        </mc:AlternateContent>
        <p:cxnSp>
          <p:nvCxnSpPr>
            <p:cNvPr id="74" name="直線單箭頭接點 73">
              <a:extLst>
                <a:ext uri="{FF2B5EF4-FFF2-40B4-BE49-F238E27FC236}">
                  <a16:creationId xmlns:a16="http://schemas.microsoft.com/office/drawing/2014/main" id="{7A337834-3966-4087-D839-4BFAF78B876C}"/>
                </a:ext>
              </a:extLst>
            </p:cNvPr>
            <p:cNvCxnSpPr>
              <a:cxnSpLocks/>
              <a:endCxn id="75" idx="1"/>
            </p:cNvCxnSpPr>
            <p:nvPr/>
          </p:nvCxnSpPr>
          <p:spPr>
            <a:xfrm>
              <a:off x="5500239" y="4352424"/>
              <a:ext cx="279703" cy="2671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7119B1F-58CF-1167-361A-7D4840CEC4B7}"/>
                    </a:ext>
                  </a:extLst>
                </p:cNvPr>
                <p:cNvSpPr/>
                <p:nvPr/>
              </p:nvSpPr>
              <p:spPr>
                <a:xfrm>
                  <a:off x="5779943" y="3963507"/>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latin typeface="Cambria Math" panose="02040503050406030204" pitchFamily="18" charset="0"/>
                    </a:rPr>
                    <a:t>prediction</a:t>
                  </a:r>
                </a:p>
                <a:p>
                  <a:pPr algn="ctr"/>
                  <a:r>
                    <a:rPr lang="en-US" altLang="zh-TW" sz="800" dirty="0">
                      <a:latin typeface="Cambria Math" panose="02040503050406030204" pitchFamily="18" charset="0"/>
                    </a:rPr>
                    <a:t>Uncertainty</a:t>
                  </a:r>
                </a:p>
                <a:p>
                  <a:pPr algn="ctr"/>
                  <a:r>
                    <a:rPr lang="en-US" altLang="zh-TW" sz="800" dirty="0">
                      <a:latin typeface="Cambria Math" panose="02040503050406030204" pitchFamily="18" charset="0"/>
                    </a:rPr>
                    <a:t>to defect</a:t>
                  </a:r>
                </a:p>
                <a:p>
                  <a:pPr algn="ctr"/>
                  <a:r>
                    <a:rPr lang="en-US" altLang="zh-TW" sz="800" dirty="0">
                      <a:latin typeface="Cambria Math" panose="02040503050406030204" pitchFamily="18" charset="0"/>
                    </a:rPr>
                    <a:t>converter</a:t>
                  </a:r>
                </a:p>
                <a:p>
                  <a:pPr algn="ctr"/>
                  <a:r>
                    <a:rPr lang="en-US" altLang="zh-TW" sz="800" dirty="0">
                      <a:latin typeface="Cambria Math" panose="02040503050406030204" pitchFamily="18" charset="0"/>
                    </a:rPr>
                    <a:t> </a:t>
                  </a:r>
                  <a14:m>
                    <m:oMath xmlns:m="http://schemas.openxmlformats.org/officeDocument/2006/math">
                      <m:r>
                        <a:rPr lang="en-US" altLang="zh-TW" sz="800" i="1">
                          <a:latin typeface="Cambria Math" panose="02040503050406030204" pitchFamily="18" charset="0"/>
                        </a:rPr>
                        <m:t>𝛾</m:t>
                      </m:r>
                      <m:r>
                        <a:rPr lang="en-US" altLang="zh-TW" sz="800" i="1">
                          <a:latin typeface="Cambria Math" panose="02040503050406030204" pitchFamily="18" charset="0"/>
                        </a:rPr>
                        <m:t>(</m:t>
                      </m:r>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𝑐𝑜𝑚</m:t>
                          </m:r>
                        </m:sub>
                      </m:sSub>
                      <m:r>
                        <a:rPr lang="en-US" altLang="zh-TW" sz="800" i="1">
                          <a:latin typeface="Cambria Math" panose="02040503050406030204" pitchFamily="18" charset="0"/>
                        </a:rPr>
                        <m:t>)</m:t>
                      </m:r>
                    </m:oMath>
                  </a14:m>
                  <a:endParaRPr lang="zh-TW" altLang="en-US" sz="800" i="1" dirty="0"/>
                </a:p>
              </p:txBody>
            </p:sp>
          </mc:Choice>
          <mc:Fallback xmlns="">
            <p:sp>
              <p:nvSpPr>
                <p:cNvPr id="75" name="矩形 74">
                  <a:extLst>
                    <a:ext uri="{FF2B5EF4-FFF2-40B4-BE49-F238E27FC236}">
                      <a16:creationId xmlns:a16="http://schemas.microsoft.com/office/drawing/2014/main" id="{27119B1F-58CF-1167-361A-7D4840CEC4B7}"/>
                    </a:ext>
                  </a:extLst>
                </p:cNvPr>
                <p:cNvSpPr>
                  <a:spLocks noRot="1" noChangeAspect="1" noMove="1" noResize="1" noEditPoints="1" noAdjustHandles="1" noChangeArrowheads="1" noChangeShapeType="1" noTextEdit="1"/>
                </p:cNvSpPr>
                <p:nvPr/>
              </p:nvSpPr>
              <p:spPr>
                <a:xfrm>
                  <a:off x="5779943" y="3963507"/>
                  <a:ext cx="1081847" cy="831272"/>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6" name="文字方塊 75">
                  <a:extLst>
                    <a:ext uri="{FF2B5EF4-FFF2-40B4-BE49-F238E27FC236}">
                      <a16:creationId xmlns:a16="http://schemas.microsoft.com/office/drawing/2014/main" id="{2F18D251-8BCC-C186-EA82-05F9ADA31671}"/>
                    </a:ext>
                  </a:extLst>
                </p:cNvPr>
                <p:cNvSpPr txBox="1"/>
                <p:nvPr/>
              </p:nvSpPr>
              <p:spPr>
                <a:xfrm>
                  <a:off x="5366388" y="4454917"/>
                  <a:ext cx="490305"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dirty="0" smtClean="0">
                            <a:latin typeface="Cambria Math" panose="02040503050406030204" pitchFamily="18" charset="0"/>
                          </a:rPr>
                          <m:t>𝑈</m:t>
                        </m:r>
                      </m:oMath>
                    </m:oMathPara>
                  </a14:m>
                  <a:endParaRPr lang="zh-TW" altLang="en-US" sz="800" dirty="0"/>
                </a:p>
              </p:txBody>
            </p:sp>
          </mc:Choice>
          <mc:Fallback xmlns="">
            <p:sp>
              <p:nvSpPr>
                <p:cNvPr id="76" name="文字方塊 75">
                  <a:extLst>
                    <a:ext uri="{FF2B5EF4-FFF2-40B4-BE49-F238E27FC236}">
                      <a16:creationId xmlns:a16="http://schemas.microsoft.com/office/drawing/2014/main" id="{2F18D251-8BCC-C186-EA82-05F9ADA31671}"/>
                    </a:ext>
                  </a:extLst>
                </p:cNvPr>
                <p:cNvSpPr txBox="1">
                  <a:spLocks noRot="1" noChangeAspect="1" noMove="1" noResize="1" noEditPoints="1" noAdjustHandles="1" noChangeArrowheads="1" noChangeShapeType="1" noTextEdit="1"/>
                </p:cNvSpPr>
                <p:nvPr/>
              </p:nvSpPr>
              <p:spPr>
                <a:xfrm>
                  <a:off x="5366388" y="4454917"/>
                  <a:ext cx="490305" cy="245334"/>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7" name="文字方塊 76">
                  <a:extLst>
                    <a:ext uri="{FF2B5EF4-FFF2-40B4-BE49-F238E27FC236}">
                      <a16:creationId xmlns:a16="http://schemas.microsoft.com/office/drawing/2014/main" id="{3086F51C-223D-660B-AF74-0FC99500EF5D}"/>
                    </a:ext>
                  </a:extLst>
                </p:cNvPr>
                <p:cNvSpPr txBox="1"/>
                <p:nvPr/>
              </p:nvSpPr>
              <p:spPr>
                <a:xfrm>
                  <a:off x="6787093" y="4370926"/>
                  <a:ext cx="552785" cy="2680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2</m:t>
                            </m:r>
                          </m:sup>
                        </m:sSubSup>
                      </m:oMath>
                    </m:oMathPara>
                  </a14:m>
                  <a:endParaRPr lang="zh-TW" altLang="en-US" sz="800" dirty="0"/>
                </a:p>
              </p:txBody>
            </p:sp>
          </mc:Choice>
          <mc:Fallback xmlns="">
            <p:sp>
              <p:nvSpPr>
                <p:cNvPr id="77" name="文字方塊 76">
                  <a:extLst>
                    <a:ext uri="{FF2B5EF4-FFF2-40B4-BE49-F238E27FC236}">
                      <a16:creationId xmlns:a16="http://schemas.microsoft.com/office/drawing/2014/main" id="{3086F51C-223D-660B-AF74-0FC99500EF5D}"/>
                    </a:ext>
                  </a:extLst>
                </p:cNvPr>
                <p:cNvSpPr txBox="1">
                  <a:spLocks noRot="1" noChangeAspect="1" noMove="1" noResize="1" noEditPoints="1" noAdjustHandles="1" noChangeArrowheads="1" noChangeShapeType="1" noTextEdit="1"/>
                </p:cNvSpPr>
                <p:nvPr/>
              </p:nvSpPr>
              <p:spPr>
                <a:xfrm>
                  <a:off x="6787093" y="4370926"/>
                  <a:ext cx="552785" cy="268041"/>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CBDFE81-1413-8FDE-3C41-7887BEE2340B}"/>
                    </a:ext>
                  </a:extLst>
                </p:cNvPr>
                <p:cNvSpPr/>
                <p:nvPr/>
              </p:nvSpPr>
              <p:spPr>
                <a:xfrm>
                  <a:off x="1053851" y="3339662"/>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800" dirty="0"/>
                    <a:t>Feature Extractor</a:t>
                  </a:r>
                  <a14:m>
                    <m:oMath xmlns:m="http://schemas.openxmlformats.org/officeDocument/2006/math">
                      <m:sSub>
                        <m:sSubPr>
                          <m:ctrlPr>
                            <a:rPr lang="en-US" altLang="zh-TW" sz="800" i="1">
                              <a:latin typeface="Cambria Math" panose="02040503050406030204" pitchFamily="18" charset="0"/>
                            </a:rPr>
                          </m:ctrlPr>
                        </m:sSubPr>
                        <m:e>
                          <m:r>
                            <a:rPr lang="en-US" altLang="zh-TW" sz="800">
                              <a:latin typeface="Cambria Math" panose="02040503050406030204" pitchFamily="18" charset="0"/>
                            </a:rPr>
                            <m:t>𝑓</m:t>
                          </m:r>
                        </m:e>
                        <m:sub>
                          <m:r>
                            <a:rPr lang="en-US" altLang="zh-TW" sz="800">
                              <a:latin typeface="Cambria Math" panose="02040503050406030204" pitchFamily="18" charset="0"/>
                            </a:rPr>
                            <m:t>𝜃</m:t>
                          </m:r>
                        </m:sub>
                      </m:sSub>
                      <m:r>
                        <a:rPr lang="en-US" altLang="zh-TW" sz="800">
                          <a:latin typeface="Cambria Math" panose="02040503050406030204" pitchFamily="18" charset="0"/>
                        </a:rPr>
                        <m:t>(</m:t>
                      </m:r>
                      <m:r>
                        <a:rPr lang="en-US" altLang="zh-TW" sz="800">
                          <a:latin typeface="Cambria Math" panose="02040503050406030204" pitchFamily="18" charset="0"/>
                        </a:rPr>
                        <m:t>𝑥</m:t>
                      </m:r>
                      <m:r>
                        <a:rPr lang="en-US" altLang="zh-TW" sz="800">
                          <a:latin typeface="Cambria Math" panose="02040503050406030204" pitchFamily="18" charset="0"/>
                        </a:rPr>
                        <m:t>)</m:t>
                      </m:r>
                    </m:oMath>
                  </a14:m>
                  <a:endParaRPr lang="zh-TW" altLang="en-US" sz="800" dirty="0"/>
                </a:p>
              </p:txBody>
            </p:sp>
          </mc:Choice>
          <mc:Fallback xmlns="">
            <p:sp>
              <p:nvSpPr>
                <p:cNvPr id="47" name="矩形 46">
                  <a:extLst>
                    <a:ext uri="{FF2B5EF4-FFF2-40B4-BE49-F238E27FC236}">
                      <a16:creationId xmlns:a16="http://schemas.microsoft.com/office/drawing/2014/main" id="{63C20E5C-3599-4527-62FE-D41E8BAC2214}"/>
                    </a:ext>
                  </a:extLst>
                </p:cNvPr>
                <p:cNvSpPr>
                  <a:spLocks noRot="1" noChangeAspect="1" noMove="1" noResize="1" noEditPoints="1" noAdjustHandles="1" noChangeArrowheads="1" noChangeShapeType="1" noTextEdit="1"/>
                </p:cNvSpPr>
                <p:nvPr/>
              </p:nvSpPr>
              <p:spPr>
                <a:xfrm>
                  <a:off x="1053851" y="3339662"/>
                  <a:ext cx="923228" cy="1070741"/>
                </a:xfrm>
                <a:prstGeom prst="rect">
                  <a:avLst/>
                </a:prstGeom>
                <a:blipFill>
                  <a:blip r:embed="rId22"/>
                  <a:stretch>
                    <a:fillRect/>
                  </a:stretch>
                </a:blipFill>
              </p:spPr>
              <p:txBody>
                <a:bodyPr/>
                <a:lstStyle/>
                <a:p>
                  <a:r>
                    <a:rPr lang="zh-TW" altLang="en-US">
                      <a:noFill/>
                    </a:rPr>
                    <a:t> </a:t>
                  </a:r>
                </a:p>
              </p:txBody>
            </p:sp>
          </mc:Fallback>
        </mc:AlternateContent>
        <p:cxnSp>
          <p:nvCxnSpPr>
            <p:cNvPr id="79" name="直線單箭頭接點 78">
              <a:extLst>
                <a:ext uri="{FF2B5EF4-FFF2-40B4-BE49-F238E27FC236}">
                  <a16:creationId xmlns:a16="http://schemas.microsoft.com/office/drawing/2014/main" id="{C761CE20-8082-1840-F8DE-5868F1329842}"/>
                </a:ext>
              </a:extLst>
            </p:cNvPr>
            <p:cNvCxnSpPr>
              <a:cxnSpLocks/>
            </p:cNvCxnSpPr>
            <p:nvPr/>
          </p:nvCxnSpPr>
          <p:spPr>
            <a:xfrm>
              <a:off x="652760" y="3875033"/>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文字方塊 79">
                  <a:extLst>
                    <a:ext uri="{FF2B5EF4-FFF2-40B4-BE49-F238E27FC236}">
                      <a16:creationId xmlns:a16="http://schemas.microsoft.com/office/drawing/2014/main" id="{01D8CE7E-2A7F-39C3-4D46-53DF320ECE03}"/>
                    </a:ext>
                  </a:extLst>
                </p:cNvPr>
                <p:cNvSpPr txBox="1"/>
                <p:nvPr/>
              </p:nvSpPr>
              <p:spPr>
                <a:xfrm>
                  <a:off x="2024025" y="3592894"/>
                  <a:ext cx="386778"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800" i="1" smtClean="0">
                            <a:latin typeface="Cambria Math" panose="02040503050406030204" pitchFamily="18" charset="0"/>
                          </a:rPr>
                          <m:t>𝑧</m:t>
                        </m:r>
                      </m:oMath>
                    </m:oMathPara>
                  </a14:m>
                  <a:endParaRPr lang="zh-TW" altLang="en-US" sz="800" dirty="0"/>
                </a:p>
              </p:txBody>
            </p:sp>
          </mc:Choice>
          <mc:Fallback xmlns="">
            <p:sp>
              <p:nvSpPr>
                <p:cNvPr id="80" name="文字方塊 79">
                  <a:extLst>
                    <a:ext uri="{FF2B5EF4-FFF2-40B4-BE49-F238E27FC236}">
                      <a16:creationId xmlns:a16="http://schemas.microsoft.com/office/drawing/2014/main" id="{01D8CE7E-2A7F-39C3-4D46-53DF320ECE03}"/>
                    </a:ext>
                  </a:extLst>
                </p:cNvPr>
                <p:cNvSpPr txBox="1">
                  <a:spLocks noRot="1" noChangeAspect="1" noMove="1" noResize="1" noEditPoints="1" noAdjustHandles="1" noChangeArrowheads="1" noChangeShapeType="1" noTextEdit="1"/>
                </p:cNvSpPr>
                <p:nvPr/>
              </p:nvSpPr>
              <p:spPr>
                <a:xfrm>
                  <a:off x="2024025" y="3592894"/>
                  <a:ext cx="386778" cy="245334"/>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1" name="文字方塊 80">
                  <a:extLst>
                    <a:ext uri="{FF2B5EF4-FFF2-40B4-BE49-F238E27FC236}">
                      <a16:creationId xmlns:a16="http://schemas.microsoft.com/office/drawing/2014/main" id="{0DB69E25-15C6-7ADB-46B2-30133B29755F}"/>
                    </a:ext>
                  </a:extLst>
                </p:cNvPr>
                <p:cNvSpPr txBox="1"/>
                <p:nvPr/>
              </p:nvSpPr>
              <p:spPr>
                <a:xfrm>
                  <a:off x="5178310" y="3079721"/>
                  <a:ext cx="552785" cy="26775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dirty="0">
                                <a:latin typeface="Cambria Math" panose="02040503050406030204" pitchFamily="18" charset="0"/>
                              </a:rPr>
                            </m:ctrlPr>
                          </m:sSubSupPr>
                          <m:e>
                            <m:acc>
                              <m:accPr>
                                <m:chr m:val="̂"/>
                                <m:ctrlPr>
                                  <a:rPr lang="zh-TW" altLang="en-US" sz="800" i="1" dirty="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i="1" dirty="0">
                                <a:latin typeface="Cambria Math" panose="02040503050406030204" pitchFamily="18" charset="0"/>
                              </a:rPr>
                              <m:t>𝑑𝑒𝑓</m:t>
                            </m:r>
                          </m:sub>
                          <m:sup>
                            <m:r>
                              <a:rPr lang="en-US" altLang="zh-TW" sz="800" i="1" dirty="0">
                                <a:latin typeface="Cambria Math" panose="02040503050406030204" pitchFamily="18" charset="0"/>
                              </a:rPr>
                              <m:t>1</m:t>
                            </m:r>
                          </m:sup>
                        </m:sSubSup>
                      </m:oMath>
                    </m:oMathPara>
                  </a14:m>
                  <a:endParaRPr lang="zh-TW" altLang="en-US" sz="800" dirty="0"/>
                </a:p>
              </p:txBody>
            </p:sp>
          </mc:Choice>
          <mc:Fallback xmlns="">
            <p:sp>
              <p:nvSpPr>
                <p:cNvPr id="81" name="文字方塊 80">
                  <a:extLst>
                    <a:ext uri="{FF2B5EF4-FFF2-40B4-BE49-F238E27FC236}">
                      <a16:creationId xmlns:a16="http://schemas.microsoft.com/office/drawing/2014/main" id="{0DB69E25-15C6-7ADB-46B2-30133B29755F}"/>
                    </a:ext>
                  </a:extLst>
                </p:cNvPr>
                <p:cNvSpPr txBox="1">
                  <a:spLocks noRot="1" noChangeAspect="1" noMove="1" noResize="1" noEditPoints="1" noAdjustHandles="1" noChangeArrowheads="1" noChangeShapeType="1" noTextEdit="1"/>
                </p:cNvSpPr>
                <p:nvPr/>
              </p:nvSpPr>
              <p:spPr>
                <a:xfrm>
                  <a:off x="5178310" y="3079721"/>
                  <a:ext cx="552785" cy="26775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2" name="文字方塊 81">
                  <a:extLst>
                    <a:ext uri="{FF2B5EF4-FFF2-40B4-BE49-F238E27FC236}">
                      <a16:creationId xmlns:a16="http://schemas.microsoft.com/office/drawing/2014/main" id="{DF4BC7F1-AA5A-D359-A75B-45EE5C0EC411}"/>
                    </a:ext>
                  </a:extLst>
                </p:cNvPr>
                <p:cNvSpPr txBox="1"/>
                <p:nvPr/>
              </p:nvSpPr>
              <p:spPr>
                <a:xfrm>
                  <a:off x="223490" y="3735477"/>
                  <a:ext cx="408536" cy="2453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800" b="0" i="1" smtClean="0">
                            <a:latin typeface="Cambria Math" panose="02040503050406030204" pitchFamily="18" charset="0"/>
                          </a:rPr>
                          <m:t>𝑋</m:t>
                        </m:r>
                      </m:oMath>
                    </m:oMathPara>
                  </a14:m>
                  <a:endParaRPr lang="zh-TW" altLang="en-US" sz="800" dirty="0"/>
                </a:p>
              </p:txBody>
            </p:sp>
          </mc:Choice>
          <mc:Fallback xmlns="">
            <p:sp>
              <p:nvSpPr>
                <p:cNvPr id="82" name="文字方塊 81">
                  <a:extLst>
                    <a:ext uri="{FF2B5EF4-FFF2-40B4-BE49-F238E27FC236}">
                      <a16:creationId xmlns:a16="http://schemas.microsoft.com/office/drawing/2014/main" id="{DF4BC7F1-AA5A-D359-A75B-45EE5C0EC411}"/>
                    </a:ext>
                  </a:extLst>
                </p:cNvPr>
                <p:cNvSpPr txBox="1">
                  <a:spLocks noRot="1" noChangeAspect="1" noMove="1" noResize="1" noEditPoints="1" noAdjustHandles="1" noChangeArrowheads="1" noChangeShapeType="1" noTextEdit="1"/>
                </p:cNvSpPr>
                <p:nvPr/>
              </p:nvSpPr>
              <p:spPr>
                <a:xfrm>
                  <a:off x="223490" y="3735477"/>
                  <a:ext cx="408536" cy="245334"/>
                </a:xfrm>
                <a:prstGeom prst="rect">
                  <a:avLst/>
                </a:prstGeom>
                <a:blipFill>
                  <a:blip r:embed="rId25"/>
                  <a:stretch>
                    <a:fillRect/>
                  </a:stretch>
                </a:blipFill>
              </p:spPr>
              <p:txBody>
                <a:bodyPr/>
                <a:lstStyle/>
                <a:p>
                  <a:r>
                    <a:rPr lang="zh-TW" altLang="en-US">
                      <a:noFill/>
                    </a:rPr>
                    <a:t> </a:t>
                  </a:r>
                </a:p>
              </p:txBody>
            </p:sp>
          </mc:Fallback>
        </mc:AlternateContent>
        <p:grpSp>
          <p:nvGrpSpPr>
            <p:cNvPr id="83" name="群組 82">
              <a:extLst>
                <a:ext uri="{FF2B5EF4-FFF2-40B4-BE49-F238E27FC236}">
                  <a16:creationId xmlns:a16="http://schemas.microsoft.com/office/drawing/2014/main" id="{B3C7B063-67FB-B9F4-0228-530E0CE0AE48}"/>
                </a:ext>
              </a:extLst>
            </p:cNvPr>
            <p:cNvGrpSpPr/>
            <p:nvPr/>
          </p:nvGrpSpPr>
          <p:grpSpPr>
            <a:xfrm>
              <a:off x="2018547" y="3412014"/>
              <a:ext cx="828600" cy="940410"/>
              <a:chOff x="4416532" y="2650366"/>
              <a:chExt cx="900792" cy="1237808"/>
            </a:xfrm>
          </p:grpSpPr>
          <p:cxnSp>
            <p:nvCxnSpPr>
              <p:cNvPr id="93" name="肘形接點 111">
                <a:extLst>
                  <a:ext uri="{FF2B5EF4-FFF2-40B4-BE49-F238E27FC236}">
                    <a16:creationId xmlns:a16="http://schemas.microsoft.com/office/drawing/2014/main" id="{B77BF5A0-25E4-B085-C0FC-0D3DCBE1A55A}"/>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接點 3">
                <a:extLst>
                  <a:ext uri="{FF2B5EF4-FFF2-40B4-BE49-F238E27FC236}">
                    <a16:creationId xmlns:a16="http://schemas.microsoft.com/office/drawing/2014/main" id="{9675A174-8CA1-8F3C-DE8C-3B6F7F445694}"/>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4" name="矩形 80">
                  <a:extLst>
                    <a:ext uri="{FF2B5EF4-FFF2-40B4-BE49-F238E27FC236}">
                      <a16:creationId xmlns:a16="http://schemas.microsoft.com/office/drawing/2014/main" id="{100C3DED-E919-7C77-1F0A-4C76ED901A7D}"/>
                    </a:ext>
                  </a:extLst>
                </p:cNvPr>
                <p:cNvSpPr/>
                <p:nvPr/>
              </p:nvSpPr>
              <p:spPr>
                <a:xfrm>
                  <a:off x="7265182" y="2900992"/>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dirty="0">
                      <a:solidFill>
                        <a:schemeClr val="tx1"/>
                      </a:solidFill>
                      <a:latin typeface="Cambria Math" panose="02040503050406030204" pitchFamily="18" charset="0"/>
                    </a:rPr>
                    <a:t>Prediction</a:t>
                  </a:r>
                </a:p>
                <a:p>
                  <a:pPr algn="ctr"/>
                  <a:r>
                    <a:rPr lang="en-US" altLang="zh-TW" sz="80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800" i="1" dirty="0">
                            <a:solidFill>
                              <a:schemeClr val="tx1"/>
                            </a:solidFill>
                            <a:latin typeface="Cambria Math" panose="02040503050406030204" pitchFamily="18" charset="0"/>
                          </a:rPr>
                          <m:t>𝐺</m:t>
                        </m:r>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1</m:t>
                            </m:r>
                          </m:sup>
                        </m:sSubSup>
                        <m:r>
                          <a:rPr lang="en-US" altLang="zh-TW" sz="800" i="1" dirty="0">
                            <a:solidFill>
                              <a:schemeClr val="tx1"/>
                            </a:solidFill>
                            <a:latin typeface="Cambria Math" panose="02040503050406030204" pitchFamily="18" charset="0"/>
                          </a:rPr>
                          <m:t>,</m:t>
                        </m:r>
                        <m:sSubSup>
                          <m:sSubSupPr>
                            <m:ctrlPr>
                              <a:rPr lang="en-US" altLang="zh-TW" sz="800" i="1" dirty="0">
                                <a:solidFill>
                                  <a:schemeClr val="tx1"/>
                                </a:solidFill>
                                <a:latin typeface="Cambria Math" panose="02040503050406030204" pitchFamily="18" charset="0"/>
                              </a:rPr>
                            </m:ctrlPr>
                          </m:sSubSupPr>
                          <m:e>
                            <m:acc>
                              <m:accPr>
                                <m:chr m:val="̂"/>
                                <m:ctrlPr>
                                  <a:rPr lang="zh-TW" altLang="en-US" sz="800" i="1" dirty="0">
                                    <a:solidFill>
                                      <a:schemeClr val="tx1"/>
                                    </a:solidFill>
                                    <a:latin typeface="Cambria Math" panose="02040503050406030204" pitchFamily="18" charset="0"/>
                                  </a:rPr>
                                </m:ctrlPr>
                              </m:accPr>
                              <m:e>
                                <m:r>
                                  <a:rPr lang="zh-TW" altLang="en-US" sz="800" i="1" dirty="0">
                                    <a:solidFill>
                                      <a:schemeClr val="tx1"/>
                                    </a:solidFill>
                                    <a:latin typeface="Cambria Math" panose="02040503050406030204" pitchFamily="18" charset="0"/>
                                  </a:rPr>
                                  <m:t>𝑦</m:t>
                                </m:r>
                              </m:e>
                            </m:acc>
                          </m:e>
                          <m:sub>
                            <m:r>
                              <a:rPr lang="en-US" altLang="zh-TW" sz="800" i="1" dirty="0">
                                <a:solidFill>
                                  <a:schemeClr val="tx1"/>
                                </a:solidFill>
                                <a:latin typeface="Cambria Math" panose="02040503050406030204" pitchFamily="18" charset="0"/>
                              </a:rPr>
                              <m:t>𝑑𝑒𝑓</m:t>
                            </m:r>
                          </m:sub>
                          <m:sup>
                            <m:r>
                              <a:rPr lang="en-US" altLang="zh-TW" sz="800" i="1" dirty="0">
                                <a:solidFill>
                                  <a:schemeClr val="tx1"/>
                                </a:solidFill>
                                <a:latin typeface="Cambria Math" panose="02040503050406030204" pitchFamily="18" charset="0"/>
                              </a:rPr>
                              <m:t>2</m:t>
                            </m:r>
                          </m:sup>
                        </m:sSubSup>
                        <m:r>
                          <a:rPr lang="en-US" altLang="zh-TW" sz="800" i="1" dirty="0">
                            <a:solidFill>
                              <a:schemeClr val="tx1"/>
                            </a:solidFill>
                            <a:latin typeface="Cambria Math" panose="02040503050406030204" pitchFamily="18" charset="0"/>
                          </a:rPr>
                          <m:t>)</m:t>
                        </m:r>
                      </m:oMath>
                    </m:oMathPara>
                  </a14:m>
                  <a:endParaRPr lang="zh-TW" altLang="en-US" sz="800" dirty="0">
                    <a:solidFill>
                      <a:schemeClr val="tx1"/>
                    </a:solidFill>
                  </a:endParaRPr>
                </a:p>
              </p:txBody>
            </p:sp>
          </mc:Choice>
          <mc:Fallback xmlns="">
            <p:sp>
              <p:nvSpPr>
                <p:cNvPr id="84" name="矩形 80">
                  <a:extLst>
                    <a:ext uri="{FF2B5EF4-FFF2-40B4-BE49-F238E27FC236}">
                      <a16:creationId xmlns:a16="http://schemas.microsoft.com/office/drawing/2014/main" id="{100C3DED-E919-7C77-1F0A-4C76ED901A7D}"/>
                    </a:ext>
                  </a:extLst>
                </p:cNvPr>
                <p:cNvSpPr>
                  <a:spLocks noRot="1" noChangeAspect="1" noMove="1" noResize="1" noEditPoints="1" noAdjustHandles="1" noChangeArrowheads="1" noChangeShapeType="1" noTextEdit="1"/>
                </p:cNvSpPr>
                <p:nvPr/>
              </p:nvSpPr>
              <p:spPr>
                <a:xfrm>
                  <a:off x="7265182" y="2900992"/>
                  <a:ext cx="1027542" cy="1725216"/>
                </a:xfrm>
                <a:prstGeom prst="rect">
                  <a:avLst/>
                </a:prstGeom>
                <a:blipFill>
                  <a:blip r:embed="rId26"/>
                  <a:stretch>
                    <a:fillRect r="-4348"/>
                  </a:stretch>
                </a:blipFill>
              </p:spPr>
              <p:txBody>
                <a:bodyPr/>
                <a:lstStyle/>
                <a:p>
                  <a:r>
                    <a:rPr lang="zh-TW" altLang="en-US">
                      <a:noFill/>
                    </a:rPr>
                    <a:t> </a:t>
                  </a:r>
                </a:p>
              </p:txBody>
            </p:sp>
          </mc:Fallback>
        </mc:AlternateContent>
        <p:cxnSp>
          <p:nvCxnSpPr>
            <p:cNvPr id="85" name="直線單箭頭接點 82">
              <a:extLst>
                <a:ext uri="{FF2B5EF4-FFF2-40B4-BE49-F238E27FC236}">
                  <a16:creationId xmlns:a16="http://schemas.microsoft.com/office/drawing/2014/main" id="{7322B6CC-CA90-786E-CCEE-06C6617941CE}"/>
                </a:ext>
              </a:extLst>
            </p:cNvPr>
            <p:cNvCxnSpPr/>
            <p:nvPr/>
          </p:nvCxnSpPr>
          <p:spPr>
            <a:xfrm>
              <a:off x="8390378" y="3779781"/>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94">
              <a:extLst>
                <a:ext uri="{FF2B5EF4-FFF2-40B4-BE49-F238E27FC236}">
                  <a16:creationId xmlns:a16="http://schemas.microsoft.com/office/drawing/2014/main" id="{3C05E093-95A2-BAB7-0062-ED85410C06C2}"/>
                </a:ext>
              </a:extLst>
            </p:cNvPr>
            <p:cNvCxnSpPr>
              <a:cxnSpLocks/>
            </p:cNvCxnSpPr>
            <p:nvPr/>
          </p:nvCxnSpPr>
          <p:spPr>
            <a:xfrm>
              <a:off x="4207227" y="3437554"/>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矩形 28">
                  <a:extLst>
                    <a:ext uri="{FF2B5EF4-FFF2-40B4-BE49-F238E27FC236}">
                      <a16:creationId xmlns:a16="http://schemas.microsoft.com/office/drawing/2014/main" id="{06895EA8-B319-48DF-2BBA-CE5AFE94A38F}"/>
                    </a:ext>
                  </a:extLst>
                </p:cNvPr>
                <p:cNvSpPr/>
                <p:nvPr/>
              </p:nvSpPr>
              <p:spPr>
                <a:xfrm>
                  <a:off x="8390378" y="3427373"/>
                  <a:ext cx="628149" cy="256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800" b="0" i="1" dirty="0" smtClean="0">
                                <a:latin typeface="Cambria Math" panose="02040503050406030204" pitchFamily="18" charset="0"/>
                              </a:rPr>
                            </m:ctrlPr>
                          </m:sSubPr>
                          <m:e>
                            <m:acc>
                              <m:accPr>
                                <m:chr m:val="̂"/>
                                <m:ctrlPr>
                                  <a:rPr lang="zh-TW" altLang="en-US" sz="800" i="1" dirty="0" smtClean="0">
                                    <a:latin typeface="Cambria Math" panose="02040503050406030204" pitchFamily="18" charset="0"/>
                                  </a:rPr>
                                </m:ctrlPr>
                              </m:accPr>
                              <m:e>
                                <m:r>
                                  <a:rPr lang="zh-TW" altLang="en-US" sz="800" i="1" dirty="0">
                                    <a:latin typeface="Cambria Math" panose="02040503050406030204" pitchFamily="18" charset="0"/>
                                  </a:rPr>
                                  <m:t>𝑦</m:t>
                                </m:r>
                              </m:e>
                            </m:acc>
                          </m:e>
                          <m:sub>
                            <m:r>
                              <a:rPr lang="en-US" altLang="zh-TW" sz="800" b="0" i="1" dirty="0" smtClean="0">
                                <a:latin typeface="Cambria Math" panose="02040503050406030204" pitchFamily="18" charset="0"/>
                              </a:rPr>
                              <m:t>𝑑𝑒𝑓</m:t>
                            </m:r>
                          </m:sub>
                        </m:sSub>
                      </m:oMath>
                    </m:oMathPara>
                  </a14:m>
                  <a:endParaRPr lang="zh-TW" altLang="en-US" sz="800" dirty="0"/>
                </a:p>
              </p:txBody>
            </p:sp>
          </mc:Choice>
          <mc:Fallback xmlns="">
            <p:sp>
              <p:nvSpPr>
                <p:cNvPr id="87" name="矩形 28">
                  <a:extLst>
                    <a:ext uri="{FF2B5EF4-FFF2-40B4-BE49-F238E27FC236}">
                      <a16:creationId xmlns:a16="http://schemas.microsoft.com/office/drawing/2014/main" id="{06895EA8-B319-48DF-2BBA-CE5AFE94A38F}"/>
                    </a:ext>
                  </a:extLst>
                </p:cNvPr>
                <p:cNvSpPr>
                  <a:spLocks noRot="1" noChangeAspect="1" noMove="1" noResize="1" noEditPoints="1" noAdjustHandles="1" noChangeArrowheads="1" noChangeShapeType="1" noTextEdit="1"/>
                </p:cNvSpPr>
                <p:nvPr/>
              </p:nvSpPr>
              <p:spPr>
                <a:xfrm>
                  <a:off x="8390378" y="3427373"/>
                  <a:ext cx="628149" cy="256652"/>
                </a:xfrm>
                <a:prstGeom prst="rect">
                  <a:avLst/>
                </a:prstGeom>
                <a:blipFill>
                  <a:blip r:embed="rId27"/>
                  <a:stretch>
                    <a:fillRect/>
                  </a:stretch>
                </a:blipFill>
              </p:spPr>
              <p:txBody>
                <a:bodyPr/>
                <a:lstStyle/>
                <a:p>
                  <a:r>
                    <a:rPr lang="zh-TW" altLang="en-US">
                      <a:noFill/>
                    </a:rPr>
                    <a:t> </a:t>
                  </a:r>
                </a:p>
              </p:txBody>
            </p:sp>
          </mc:Fallback>
        </mc:AlternateContent>
        <p:cxnSp>
          <p:nvCxnSpPr>
            <p:cNvPr id="88" name="直線單箭頭接點 87">
              <a:extLst>
                <a:ext uri="{FF2B5EF4-FFF2-40B4-BE49-F238E27FC236}">
                  <a16:creationId xmlns:a16="http://schemas.microsoft.com/office/drawing/2014/main" id="{705F5151-34DA-A07C-9D29-0E8D1BA51B6A}"/>
                </a:ext>
              </a:extLst>
            </p:cNvPr>
            <p:cNvCxnSpPr>
              <a:cxnSpLocks/>
            </p:cNvCxnSpPr>
            <p:nvPr/>
          </p:nvCxnSpPr>
          <p:spPr>
            <a:xfrm>
              <a:off x="6905313" y="4300643"/>
              <a:ext cx="3344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7B7B94CB-C635-514E-2FA9-7627EA282132}"/>
                    </a:ext>
                  </a:extLst>
                </p:cNvPr>
                <p:cNvSpPr/>
                <p:nvPr/>
              </p:nvSpPr>
              <p:spPr>
                <a:xfrm>
                  <a:off x="2873718" y="3041697"/>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800" i="0" dirty="0">
                      <a:latin typeface="+mj-lt"/>
                    </a:rPr>
                    <a:t>MLP classifier</a:t>
                  </a:r>
                  <a:endParaRPr lang="zh-TW" altLang="en-US" sz="80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800" i="1">
                            <a:latin typeface="Cambria Math" panose="02040503050406030204" pitchFamily="18" charset="0"/>
                            <a:ea typeface="Cambria Math" panose="02040503050406030204" pitchFamily="18" charset="0"/>
                          </a:rPr>
                          <m:t>α</m:t>
                        </m:r>
                        <m:r>
                          <a:rPr lang="en-US" altLang="zh-TW" sz="800" i="1">
                            <a:latin typeface="Cambria Math" panose="02040503050406030204" pitchFamily="18" charset="0"/>
                            <a:ea typeface="Cambria Math" panose="02040503050406030204" pitchFamily="18" charset="0"/>
                          </a:rPr>
                          <m:t>(</m:t>
                        </m:r>
                        <m:r>
                          <a:rPr lang="en-US" altLang="zh-TW" sz="800" b="0" i="1" smtClean="0">
                            <a:latin typeface="Cambria Math" panose="02040503050406030204" pitchFamily="18" charset="0"/>
                          </a:rPr>
                          <m:t>𝑧</m:t>
                        </m:r>
                        <m:r>
                          <a:rPr lang="en-US" altLang="zh-TW" sz="800" i="1">
                            <a:latin typeface="Cambria Math" panose="02040503050406030204" pitchFamily="18" charset="0"/>
                            <a:ea typeface="Cambria Math" panose="02040503050406030204" pitchFamily="18" charset="0"/>
                          </a:rPr>
                          <m:t>)</m:t>
                        </m:r>
                      </m:oMath>
                    </m:oMathPara>
                  </a14:m>
                  <a:endParaRPr lang="en-US" altLang="zh-TW" sz="800" i="1" dirty="0">
                    <a:latin typeface="Cambria Math" panose="02040503050406030204" pitchFamily="18" charset="0"/>
                  </a:endParaRPr>
                </a:p>
              </p:txBody>
            </p:sp>
          </mc:Choice>
          <mc:Fallback xmlns="">
            <p:sp>
              <p:nvSpPr>
                <p:cNvPr id="89" name="矩形 88">
                  <a:extLst>
                    <a:ext uri="{FF2B5EF4-FFF2-40B4-BE49-F238E27FC236}">
                      <a16:creationId xmlns:a16="http://schemas.microsoft.com/office/drawing/2014/main" id="{7B7B94CB-C635-514E-2FA9-7627EA282132}"/>
                    </a:ext>
                  </a:extLst>
                </p:cNvPr>
                <p:cNvSpPr>
                  <a:spLocks noRot="1" noChangeAspect="1" noMove="1" noResize="1" noEditPoints="1" noAdjustHandles="1" noChangeArrowheads="1" noChangeShapeType="1" noTextEdit="1"/>
                </p:cNvSpPr>
                <p:nvPr/>
              </p:nvSpPr>
              <p:spPr>
                <a:xfrm>
                  <a:off x="2873718" y="3041697"/>
                  <a:ext cx="1124568" cy="671761"/>
                </a:xfrm>
                <a:prstGeom prst="rect">
                  <a:avLst/>
                </a:prstGeom>
                <a:blipFill>
                  <a:blip r:embed="rId28"/>
                  <a:stretch>
                    <a:fillRect/>
                  </a:stretch>
                </a:blipFill>
              </p:spPr>
              <p:txBody>
                <a:bodyPr/>
                <a:lstStyle/>
                <a:p>
                  <a:r>
                    <a:rPr lang="zh-TW" altLang="en-US">
                      <a:noFill/>
                    </a:rPr>
                    <a:t> </a:t>
                  </a:r>
                </a:p>
              </p:txBody>
            </p:sp>
          </mc:Fallback>
        </mc:AlternateContent>
        <p:cxnSp>
          <p:nvCxnSpPr>
            <p:cNvPr id="90" name="肘形接點 3">
              <a:extLst>
                <a:ext uri="{FF2B5EF4-FFF2-40B4-BE49-F238E27FC236}">
                  <a16:creationId xmlns:a16="http://schemas.microsoft.com/office/drawing/2014/main" id="{A802E75B-09DF-6F39-518E-077308D74674}"/>
                </a:ext>
              </a:extLst>
            </p:cNvPr>
            <p:cNvCxnSpPr>
              <a:cxnSpLocks/>
              <a:endCxn id="75" idx="0"/>
            </p:cNvCxnSpPr>
            <p:nvPr/>
          </p:nvCxnSpPr>
          <p:spPr>
            <a:xfrm>
              <a:off x="5804324" y="3672406"/>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24">
                  <a:extLst>
                    <a:ext uri="{FF2B5EF4-FFF2-40B4-BE49-F238E27FC236}">
                      <a16:creationId xmlns:a16="http://schemas.microsoft.com/office/drawing/2014/main" id="{01AF4325-4D23-BBB0-D9E0-20DC34EF36BF}"/>
                    </a:ext>
                  </a:extLst>
                </p:cNvPr>
                <p:cNvSpPr txBox="1"/>
                <p:nvPr/>
              </p:nvSpPr>
              <p:spPr>
                <a:xfrm>
                  <a:off x="5307388" y="3545251"/>
                  <a:ext cx="737428" cy="2687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1</m:t>
                            </m:r>
                          </m:sup>
                        </m:sSubSup>
                        <m:r>
                          <a:rPr lang="en-US" altLang="zh-TW" sz="800" b="0" i="1" smtClean="0">
                            <a:latin typeface="Cambria Math" panose="02040503050406030204" pitchFamily="18" charset="0"/>
                          </a:rPr>
                          <m:t>,</m:t>
                        </m:r>
                        <m:sSubSup>
                          <m:sSubSupPr>
                            <m:ctrlPr>
                              <a:rPr lang="en-US" altLang="zh-TW" sz="800" i="1">
                                <a:latin typeface="Cambria Math" panose="02040503050406030204" pitchFamily="18" charset="0"/>
                              </a:rPr>
                            </m:ctrlPr>
                          </m:sSubSupPr>
                          <m:e>
                            <m:r>
                              <a:rPr lang="en-US" altLang="zh-TW" sz="800" i="1">
                                <a:latin typeface="Cambria Math" panose="02040503050406030204" pitchFamily="18" charset="0"/>
                              </a:rPr>
                              <m:t>𝑇</m:t>
                            </m:r>
                          </m:e>
                          <m:sub>
                            <m:r>
                              <a:rPr lang="en-US" altLang="zh-TW" sz="800" i="1">
                                <a:latin typeface="Cambria Math" panose="02040503050406030204" pitchFamily="18" charset="0"/>
                              </a:rPr>
                              <m:t>𝑗</m:t>
                            </m:r>
                          </m:sub>
                          <m:sup>
                            <m:r>
                              <a:rPr lang="en-US" altLang="zh-TW" sz="800" i="1">
                                <a:latin typeface="Cambria Math" panose="02040503050406030204" pitchFamily="18" charset="0"/>
                              </a:rPr>
                              <m:t>2</m:t>
                            </m:r>
                          </m:sup>
                        </m:sSubSup>
                      </m:oMath>
                    </m:oMathPara>
                  </a14:m>
                  <a:endParaRPr lang="zh-TW" altLang="en-US" sz="800" dirty="0"/>
                </a:p>
              </p:txBody>
            </p:sp>
          </mc:Choice>
          <mc:Fallback xmlns="">
            <p:sp>
              <p:nvSpPr>
                <p:cNvPr id="91" name="TextBox 24">
                  <a:extLst>
                    <a:ext uri="{FF2B5EF4-FFF2-40B4-BE49-F238E27FC236}">
                      <a16:creationId xmlns:a16="http://schemas.microsoft.com/office/drawing/2014/main" id="{01AF4325-4D23-BBB0-D9E0-20DC34EF36BF}"/>
                    </a:ext>
                  </a:extLst>
                </p:cNvPr>
                <p:cNvSpPr txBox="1">
                  <a:spLocks noRot="1" noChangeAspect="1" noMove="1" noResize="1" noEditPoints="1" noAdjustHandles="1" noChangeArrowheads="1" noChangeShapeType="1" noTextEdit="1"/>
                </p:cNvSpPr>
                <p:nvPr/>
              </p:nvSpPr>
              <p:spPr>
                <a:xfrm>
                  <a:off x="5307388" y="3545251"/>
                  <a:ext cx="737428" cy="268773"/>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2" name="文字方塊 91">
                  <a:extLst>
                    <a:ext uri="{FF2B5EF4-FFF2-40B4-BE49-F238E27FC236}">
                      <a16:creationId xmlns:a16="http://schemas.microsoft.com/office/drawing/2014/main" id="{76D414A9-2737-8A6F-ECED-CDB39A224449}"/>
                    </a:ext>
                  </a:extLst>
                </p:cNvPr>
                <p:cNvSpPr txBox="1"/>
                <p:nvPr/>
              </p:nvSpPr>
              <p:spPr>
                <a:xfrm>
                  <a:off x="3929253" y="4420214"/>
                  <a:ext cx="698500" cy="245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800" i="1" dirty="0">
                                <a:latin typeface="Cambria Math" panose="02040503050406030204" pitchFamily="18" charset="0"/>
                              </a:rPr>
                            </m:ctrlPr>
                          </m:sSubPr>
                          <m:e>
                            <m:acc>
                              <m:accPr>
                                <m:chr m:val="̂"/>
                                <m:ctrlPr>
                                  <a:rPr lang="zh-TW" altLang="en-US" sz="800" i="1" dirty="0">
                                    <a:latin typeface="Cambria Math" panose="02040503050406030204" pitchFamily="18" charset="0"/>
                                  </a:rPr>
                                </m:ctrlPr>
                              </m:accPr>
                              <m:e>
                                <m:r>
                                  <m:rPr>
                                    <m:sty m:val="p"/>
                                  </m:rPr>
                                  <a:rPr lang="zh-TW" altLang="en-US" sz="800" i="0" dirty="0">
                                    <a:latin typeface="Cambria Math" panose="02040503050406030204" pitchFamily="18" charset="0"/>
                                  </a:rPr>
                                  <m:t>y</m:t>
                                </m:r>
                              </m:e>
                            </m:acc>
                          </m:e>
                          <m:sub>
                            <m:r>
                              <m:rPr>
                                <m:sty m:val="p"/>
                              </m:rPr>
                              <a:rPr lang="en-US" altLang="zh-TW" sz="800" i="0" dirty="0">
                                <a:latin typeface="Cambria Math" panose="02040503050406030204" pitchFamily="18" charset="0"/>
                              </a:rPr>
                              <m:t>com</m:t>
                            </m:r>
                          </m:sub>
                        </m:sSub>
                      </m:oMath>
                    </m:oMathPara>
                  </a14:m>
                  <a:endParaRPr lang="zh-TW" altLang="en-US" sz="800" dirty="0">
                    <a:latin typeface="Cambria Math" panose="02040503050406030204" pitchFamily="18" charset="0"/>
                  </a:endParaRPr>
                </a:p>
              </p:txBody>
            </p:sp>
          </mc:Choice>
          <mc:Fallback xmlns="">
            <p:sp>
              <p:nvSpPr>
                <p:cNvPr id="92" name="文字方塊 91">
                  <a:extLst>
                    <a:ext uri="{FF2B5EF4-FFF2-40B4-BE49-F238E27FC236}">
                      <a16:creationId xmlns:a16="http://schemas.microsoft.com/office/drawing/2014/main" id="{76D414A9-2737-8A6F-ECED-CDB39A224449}"/>
                    </a:ext>
                  </a:extLst>
                </p:cNvPr>
                <p:cNvSpPr txBox="1">
                  <a:spLocks noRot="1" noChangeAspect="1" noMove="1" noResize="1" noEditPoints="1" noAdjustHandles="1" noChangeArrowheads="1" noChangeShapeType="1" noTextEdit="1"/>
                </p:cNvSpPr>
                <p:nvPr/>
              </p:nvSpPr>
              <p:spPr>
                <a:xfrm>
                  <a:off x="3929253" y="4420214"/>
                  <a:ext cx="698500" cy="245334"/>
                </a:xfrm>
                <a:prstGeom prst="rect">
                  <a:avLst/>
                </a:prstGeom>
                <a:blipFill>
                  <a:blip r:embed="rId30"/>
                  <a:stretch>
                    <a:fillRect/>
                  </a:stretch>
                </a:blipFill>
              </p:spPr>
              <p:txBody>
                <a:bodyPr/>
                <a:lstStyle/>
                <a:p>
                  <a:r>
                    <a:rPr lang="zh-TW" altLang="en-US">
                      <a:noFill/>
                    </a:rPr>
                    <a:t> </a:t>
                  </a:r>
                </a:p>
              </p:txBody>
            </p:sp>
          </mc:Fallback>
        </mc:AlternateContent>
      </p:grpSp>
      <p:cxnSp>
        <p:nvCxnSpPr>
          <p:cNvPr id="97" name="直線接點 96">
            <a:extLst>
              <a:ext uri="{FF2B5EF4-FFF2-40B4-BE49-F238E27FC236}">
                <a16:creationId xmlns:a16="http://schemas.microsoft.com/office/drawing/2014/main" id="{BB278D38-3BD2-7928-D934-966C16C2DAB4}"/>
              </a:ext>
            </a:extLst>
          </p:cNvPr>
          <p:cNvCxnSpPr>
            <a:cxnSpLocks/>
          </p:cNvCxnSpPr>
          <p:nvPr/>
        </p:nvCxnSpPr>
        <p:spPr>
          <a:xfrm>
            <a:off x="6023606" y="1250950"/>
            <a:ext cx="0" cy="301625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接點: 肘形 98">
            <a:extLst>
              <a:ext uri="{FF2B5EF4-FFF2-40B4-BE49-F238E27FC236}">
                <a16:creationId xmlns:a16="http://schemas.microsoft.com/office/drawing/2014/main" id="{F1EA149B-4C25-177E-FFAA-55003151FAD1}"/>
              </a:ext>
            </a:extLst>
          </p:cNvPr>
          <p:cNvCxnSpPr>
            <a:cxnSpLocks/>
            <a:stCxn id="80" idx="0"/>
          </p:cNvCxnSpPr>
          <p:nvPr/>
        </p:nvCxnSpPr>
        <p:spPr>
          <a:xfrm rot="5400000" flipH="1" flipV="1">
            <a:off x="3937944" y="-1250001"/>
            <a:ext cx="1009004" cy="6218573"/>
          </a:xfrm>
          <a:prstGeom prst="bentConnector3">
            <a:avLst>
              <a:gd name="adj1" fmla="val 137760"/>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5EC8DFE7-ED43-D24A-6C07-B17C3786BCE6}"/>
              </a:ext>
            </a:extLst>
          </p:cNvPr>
          <p:cNvSpPr/>
          <p:nvPr/>
        </p:nvSpPr>
        <p:spPr>
          <a:xfrm>
            <a:off x="7087873" y="4395832"/>
            <a:ext cx="1058303" cy="248209"/>
          </a:xfrm>
          <a:prstGeom prst="rect">
            <a:avLst/>
          </a:prstGeom>
        </p:spPr>
        <p:txBody>
          <a:bodyPr wrap="none">
            <a:spAutoFit/>
          </a:bodyPr>
          <a:lstStyle/>
          <a:p>
            <a:pPr algn="just"/>
            <a:r>
              <a:rPr lang="en-US" altLang="zh-TW" sz="1013" dirty="0"/>
              <a:t>(c) Hybrid Expert</a:t>
            </a:r>
          </a:p>
        </p:txBody>
      </p:sp>
      <p:pic>
        <p:nvPicPr>
          <p:cNvPr id="6" name="圖片 5">
            <a:extLst>
              <a:ext uri="{FF2B5EF4-FFF2-40B4-BE49-F238E27FC236}">
                <a16:creationId xmlns:a16="http://schemas.microsoft.com/office/drawing/2014/main" id="{777F452D-D684-4ADE-57AA-3D72DB294537}"/>
              </a:ext>
            </a:extLst>
          </p:cNvPr>
          <p:cNvPicPr>
            <a:picLocks noChangeAspect="1"/>
          </p:cNvPicPr>
          <p:nvPr/>
        </p:nvPicPr>
        <p:blipFill rotWithShape="1">
          <a:blip r:embed="rId31"/>
          <a:srcRect l="74326" b="52836"/>
          <a:stretch/>
        </p:blipFill>
        <p:spPr>
          <a:xfrm>
            <a:off x="8340711" y="937069"/>
            <a:ext cx="753745" cy="1379323"/>
          </a:xfrm>
          <a:prstGeom prst="rect">
            <a:avLst/>
          </a:prstGeom>
        </p:spPr>
      </p:pic>
      <p:sp>
        <p:nvSpPr>
          <p:cNvPr id="2" name="文字方塊 1">
            <a:extLst>
              <a:ext uri="{FF2B5EF4-FFF2-40B4-BE49-F238E27FC236}">
                <a16:creationId xmlns:a16="http://schemas.microsoft.com/office/drawing/2014/main" id="{82DA596B-428C-E96B-9C03-AC3B580D1AA7}"/>
              </a:ext>
            </a:extLst>
          </p:cNvPr>
          <p:cNvSpPr txBox="1"/>
          <p:nvPr/>
        </p:nvSpPr>
        <p:spPr>
          <a:xfrm>
            <a:off x="307697" y="1242324"/>
            <a:ext cx="2569140" cy="307777"/>
          </a:xfrm>
          <a:prstGeom prst="rect">
            <a:avLst/>
          </a:prstGeom>
          <a:noFill/>
        </p:spPr>
        <p:txBody>
          <a:bodyPr wrap="square">
            <a:spAutoFit/>
          </a:bodyPr>
          <a:lstStyle/>
          <a:p>
            <a:pPr algn="ctr"/>
            <a:r>
              <a:rPr lang="en-US" altLang="zh-TW" sz="1400" dirty="0"/>
              <a:t>Hybrid Expert  : Base on DUE</a:t>
            </a:r>
          </a:p>
        </p:txBody>
      </p:sp>
      <p:sp>
        <p:nvSpPr>
          <p:cNvPr id="3" name="矩形 2">
            <a:extLst>
              <a:ext uri="{FF2B5EF4-FFF2-40B4-BE49-F238E27FC236}">
                <a16:creationId xmlns:a16="http://schemas.microsoft.com/office/drawing/2014/main" id="{553FD862-5014-DB88-0A47-B9569976959B}"/>
              </a:ext>
            </a:extLst>
          </p:cNvPr>
          <p:cNvSpPr/>
          <p:nvPr/>
        </p:nvSpPr>
        <p:spPr bwMode="auto">
          <a:xfrm>
            <a:off x="168540" y="90085"/>
            <a:ext cx="70657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endPar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endParaRP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of z from train and test samples on other datasets</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 8</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fruit</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橢圓 14">
            <a:extLst>
              <a:ext uri="{FF2B5EF4-FFF2-40B4-BE49-F238E27FC236}">
                <a16:creationId xmlns:a16="http://schemas.microsoft.com/office/drawing/2014/main" id="{65E98A1E-93BA-12E3-1E70-8F830D105C24}"/>
              </a:ext>
            </a:extLst>
          </p:cNvPr>
          <p:cNvSpPr/>
          <p:nvPr/>
        </p:nvSpPr>
        <p:spPr>
          <a:xfrm rot="995539">
            <a:off x="6060593" y="3075078"/>
            <a:ext cx="515301" cy="6810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橢圓 15">
            <a:extLst>
              <a:ext uri="{FF2B5EF4-FFF2-40B4-BE49-F238E27FC236}">
                <a16:creationId xmlns:a16="http://schemas.microsoft.com/office/drawing/2014/main" id="{FF29C1E7-FC38-B27C-81BA-14877B0F9425}"/>
              </a:ext>
            </a:extLst>
          </p:cNvPr>
          <p:cNvSpPr/>
          <p:nvPr/>
        </p:nvSpPr>
        <p:spPr>
          <a:xfrm rot="995539">
            <a:off x="7015213" y="3606790"/>
            <a:ext cx="515301" cy="6810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橢圓 16">
            <a:extLst>
              <a:ext uri="{FF2B5EF4-FFF2-40B4-BE49-F238E27FC236}">
                <a16:creationId xmlns:a16="http://schemas.microsoft.com/office/drawing/2014/main" id="{F3D2B17E-0AAC-AA15-68DF-816A587D6098}"/>
              </a:ext>
            </a:extLst>
          </p:cNvPr>
          <p:cNvSpPr/>
          <p:nvPr/>
        </p:nvSpPr>
        <p:spPr>
          <a:xfrm rot="21073891">
            <a:off x="7931953" y="3557482"/>
            <a:ext cx="428446" cy="681041"/>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橢圓 18">
            <a:extLst>
              <a:ext uri="{FF2B5EF4-FFF2-40B4-BE49-F238E27FC236}">
                <a16:creationId xmlns:a16="http://schemas.microsoft.com/office/drawing/2014/main" id="{64A1886C-AAF2-DE3E-88F3-1F7F8FF806CF}"/>
              </a:ext>
            </a:extLst>
          </p:cNvPr>
          <p:cNvSpPr/>
          <p:nvPr/>
        </p:nvSpPr>
        <p:spPr>
          <a:xfrm rot="21073891">
            <a:off x="7590146" y="2508225"/>
            <a:ext cx="491670" cy="7104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橢圓 19">
            <a:extLst>
              <a:ext uri="{FF2B5EF4-FFF2-40B4-BE49-F238E27FC236}">
                <a16:creationId xmlns:a16="http://schemas.microsoft.com/office/drawing/2014/main" id="{CB6D9F4E-B471-002F-4B4F-BB32E0AD19DF}"/>
              </a:ext>
            </a:extLst>
          </p:cNvPr>
          <p:cNvSpPr/>
          <p:nvPr/>
        </p:nvSpPr>
        <p:spPr>
          <a:xfrm rot="21073891">
            <a:off x="8407080" y="2388885"/>
            <a:ext cx="491670" cy="71045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1D20F5EB-98A6-D320-64EE-818CA1090A42}"/>
              </a:ext>
            </a:extLst>
          </p:cNvPr>
          <p:cNvSpPr/>
          <p:nvPr/>
        </p:nvSpPr>
        <p:spPr>
          <a:xfrm rot="2252725">
            <a:off x="6517720" y="1463756"/>
            <a:ext cx="545673" cy="83367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a:extLst>
              <a:ext uri="{FF2B5EF4-FFF2-40B4-BE49-F238E27FC236}">
                <a16:creationId xmlns:a16="http://schemas.microsoft.com/office/drawing/2014/main" id="{2B68C19C-053F-29D8-F535-8FD2E9782683}"/>
              </a:ext>
            </a:extLst>
          </p:cNvPr>
          <p:cNvSpPr/>
          <p:nvPr/>
        </p:nvSpPr>
        <p:spPr>
          <a:xfrm rot="1606803">
            <a:off x="7445023" y="1435620"/>
            <a:ext cx="524078" cy="77569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a:extLst>
              <a:ext uri="{FF2B5EF4-FFF2-40B4-BE49-F238E27FC236}">
                <a16:creationId xmlns:a16="http://schemas.microsoft.com/office/drawing/2014/main" id="{76181D33-96D4-0362-1F27-65022D6101AF}"/>
              </a:ext>
            </a:extLst>
          </p:cNvPr>
          <p:cNvSpPr/>
          <p:nvPr/>
        </p:nvSpPr>
        <p:spPr>
          <a:xfrm rot="18524148">
            <a:off x="6735921" y="2374022"/>
            <a:ext cx="344166" cy="80701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nvGrpSpPr>
          <p:cNvPr id="4" name="群組 3">
            <a:extLst>
              <a:ext uri="{FF2B5EF4-FFF2-40B4-BE49-F238E27FC236}">
                <a16:creationId xmlns:a16="http://schemas.microsoft.com/office/drawing/2014/main" id="{6DAEC4E6-A0AB-E662-6BC7-0EE220063716}"/>
              </a:ext>
            </a:extLst>
          </p:cNvPr>
          <p:cNvGrpSpPr/>
          <p:nvPr/>
        </p:nvGrpSpPr>
        <p:grpSpPr>
          <a:xfrm>
            <a:off x="5992062" y="1262897"/>
            <a:ext cx="3098515" cy="3167839"/>
            <a:chOff x="5210559" y="1183913"/>
            <a:chExt cx="3098515" cy="3167839"/>
          </a:xfrm>
        </p:grpSpPr>
        <p:cxnSp>
          <p:nvCxnSpPr>
            <p:cNvPr id="7" name="直線單箭頭接點 6">
              <a:extLst>
                <a:ext uri="{FF2B5EF4-FFF2-40B4-BE49-F238E27FC236}">
                  <a16:creationId xmlns:a16="http://schemas.microsoft.com/office/drawing/2014/main" id="{A8D74254-8EF6-57D4-099B-5220A0685F28}"/>
                </a:ext>
              </a:extLst>
            </p:cNvPr>
            <p:cNvCxnSpPr/>
            <p:nvPr/>
          </p:nvCxnSpPr>
          <p:spPr>
            <a:xfrm flipH="1" flipV="1">
              <a:off x="5711904" y="1404516"/>
              <a:ext cx="217700" cy="22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2D263774-6499-5D82-193C-2816EA121EDF}"/>
                </a:ext>
              </a:extLst>
            </p:cNvPr>
            <p:cNvSpPr txBox="1"/>
            <p:nvPr/>
          </p:nvSpPr>
          <p:spPr>
            <a:xfrm>
              <a:off x="5327193" y="1183913"/>
              <a:ext cx="742374" cy="230832"/>
            </a:xfrm>
            <a:prstGeom prst="rect">
              <a:avLst/>
            </a:prstGeom>
            <a:noFill/>
          </p:spPr>
          <p:txBody>
            <a:bodyPr wrap="square" rtlCol="0">
              <a:spAutoFit/>
            </a:bodyPr>
            <a:lstStyle/>
            <a:p>
              <a:r>
                <a:rPr lang="en-US" altLang="zh-TW" sz="900" dirty="0"/>
                <a:t>strawberry</a:t>
              </a:r>
              <a:endParaRPr lang="zh-TW" altLang="en-US" sz="900" dirty="0"/>
            </a:p>
          </p:txBody>
        </p:sp>
        <p:cxnSp>
          <p:nvCxnSpPr>
            <p:cNvPr id="9" name="直線單箭頭接點 8">
              <a:extLst>
                <a:ext uri="{FF2B5EF4-FFF2-40B4-BE49-F238E27FC236}">
                  <a16:creationId xmlns:a16="http://schemas.microsoft.com/office/drawing/2014/main" id="{779985CD-816F-A71F-CB22-8D535205BA9B}"/>
                </a:ext>
              </a:extLst>
            </p:cNvPr>
            <p:cNvCxnSpPr>
              <a:cxnSpLocks/>
              <a:endCxn id="10" idx="2"/>
            </p:cNvCxnSpPr>
            <p:nvPr/>
          </p:nvCxnSpPr>
          <p:spPr>
            <a:xfrm flipV="1">
              <a:off x="7185410" y="1458191"/>
              <a:ext cx="170956" cy="199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3E341E80-B2D0-3978-9384-D8273C5703A0}"/>
                </a:ext>
              </a:extLst>
            </p:cNvPr>
            <p:cNvSpPr txBox="1"/>
            <p:nvPr/>
          </p:nvSpPr>
          <p:spPr>
            <a:xfrm>
              <a:off x="7109803" y="1227359"/>
              <a:ext cx="493125" cy="230832"/>
            </a:xfrm>
            <a:prstGeom prst="rect">
              <a:avLst/>
            </a:prstGeom>
            <a:noFill/>
          </p:spPr>
          <p:txBody>
            <a:bodyPr wrap="square">
              <a:spAutoFit/>
            </a:bodyPr>
            <a:lstStyle/>
            <a:p>
              <a:r>
                <a:rPr lang="zh-TW" altLang="en-US" sz="900" dirty="0"/>
                <a:t>jujube</a:t>
              </a:r>
            </a:p>
          </p:txBody>
        </p:sp>
        <p:cxnSp>
          <p:nvCxnSpPr>
            <p:cNvPr id="11" name="直線單箭頭接點 10">
              <a:extLst>
                <a:ext uri="{FF2B5EF4-FFF2-40B4-BE49-F238E27FC236}">
                  <a16:creationId xmlns:a16="http://schemas.microsoft.com/office/drawing/2014/main" id="{F81B4F66-6536-60BA-AB80-ABDBD2C9993E}"/>
                </a:ext>
              </a:extLst>
            </p:cNvPr>
            <p:cNvCxnSpPr>
              <a:cxnSpLocks/>
              <a:endCxn id="12" idx="0"/>
            </p:cNvCxnSpPr>
            <p:nvPr/>
          </p:nvCxnSpPr>
          <p:spPr>
            <a:xfrm>
              <a:off x="8018072" y="2941999"/>
              <a:ext cx="44440" cy="170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76842B94-D1CF-1347-93B4-83DD4C5C03ED}"/>
                </a:ext>
              </a:extLst>
            </p:cNvPr>
            <p:cNvSpPr txBox="1"/>
            <p:nvPr/>
          </p:nvSpPr>
          <p:spPr>
            <a:xfrm>
              <a:off x="7815949" y="3112472"/>
              <a:ext cx="493125" cy="230832"/>
            </a:xfrm>
            <a:prstGeom prst="rect">
              <a:avLst/>
            </a:prstGeom>
            <a:noFill/>
          </p:spPr>
          <p:txBody>
            <a:bodyPr wrap="square">
              <a:spAutoFit/>
            </a:bodyPr>
            <a:lstStyle/>
            <a:p>
              <a:r>
                <a:rPr lang="en-US" altLang="zh-TW" sz="900" dirty="0"/>
                <a:t>Guava</a:t>
              </a:r>
              <a:endParaRPr lang="zh-TW" altLang="en-US" sz="900" dirty="0"/>
            </a:p>
          </p:txBody>
        </p:sp>
        <p:cxnSp>
          <p:nvCxnSpPr>
            <p:cNvPr id="13" name="直線單箭頭接點 12">
              <a:extLst>
                <a:ext uri="{FF2B5EF4-FFF2-40B4-BE49-F238E27FC236}">
                  <a16:creationId xmlns:a16="http://schemas.microsoft.com/office/drawing/2014/main" id="{3B67FC88-0740-E0CF-CDD7-01E4C796F1AA}"/>
                </a:ext>
              </a:extLst>
            </p:cNvPr>
            <p:cNvCxnSpPr/>
            <p:nvPr/>
          </p:nvCxnSpPr>
          <p:spPr>
            <a:xfrm>
              <a:off x="7268160" y="3978554"/>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BC1D72CA-8F22-D36F-DDD3-F3BBB0D846B5}"/>
                </a:ext>
              </a:extLst>
            </p:cNvPr>
            <p:cNvSpPr txBox="1"/>
            <p:nvPr/>
          </p:nvSpPr>
          <p:spPr>
            <a:xfrm>
              <a:off x="7469446" y="4110479"/>
              <a:ext cx="493125" cy="230832"/>
            </a:xfrm>
            <a:prstGeom prst="rect">
              <a:avLst/>
            </a:prstGeom>
            <a:noFill/>
          </p:spPr>
          <p:txBody>
            <a:bodyPr wrap="square">
              <a:spAutoFit/>
            </a:bodyPr>
            <a:lstStyle/>
            <a:p>
              <a:r>
                <a:rPr lang="en-US" altLang="zh-TW" sz="900" dirty="0"/>
                <a:t>Grape</a:t>
              </a:r>
              <a:endParaRPr lang="zh-TW" altLang="en-US" sz="900" dirty="0"/>
            </a:p>
          </p:txBody>
        </p:sp>
        <p:cxnSp>
          <p:nvCxnSpPr>
            <p:cNvPr id="25" name="直線單箭頭接點 24">
              <a:extLst>
                <a:ext uri="{FF2B5EF4-FFF2-40B4-BE49-F238E27FC236}">
                  <a16:creationId xmlns:a16="http://schemas.microsoft.com/office/drawing/2014/main" id="{3FB769D7-1D95-651B-F541-0E561FB239DF}"/>
                </a:ext>
              </a:extLst>
            </p:cNvPr>
            <p:cNvCxnSpPr>
              <a:cxnSpLocks/>
            </p:cNvCxnSpPr>
            <p:nvPr/>
          </p:nvCxnSpPr>
          <p:spPr>
            <a:xfrm flipH="1">
              <a:off x="6083159" y="3978554"/>
              <a:ext cx="392983" cy="141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F53765C1-9DD0-A2FA-8493-6353956D5BD0}"/>
                </a:ext>
              </a:extLst>
            </p:cNvPr>
            <p:cNvSpPr txBox="1"/>
            <p:nvPr/>
          </p:nvSpPr>
          <p:spPr>
            <a:xfrm>
              <a:off x="5812930" y="4120920"/>
              <a:ext cx="545850" cy="230832"/>
            </a:xfrm>
            <a:prstGeom prst="rect">
              <a:avLst/>
            </a:prstGeom>
            <a:noFill/>
          </p:spPr>
          <p:txBody>
            <a:bodyPr wrap="square">
              <a:spAutoFit/>
            </a:bodyPr>
            <a:lstStyle/>
            <a:p>
              <a:r>
                <a:rPr lang="en-US" altLang="zh-TW" sz="900" dirty="0"/>
                <a:t>Orange</a:t>
              </a:r>
              <a:endParaRPr lang="zh-TW" altLang="en-US" sz="900" dirty="0"/>
            </a:p>
          </p:txBody>
        </p:sp>
        <p:cxnSp>
          <p:nvCxnSpPr>
            <p:cNvPr id="27" name="直線單箭頭接點 26">
              <a:extLst>
                <a:ext uri="{FF2B5EF4-FFF2-40B4-BE49-F238E27FC236}">
                  <a16:creationId xmlns:a16="http://schemas.microsoft.com/office/drawing/2014/main" id="{7341423A-DC58-068E-D2F1-378A523E7DCC}"/>
                </a:ext>
              </a:extLst>
            </p:cNvPr>
            <p:cNvCxnSpPr>
              <a:cxnSpLocks/>
            </p:cNvCxnSpPr>
            <p:nvPr/>
          </p:nvCxnSpPr>
          <p:spPr>
            <a:xfrm>
              <a:off x="5527517" y="3480451"/>
              <a:ext cx="30151" cy="3512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8611D042-8522-61A6-B2F0-4225C78CE42D}"/>
                </a:ext>
              </a:extLst>
            </p:cNvPr>
            <p:cNvSpPr txBox="1"/>
            <p:nvPr/>
          </p:nvSpPr>
          <p:spPr>
            <a:xfrm>
              <a:off x="5210559" y="3802177"/>
              <a:ext cx="841056" cy="230832"/>
            </a:xfrm>
            <a:prstGeom prst="rect">
              <a:avLst/>
            </a:prstGeom>
            <a:noFill/>
          </p:spPr>
          <p:txBody>
            <a:bodyPr wrap="square">
              <a:spAutoFit/>
            </a:bodyPr>
            <a:lstStyle/>
            <a:p>
              <a:r>
                <a:rPr lang="en-US" altLang="zh-TW" sz="900" dirty="0"/>
                <a:t>Pomegranate</a:t>
              </a:r>
              <a:endParaRPr lang="zh-TW" altLang="en-US" sz="900" dirty="0"/>
            </a:p>
          </p:txBody>
        </p:sp>
        <p:cxnSp>
          <p:nvCxnSpPr>
            <p:cNvPr id="29" name="直線單箭頭接點 28">
              <a:extLst>
                <a:ext uri="{FF2B5EF4-FFF2-40B4-BE49-F238E27FC236}">
                  <a16:creationId xmlns:a16="http://schemas.microsoft.com/office/drawing/2014/main" id="{2C951CF7-3479-A8F4-5482-12DDEF9845B2}"/>
                </a:ext>
              </a:extLst>
            </p:cNvPr>
            <p:cNvCxnSpPr>
              <a:cxnSpLocks/>
            </p:cNvCxnSpPr>
            <p:nvPr/>
          </p:nvCxnSpPr>
          <p:spPr>
            <a:xfrm flipH="1" flipV="1">
              <a:off x="5763029" y="2743488"/>
              <a:ext cx="320130" cy="35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D384B64F-3AC6-414D-E6F5-835E9966D84C}"/>
                </a:ext>
              </a:extLst>
            </p:cNvPr>
            <p:cNvSpPr txBox="1"/>
            <p:nvPr/>
          </p:nvSpPr>
          <p:spPr>
            <a:xfrm>
              <a:off x="5327193" y="2594045"/>
              <a:ext cx="457284" cy="230832"/>
            </a:xfrm>
            <a:prstGeom prst="rect">
              <a:avLst/>
            </a:prstGeom>
            <a:noFill/>
          </p:spPr>
          <p:txBody>
            <a:bodyPr wrap="square">
              <a:spAutoFit/>
            </a:bodyPr>
            <a:lstStyle/>
            <a:p>
              <a:r>
                <a:rPr lang="en-US" altLang="zh-TW" sz="900" dirty="0"/>
                <a:t>Apple</a:t>
              </a:r>
              <a:endParaRPr lang="zh-TW" altLang="en-US" sz="900" dirty="0"/>
            </a:p>
          </p:txBody>
        </p:sp>
        <p:cxnSp>
          <p:nvCxnSpPr>
            <p:cNvPr id="31" name="直線單箭頭接點 30">
              <a:extLst>
                <a:ext uri="{FF2B5EF4-FFF2-40B4-BE49-F238E27FC236}">
                  <a16:creationId xmlns:a16="http://schemas.microsoft.com/office/drawing/2014/main" id="{DC7DDAC4-4E3E-EE9D-0CA5-4D41E2D05BBA}"/>
                </a:ext>
              </a:extLst>
            </p:cNvPr>
            <p:cNvCxnSpPr/>
            <p:nvPr/>
          </p:nvCxnSpPr>
          <p:spPr>
            <a:xfrm>
              <a:off x="7021857" y="3048758"/>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字方塊 31">
              <a:extLst>
                <a:ext uri="{FF2B5EF4-FFF2-40B4-BE49-F238E27FC236}">
                  <a16:creationId xmlns:a16="http://schemas.microsoft.com/office/drawing/2014/main" id="{22FECD3D-B9E5-8772-72D8-739B5A22D849}"/>
                </a:ext>
              </a:extLst>
            </p:cNvPr>
            <p:cNvSpPr txBox="1"/>
            <p:nvPr/>
          </p:nvSpPr>
          <p:spPr>
            <a:xfrm>
              <a:off x="7234346" y="3176428"/>
              <a:ext cx="589673" cy="230832"/>
            </a:xfrm>
            <a:prstGeom prst="rect">
              <a:avLst/>
            </a:prstGeom>
            <a:noFill/>
          </p:spPr>
          <p:txBody>
            <a:bodyPr wrap="square">
              <a:spAutoFit/>
            </a:bodyPr>
            <a:lstStyle/>
            <a:p>
              <a:r>
                <a:rPr lang="en-US" altLang="zh-TW" sz="900" dirty="0"/>
                <a:t>Banana</a:t>
              </a:r>
              <a:endParaRPr lang="zh-TW" altLang="en-US" sz="900" dirty="0"/>
            </a:p>
          </p:txBody>
        </p:sp>
      </p:grpSp>
      <p:sp>
        <p:nvSpPr>
          <p:cNvPr id="42" name="橢圓 41">
            <a:extLst>
              <a:ext uri="{FF2B5EF4-FFF2-40B4-BE49-F238E27FC236}">
                <a16:creationId xmlns:a16="http://schemas.microsoft.com/office/drawing/2014/main" id="{0FCB2E29-ED6C-03DB-05B2-831DBEE8D0C5}"/>
              </a:ext>
            </a:extLst>
          </p:cNvPr>
          <p:cNvSpPr/>
          <p:nvPr/>
        </p:nvSpPr>
        <p:spPr>
          <a:xfrm>
            <a:off x="7330435" y="2119637"/>
            <a:ext cx="249031" cy="1747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3" name="橢圓 42">
            <a:extLst>
              <a:ext uri="{FF2B5EF4-FFF2-40B4-BE49-F238E27FC236}">
                <a16:creationId xmlns:a16="http://schemas.microsoft.com/office/drawing/2014/main" id="{5E42ED80-BFDA-9962-A2B4-DDCF28258730}"/>
              </a:ext>
            </a:extLst>
          </p:cNvPr>
          <p:cNvSpPr/>
          <p:nvPr/>
        </p:nvSpPr>
        <p:spPr>
          <a:xfrm>
            <a:off x="6981663" y="3067863"/>
            <a:ext cx="394192" cy="963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橢圓 43">
            <a:extLst>
              <a:ext uri="{FF2B5EF4-FFF2-40B4-BE49-F238E27FC236}">
                <a16:creationId xmlns:a16="http://schemas.microsoft.com/office/drawing/2014/main" id="{13EEDDE9-2D42-667C-E7D0-B6399901D9F5}"/>
              </a:ext>
            </a:extLst>
          </p:cNvPr>
          <p:cNvSpPr/>
          <p:nvPr/>
        </p:nvSpPr>
        <p:spPr>
          <a:xfrm>
            <a:off x="7310282" y="3453363"/>
            <a:ext cx="249031" cy="17476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橢圓 44">
            <a:extLst>
              <a:ext uri="{FF2B5EF4-FFF2-40B4-BE49-F238E27FC236}">
                <a16:creationId xmlns:a16="http://schemas.microsoft.com/office/drawing/2014/main" id="{DE9D9F3A-55E1-B514-4DAC-A23D2E5C9415}"/>
              </a:ext>
            </a:extLst>
          </p:cNvPr>
          <p:cNvSpPr/>
          <p:nvPr/>
        </p:nvSpPr>
        <p:spPr>
          <a:xfrm rot="3431878">
            <a:off x="7836671" y="4112814"/>
            <a:ext cx="359447" cy="16245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橢圓 45">
            <a:extLst>
              <a:ext uri="{FF2B5EF4-FFF2-40B4-BE49-F238E27FC236}">
                <a16:creationId xmlns:a16="http://schemas.microsoft.com/office/drawing/2014/main" id="{5BFF3D6A-C99B-DD8F-7B77-DA67FC2A853A}"/>
              </a:ext>
            </a:extLst>
          </p:cNvPr>
          <p:cNvSpPr/>
          <p:nvPr/>
        </p:nvSpPr>
        <p:spPr>
          <a:xfrm>
            <a:off x="6377610" y="3001070"/>
            <a:ext cx="216824" cy="124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a:extLst>
              <a:ext uri="{FF2B5EF4-FFF2-40B4-BE49-F238E27FC236}">
                <a16:creationId xmlns:a16="http://schemas.microsoft.com/office/drawing/2014/main" id="{BE34C87C-DD2E-015B-6500-B927B82B55B0}"/>
              </a:ext>
            </a:extLst>
          </p:cNvPr>
          <p:cNvSpPr/>
          <p:nvPr/>
        </p:nvSpPr>
        <p:spPr>
          <a:xfrm rot="4697595">
            <a:off x="7430455" y="2709395"/>
            <a:ext cx="216824" cy="124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8" name="橢圓 47">
            <a:extLst>
              <a:ext uri="{FF2B5EF4-FFF2-40B4-BE49-F238E27FC236}">
                <a16:creationId xmlns:a16="http://schemas.microsoft.com/office/drawing/2014/main" id="{4DDBE778-E99C-FF81-17A2-85E1B80F7159}"/>
              </a:ext>
            </a:extLst>
          </p:cNvPr>
          <p:cNvSpPr/>
          <p:nvPr/>
        </p:nvSpPr>
        <p:spPr>
          <a:xfrm rot="4697595">
            <a:off x="7099930" y="2658964"/>
            <a:ext cx="216824" cy="124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a:extLst>
              <a:ext uri="{FF2B5EF4-FFF2-40B4-BE49-F238E27FC236}">
                <a16:creationId xmlns:a16="http://schemas.microsoft.com/office/drawing/2014/main" id="{25A45E87-35C0-4527-0DB4-3D18037D4CED}"/>
              </a:ext>
            </a:extLst>
          </p:cNvPr>
          <p:cNvSpPr/>
          <p:nvPr/>
        </p:nvSpPr>
        <p:spPr>
          <a:xfrm rot="4697595">
            <a:off x="7200024" y="2861002"/>
            <a:ext cx="216824" cy="124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a:extLst>
              <a:ext uri="{FF2B5EF4-FFF2-40B4-BE49-F238E27FC236}">
                <a16:creationId xmlns:a16="http://schemas.microsoft.com/office/drawing/2014/main" id="{45C466AF-F9FE-1B1B-8800-AFF3F3E24A45}"/>
              </a:ext>
            </a:extLst>
          </p:cNvPr>
          <p:cNvSpPr/>
          <p:nvPr/>
        </p:nvSpPr>
        <p:spPr>
          <a:xfrm rot="7111485">
            <a:off x="7875213" y="3482507"/>
            <a:ext cx="216824" cy="12461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a:extLst>
              <a:ext uri="{FF2B5EF4-FFF2-40B4-BE49-F238E27FC236}">
                <a16:creationId xmlns:a16="http://schemas.microsoft.com/office/drawing/2014/main" id="{FC1A709F-CEEE-37E0-90CD-DF9934442441}"/>
              </a:ext>
            </a:extLst>
          </p:cNvPr>
          <p:cNvSpPr txBox="1"/>
          <p:nvPr/>
        </p:nvSpPr>
        <p:spPr>
          <a:xfrm>
            <a:off x="1567017" y="4438674"/>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test set (old and new fruit)</a:t>
            </a:r>
            <a:r>
              <a:rPr lang="en-US" altLang="zh-TW" sz="1050" dirty="0">
                <a:solidFill>
                  <a:srgbClr val="FF0000"/>
                </a:solidFill>
              </a:rPr>
              <a:t> </a:t>
            </a:r>
            <a:r>
              <a:rPr lang="en-US" altLang="zh-TW" sz="1050" dirty="0"/>
              <a:t>are shown in the foreground.</a:t>
            </a:r>
          </a:p>
        </p:txBody>
      </p:sp>
      <p:sp>
        <p:nvSpPr>
          <p:cNvPr id="51" name="頁尾版面配置區 50">
            <a:extLst>
              <a:ext uri="{FF2B5EF4-FFF2-40B4-BE49-F238E27FC236}">
                <a16:creationId xmlns:a16="http://schemas.microsoft.com/office/drawing/2014/main" id="{2D8679CC-C1D9-5F31-6E99-80FDC6AA294E}"/>
              </a:ext>
            </a:extLst>
          </p:cNvPr>
          <p:cNvSpPr>
            <a:spLocks noGrp="1"/>
          </p:cNvSpPr>
          <p:nvPr>
            <p:ph type="ftr" sz="quarter" idx="11"/>
          </p:nvPr>
        </p:nvSpPr>
        <p:spPr/>
        <p:txBody>
          <a:bodyPr/>
          <a:lstStyle/>
          <a:p>
            <a:r>
              <a:rPr lang="en-US" altLang="zh-TW"/>
              <a:t>/78</a:t>
            </a:r>
            <a:endParaRPr lang="zh-TW" altLang="en-US" dirty="0"/>
          </a:p>
        </p:txBody>
      </p:sp>
      <p:sp>
        <p:nvSpPr>
          <p:cNvPr id="52" name="投影片編號版面配置區 51">
            <a:extLst>
              <a:ext uri="{FF2B5EF4-FFF2-40B4-BE49-F238E27FC236}">
                <a16:creationId xmlns:a16="http://schemas.microsoft.com/office/drawing/2014/main" id="{DC99D9DF-1C6C-0A89-94A9-03865C0C40CA}"/>
              </a:ext>
            </a:extLst>
          </p:cNvPr>
          <p:cNvSpPr>
            <a:spLocks noGrp="1"/>
          </p:cNvSpPr>
          <p:nvPr>
            <p:ph type="sldNum" sz="quarter" idx="12"/>
          </p:nvPr>
        </p:nvSpPr>
        <p:spPr/>
        <p:txBody>
          <a:bodyPr/>
          <a:lstStyle/>
          <a:p>
            <a:fld id="{EE3F9CDB-1F21-4789-A81E-8FEA25CE194B}" type="slidenum">
              <a:rPr lang="zh-CN" altLang="en-US" smtClean="0"/>
              <a:pPr/>
              <a:t>46</a:t>
            </a:fld>
            <a:endParaRPr lang="zh-CN" altLang="en-US" dirty="0"/>
          </a:p>
        </p:txBody>
      </p:sp>
    </p:spTree>
    <p:extLst>
      <p:ext uri="{BB962C8B-B14F-4D97-AF65-F5344CB8AC3E}">
        <p14:creationId xmlns:p14="http://schemas.microsoft.com/office/powerpoint/2010/main" val="71446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361223" y="2889850"/>
          <a:ext cx="8523154" cy="1620094"/>
        </p:xfrm>
        <a:graphic>
          <a:graphicData uri="http://schemas.openxmlformats.org/drawingml/2006/table">
            <a:tbl>
              <a:tblPr firstRow="1" bandRow="1">
                <a:tableStyleId>{7DF18680-E054-41AD-8BC1-D1AEF772440D}</a:tableStyleId>
              </a:tblPr>
              <a:tblGrid>
                <a:gridCol w="1492977">
                  <a:extLst>
                    <a:ext uri="{9D8B030D-6E8A-4147-A177-3AD203B41FA5}">
                      <a16:colId xmlns:a16="http://schemas.microsoft.com/office/drawing/2014/main" val="4150500866"/>
                    </a:ext>
                  </a:extLst>
                </a:gridCol>
                <a:gridCol w="14605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517241">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517241">
                <a:tc>
                  <a:txBody>
                    <a:bodyPr/>
                    <a:lstStyle/>
                    <a:p>
                      <a:pPr marL="0" algn="ctr" defTabSz="685800" rtl="0" eaLnBrk="1" latinLnBrk="0" hangingPunct="1"/>
                      <a:r>
                        <a:rPr lang="en-US" altLang="zh-TW" sz="1400" kern="1200" dirty="0">
                          <a:solidFill>
                            <a:schemeClr val="dk1"/>
                          </a:solidFill>
                          <a:latin typeface="+mn-lt"/>
                          <a:ea typeface="+mn-ea"/>
                          <a:cs typeface="+mn-cs"/>
                        </a:rPr>
                        <a:t>Previously proposed Hybrid Expert </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2.967% ± 0.124%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18.47% ± 10.69%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2.967% ± 0.124%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0.93403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7133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Our</a:t>
                      </a:r>
                      <a:r>
                        <a:rPr lang="zh-TW" altLang="en-US" sz="1400" kern="1200" dirty="0">
                          <a:solidFill>
                            <a:schemeClr val="dk1"/>
                          </a:solidFill>
                          <a:latin typeface="+mn-lt"/>
                          <a:ea typeface="+mn-ea"/>
                          <a:cs typeface="+mn-cs"/>
                        </a:rPr>
                        <a:t> </a:t>
                      </a:r>
                      <a:r>
                        <a:rPr lang="en-US" altLang="zh-TW" sz="1400" kern="1200" dirty="0">
                          <a:solidFill>
                            <a:schemeClr val="dk1"/>
                          </a:solidFill>
                          <a:latin typeface="+mn-lt"/>
                          <a:ea typeface="+mn-ea"/>
                          <a:cs typeface="+mn-cs"/>
                        </a:rPr>
                        <a:t>Method</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1.187% ± 0.659%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 ± 1.43%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0.95189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2" name="矩形 1">
            <a:extLst>
              <a:ext uri="{FF2B5EF4-FFF2-40B4-BE49-F238E27FC236}">
                <a16:creationId xmlns:a16="http://schemas.microsoft.com/office/drawing/2014/main" id="{37F2D4DB-8B95-308A-75D3-5A13863F7C73}"/>
              </a:ext>
            </a:extLst>
          </p:cNvPr>
          <p:cNvSpPr/>
          <p:nvPr/>
        </p:nvSpPr>
        <p:spPr bwMode="auto">
          <a:xfrm>
            <a:off x="252698" y="90086"/>
            <a:ext cx="870715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Previously Proposed Hybrid Expert Method and Our Approach</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字方塊 3">
            <a:extLst>
              <a:ext uri="{FF2B5EF4-FFF2-40B4-BE49-F238E27FC236}">
                <a16:creationId xmlns:a16="http://schemas.microsoft.com/office/drawing/2014/main" id="{2FC6491E-D170-9E17-8DB6-301F530A3BDA}"/>
              </a:ext>
            </a:extLst>
          </p:cNvPr>
          <p:cNvSpPr txBox="1"/>
          <p:nvPr/>
        </p:nvSpPr>
        <p:spPr>
          <a:xfrm>
            <a:off x="361223" y="2253650"/>
            <a:ext cx="8234006"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3" name="文字方塊 2">
            <a:extLst>
              <a:ext uri="{FF2B5EF4-FFF2-40B4-BE49-F238E27FC236}">
                <a16:creationId xmlns:a16="http://schemas.microsoft.com/office/drawing/2014/main" id="{4E736CDF-9CE8-1A53-2275-40B865405BEB}"/>
              </a:ext>
            </a:extLst>
          </p:cNvPr>
          <p:cNvSpPr txBox="1"/>
          <p:nvPr/>
        </p:nvSpPr>
        <p:spPr>
          <a:xfrm>
            <a:off x="310423" y="1135827"/>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5" name="文字方塊 4">
            <a:extLst>
              <a:ext uri="{FF2B5EF4-FFF2-40B4-BE49-F238E27FC236}">
                <a16:creationId xmlns:a16="http://schemas.microsoft.com/office/drawing/2014/main" id="{C1DE341F-F27B-B890-A829-771768900E52}"/>
              </a:ext>
            </a:extLst>
          </p:cNvPr>
          <p:cNvSpPr txBox="1"/>
          <p:nvPr/>
        </p:nvSpPr>
        <p:spPr>
          <a:xfrm>
            <a:off x="310423" y="1612181"/>
            <a:ext cx="7658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the previously proposed Hybrid Expert had a score of 0.93403, while our method improved it to 0.95189.</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6F49E30E-27BF-008A-2D9E-900D7FE0646C}"/>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0239B4AB-7C82-BBCA-A5DA-4B5C0622FBE8}"/>
              </a:ext>
            </a:extLst>
          </p:cNvPr>
          <p:cNvSpPr>
            <a:spLocks noGrp="1"/>
          </p:cNvSpPr>
          <p:nvPr>
            <p:ph type="sldNum" sz="quarter" idx="12"/>
          </p:nvPr>
        </p:nvSpPr>
        <p:spPr/>
        <p:txBody>
          <a:bodyPr/>
          <a:lstStyle/>
          <a:p>
            <a:fld id="{EE3F9CDB-1F21-4789-A81E-8FEA25CE194B}" type="slidenum">
              <a:rPr lang="zh-CN" altLang="en-US" smtClean="0"/>
              <a:pPr/>
              <a:t>47</a:t>
            </a:fld>
            <a:endParaRPr lang="zh-CN" altLang="en-US" dirty="0"/>
          </a:p>
        </p:txBody>
      </p:sp>
    </p:spTree>
    <p:extLst>
      <p:ext uri="{BB962C8B-B14F-4D97-AF65-F5344CB8AC3E}">
        <p14:creationId xmlns:p14="http://schemas.microsoft.com/office/powerpoint/2010/main" val="12676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nvGraphicFramePr>
        <p:xfrm>
          <a:off x="310423" y="2679552"/>
          <a:ext cx="8523154" cy="1809965"/>
        </p:xfrm>
        <a:graphic>
          <a:graphicData uri="http://schemas.openxmlformats.org/drawingml/2006/table">
            <a:tbl>
              <a:tblPr firstRow="1" bandRow="1">
                <a:tableStyleId>{7DF18680-E054-41AD-8BC1-D1AEF772440D}</a:tableStyleId>
              </a:tblPr>
              <a:tblGrid>
                <a:gridCol w="1492977">
                  <a:extLst>
                    <a:ext uri="{9D8B030D-6E8A-4147-A177-3AD203B41FA5}">
                      <a16:colId xmlns:a16="http://schemas.microsoft.com/office/drawing/2014/main" val="4150500866"/>
                    </a:ext>
                  </a:extLst>
                </a:gridCol>
                <a:gridCol w="14605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712883">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509202">
                <a:tc>
                  <a:txBody>
                    <a:bodyPr/>
                    <a:lstStyle/>
                    <a:p>
                      <a:pPr algn="ctr"/>
                      <a:r>
                        <a:rPr lang="en-US" altLang="zh-TW" sz="1400" dirty="0"/>
                        <a:t>Previously proposed Hybrid Expert </a:t>
                      </a:r>
                      <a:endParaRPr lang="zh-TW" alt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3.689% ± 0.585%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18.47% ± 10.69%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3.689% ± 0.585%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0.9317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65562">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kern="1200" dirty="0">
                          <a:solidFill>
                            <a:schemeClr val="dk1"/>
                          </a:solidFill>
                          <a:latin typeface="+mn-lt"/>
                          <a:ea typeface="+mn-ea"/>
                          <a:cs typeface="+mn-cs"/>
                        </a:rPr>
                        <a:t>Our</a:t>
                      </a:r>
                      <a:r>
                        <a:rPr lang="zh-TW" altLang="en-US" sz="1400" kern="1200" dirty="0">
                          <a:solidFill>
                            <a:schemeClr val="dk1"/>
                          </a:solidFill>
                          <a:latin typeface="+mn-lt"/>
                          <a:ea typeface="+mn-ea"/>
                          <a:cs typeface="+mn-cs"/>
                        </a:rPr>
                        <a:t> </a:t>
                      </a:r>
                      <a:r>
                        <a:rPr lang="en-US" altLang="zh-TW" sz="1400" kern="1200" dirty="0">
                          <a:solidFill>
                            <a:schemeClr val="dk1"/>
                          </a:solidFill>
                          <a:latin typeface="+mn-lt"/>
                          <a:ea typeface="+mn-ea"/>
                          <a:cs typeface="+mn-cs"/>
                        </a:rPr>
                        <a:t>Method</a:t>
                      </a:r>
                      <a:endParaRPr lang="zh-TW" altLang="en-US" sz="1400" kern="1200" dirty="0">
                        <a:solidFill>
                          <a:schemeClr val="dk1"/>
                        </a:solidFill>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1.373% ± 0.796%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1.406% ± 0.955%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2.779% ± 1.723%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0.95064</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3" name="矩形 2">
            <a:extLst>
              <a:ext uri="{FF2B5EF4-FFF2-40B4-BE49-F238E27FC236}">
                <a16:creationId xmlns:a16="http://schemas.microsoft.com/office/drawing/2014/main" id="{10406150-B752-C5C9-6166-8DC47C48C1CE}"/>
              </a:ext>
            </a:extLst>
          </p:cNvPr>
          <p:cNvSpPr/>
          <p:nvPr/>
        </p:nvSpPr>
        <p:spPr bwMode="auto">
          <a:xfrm>
            <a:off x="252698" y="90086"/>
            <a:ext cx="870715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Previously Proposed Hybrid Expert Method and Our Approach</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字方塊 4">
            <a:extLst>
              <a:ext uri="{FF2B5EF4-FFF2-40B4-BE49-F238E27FC236}">
                <a16:creationId xmlns:a16="http://schemas.microsoft.com/office/drawing/2014/main" id="{6B25172C-3832-E95B-5DC8-7441DEA150C7}"/>
              </a:ext>
            </a:extLst>
          </p:cNvPr>
          <p:cNvSpPr txBox="1"/>
          <p:nvPr/>
        </p:nvSpPr>
        <p:spPr>
          <a:xfrm>
            <a:off x="310424" y="1120052"/>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8" name="文字方塊 7">
            <a:extLst>
              <a:ext uri="{FF2B5EF4-FFF2-40B4-BE49-F238E27FC236}">
                <a16:creationId xmlns:a16="http://schemas.microsoft.com/office/drawing/2014/main" id="{0E9BBE42-4355-D5F3-44AB-516D876A338F}"/>
              </a:ext>
            </a:extLst>
          </p:cNvPr>
          <p:cNvSpPr txBox="1"/>
          <p:nvPr/>
        </p:nvSpPr>
        <p:spPr>
          <a:xfrm>
            <a:off x="361224" y="2171721"/>
            <a:ext cx="8234006"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4" name="文字方塊 3">
            <a:extLst>
              <a:ext uri="{FF2B5EF4-FFF2-40B4-BE49-F238E27FC236}">
                <a16:creationId xmlns:a16="http://schemas.microsoft.com/office/drawing/2014/main" id="{909599C9-EB56-3389-D2D8-64E0BCC1F140}"/>
              </a:ext>
            </a:extLst>
          </p:cNvPr>
          <p:cNvSpPr txBox="1"/>
          <p:nvPr/>
        </p:nvSpPr>
        <p:spPr>
          <a:xfrm>
            <a:off x="310423" y="1568942"/>
            <a:ext cx="8160477"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seen that the previously proposed Hybrid Expert had a Calibrated</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 of 0.9317, while our method improved it to 0.95064.</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3040A087-799D-F6F7-DDB1-89ABBE9FD13C}"/>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FC2D11E7-B502-8E9A-AAB5-93DD516B39D0}"/>
              </a:ext>
            </a:extLst>
          </p:cNvPr>
          <p:cNvSpPr>
            <a:spLocks noGrp="1"/>
          </p:cNvSpPr>
          <p:nvPr>
            <p:ph type="sldNum" sz="quarter" idx="12"/>
          </p:nvPr>
        </p:nvSpPr>
        <p:spPr/>
        <p:txBody>
          <a:bodyPr/>
          <a:lstStyle/>
          <a:p>
            <a:fld id="{EE3F9CDB-1F21-4789-A81E-8FEA25CE194B}" type="slidenum">
              <a:rPr lang="zh-CN" altLang="en-US" smtClean="0"/>
              <a:pPr/>
              <a:t>48</a:t>
            </a:fld>
            <a:endParaRPr lang="zh-CN" altLang="en-US" dirty="0"/>
          </a:p>
        </p:txBody>
      </p:sp>
    </p:spTree>
    <p:extLst>
      <p:ext uri="{BB962C8B-B14F-4D97-AF65-F5344CB8AC3E}">
        <p14:creationId xmlns:p14="http://schemas.microsoft.com/office/powerpoint/2010/main" val="50591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81DC6E2B-9171-441E-A8A5-607812838A11}"/>
              </a:ext>
            </a:extLst>
          </p:cNvPr>
          <p:cNvGraphicFramePr>
            <a:graphicFrameLocks noGrp="1"/>
          </p:cNvGraphicFramePr>
          <p:nvPr/>
        </p:nvGraphicFramePr>
        <p:xfrm>
          <a:off x="358774" y="2743200"/>
          <a:ext cx="8426451" cy="1497717"/>
        </p:xfrm>
        <a:graphic>
          <a:graphicData uri="http://schemas.openxmlformats.org/drawingml/2006/table">
            <a:tbl>
              <a:tblPr firstRow="1" bandRow="1">
                <a:tableStyleId>{7DF18680-E054-41AD-8BC1-D1AEF772440D}</a:tableStyleId>
              </a:tblPr>
              <a:tblGrid>
                <a:gridCol w="1923917">
                  <a:extLst>
                    <a:ext uri="{9D8B030D-6E8A-4147-A177-3AD203B41FA5}">
                      <a16:colId xmlns:a16="http://schemas.microsoft.com/office/drawing/2014/main" val="4150500866"/>
                    </a:ext>
                  </a:extLst>
                </a:gridCol>
                <a:gridCol w="1700204">
                  <a:extLst>
                    <a:ext uri="{9D8B030D-6E8A-4147-A177-3AD203B41FA5}">
                      <a16:colId xmlns:a16="http://schemas.microsoft.com/office/drawing/2014/main" val="2679257573"/>
                    </a:ext>
                  </a:extLst>
                </a:gridCol>
                <a:gridCol w="1715118">
                  <a:extLst>
                    <a:ext uri="{9D8B030D-6E8A-4147-A177-3AD203B41FA5}">
                      <a16:colId xmlns:a16="http://schemas.microsoft.com/office/drawing/2014/main" val="1833495153"/>
                    </a:ext>
                  </a:extLst>
                </a:gridCol>
                <a:gridCol w="1543606">
                  <a:extLst>
                    <a:ext uri="{9D8B030D-6E8A-4147-A177-3AD203B41FA5}">
                      <a16:colId xmlns:a16="http://schemas.microsoft.com/office/drawing/2014/main" val="364127034"/>
                    </a:ext>
                  </a:extLst>
                </a:gridCol>
                <a:gridCol w="1543606">
                  <a:extLst>
                    <a:ext uri="{9D8B030D-6E8A-4147-A177-3AD203B41FA5}">
                      <a16:colId xmlns:a16="http://schemas.microsoft.com/office/drawing/2014/main" val="1830841142"/>
                    </a:ext>
                  </a:extLst>
                </a:gridCol>
              </a:tblGrid>
              <a:tr h="34683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extLst>
                  <a:ext uri="{0D108BD9-81ED-4DB2-BD59-A6C34878D82A}">
                    <a16:rowId xmlns:a16="http://schemas.microsoft.com/office/drawing/2014/main" val="692078106"/>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1.106% ± 0.306%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6.447% ± 2.834%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7.553% ± 2.667%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650543892"/>
                  </a:ext>
                </a:extLst>
              </a:tr>
              <a:tr h="3468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3.452% ± 1.201%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14.132% ± 2.877%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2.158% ± 2.209%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17.58% ± 3.491%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548266225"/>
                  </a:ext>
                </a:extLst>
              </a:tr>
              <a:tr h="34683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1.187% ± 0.659%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 ± 1.43%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84879464"/>
                  </a:ext>
                </a:extLst>
              </a:tr>
            </a:tbl>
          </a:graphicData>
        </a:graphic>
      </p:graphicFrame>
      <p:sp>
        <p:nvSpPr>
          <p:cNvPr id="2" name="文字方塊 1">
            <a:extLst>
              <a:ext uri="{FF2B5EF4-FFF2-40B4-BE49-F238E27FC236}">
                <a16:creationId xmlns:a16="http://schemas.microsoft.com/office/drawing/2014/main" id="{F85425B1-1AAA-ADF2-796C-30B9F2B3AF08}"/>
              </a:ext>
            </a:extLst>
          </p:cNvPr>
          <p:cNvSpPr txBox="1"/>
          <p:nvPr/>
        </p:nvSpPr>
        <p:spPr>
          <a:xfrm>
            <a:off x="358774" y="1076999"/>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4" name="矩形 3">
            <a:extLst>
              <a:ext uri="{FF2B5EF4-FFF2-40B4-BE49-F238E27FC236}">
                <a16:creationId xmlns:a16="http://schemas.microsoft.com/office/drawing/2014/main" id="{9746B2BD-7717-9C71-078D-6B108FFACF01}"/>
              </a:ext>
            </a:extLst>
          </p:cNvPr>
          <p:cNvSpPr/>
          <p:nvPr/>
        </p:nvSpPr>
        <p:spPr bwMode="auto">
          <a:xfrm>
            <a:off x="218905" y="131989"/>
            <a:ext cx="8829845"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6" name="文字方塊 5">
            <a:extLst>
              <a:ext uri="{FF2B5EF4-FFF2-40B4-BE49-F238E27FC236}">
                <a16:creationId xmlns:a16="http://schemas.microsoft.com/office/drawing/2014/main" id="{85FB4E0A-4337-76FB-583F-1C78D159848C}"/>
              </a:ext>
            </a:extLst>
          </p:cNvPr>
          <p:cNvSpPr txBox="1"/>
          <p:nvPr/>
        </p:nvSpPr>
        <p:spPr>
          <a:xfrm>
            <a:off x="358774" y="1991233"/>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3" name="文字方塊 2">
            <a:extLst>
              <a:ext uri="{FF2B5EF4-FFF2-40B4-BE49-F238E27FC236}">
                <a16:creationId xmlns:a16="http://schemas.microsoft.com/office/drawing/2014/main" id="{ADF73955-C635-D385-D490-6343FB9022A7}"/>
              </a:ext>
            </a:extLst>
          </p:cNvPr>
          <p:cNvSpPr txBox="1"/>
          <p:nvPr/>
        </p:nvSpPr>
        <p:spPr>
          <a:xfrm>
            <a:off x="358774" y="1348026"/>
            <a:ext cx="811847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table, it can be seen that Hybrid Expert performs better in terms of the “Overkill + Leakage rate” compared to Expert 1, and Expert 2.</a:t>
            </a:r>
          </a:p>
        </p:txBody>
      </p:sp>
      <p:sp>
        <p:nvSpPr>
          <p:cNvPr id="15" name="頁尾版面配置區 14">
            <a:extLst>
              <a:ext uri="{FF2B5EF4-FFF2-40B4-BE49-F238E27FC236}">
                <a16:creationId xmlns:a16="http://schemas.microsoft.com/office/drawing/2014/main" id="{28C488A3-A9BE-C1B3-A357-EFBD8307D8D4}"/>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6B279A85-46D5-7C02-FE0F-2CAC6F92E786}"/>
              </a:ext>
            </a:extLst>
          </p:cNvPr>
          <p:cNvSpPr>
            <a:spLocks noGrp="1"/>
          </p:cNvSpPr>
          <p:nvPr>
            <p:ph type="sldNum" sz="quarter" idx="12"/>
          </p:nvPr>
        </p:nvSpPr>
        <p:spPr/>
        <p:txBody>
          <a:bodyPr/>
          <a:lstStyle/>
          <a:p>
            <a:fld id="{EE3F9CDB-1F21-4789-A81E-8FEA25CE194B}" type="slidenum">
              <a:rPr lang="zh-CN" altLang="en-US" smtClean="0"/>
              <a:pPr/>
              <a:t>49</a:t>
            </a:fld>
            <a:endParaRPr lang="zh-CN" altLang="en-US" dirty="0"/>
          </a:p>
        </p:txBody>
      </p:sp>
    </p:spTree>
    <p:extLst>
      <p:ext uri="{BB962C8B-B14F-4D97-AF65-F5344CB8AC3E}">
        <p14:creationId xmlns:p14="http://schemas.microsoft.com/office/powerpoint/2010/main" val="20979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bwMode="auto">
          <a:xfrm>
            <a:off x="90838" y="99301"/>
            <a:ext cx="7346282" cy="369332"/>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4" name="文字方塊 93"/>
          <p:cNvSpPr txBox="1"/>
          <p:nvPr/>
        </p:nvSpPr>
        <p:spPr>
          <a:xfrm>
            <a:off x="3350202" y="1149156"/>
            <a:ext cx="1711922" cy="507831"/>
          </a:xfrm>
          <a:prstGeom prst="rect">
            <a:avLst/>
          </a:prstGeom>
          <a:noFill/>
        </p:spPr>
        <p:txBody>
          <a:bodyPr wrap="square" rtlCol="0">
            <a:spAutoFit/>
          </a:bodyPr>
          <a:lstStyle/>
          <a:p>
            <a:pPr algn="ctr"/>
            <a:r>
              <a:rPr lang="en-US" altLang="zh-TW" dirty="0"/>
              <a:t>Component visually dissimilar</a:t>
            </a:r>
            <a:endParaRPr lang="zh-TW" altLang="en-US" dirty="0"/>
          </a:p>
        </p:txBody>
      </p:sp>
      <p:cxnSp>
        <p:nvCxnSpPr>
          <p:cNvPr id="121" name="肘形接點 120"/>
          <p:cNvCxnSpPr/>
          <p:nvPr/>
        </p:nvCxnSpPr>
        <p:spPr>
          <a:xfrm flipV="1">
            <a:off x="3224850" y="1705078"/>
            <a:ext cx="1960548" cy="2"/>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2" name="文字方塊 121"/>
          <p:cNvSpPr txBox="1"/>
          <p:nvPr/>
        </p:nvSpPr>
        <p:spPr>
          <a:xfrm>
            <a:off x="2698644" y="2796039"/>
            <a:ext cx="3418631" cy="276999"/>
          </a:xfrm>
          <a:prstGeom prst="rect">
            <a:avLst/>
          </a:prstGeom>
          <a:noFill/>
        </p:spPr>
        <p:txBody>
          <a:bodyPr wrap="square" rtlCol="0">
            <a:spAutoFit/>
          </a:bodyPr>
          <a:lstStyle/>
          <a:p>
            <a:r>
              <a:rPr lang="en-US" altLang="zh-TW" sz="1200" b="1" dirty="0"/>
              <a:t>Figure 1.1. </a:t>
            </a:r>
            <a:r>
              <a:rPr lang="en-US" altLang="zh-TW" sz="1200" dirty="0"/>
              <a:t>Appearance of old and new components</a:t>
            </a:r>
            <a:endParaRPr lang="zh-TW" altLang="en-US" sz="1200" dirty="0"/>
          </a:p>
        </p:txBody>
      </p:sp>
      <p:sp>
        <p:nvSpPr>
          <p:cNvPr id="117" name="文字方塊 116"/>
          <p:cNvSpPr txBox="1"/>
          <p:nvPr/>
        </p:nvSpPr>
        <p:spPr>
          <a:xfrm>
            <a:off x="752326" y="815947"/>
            <a:ext cx="2108200" cy="300082"/>
          </a:xfrm>
          <a:prstGeom prst="rect">
            <a:avLst/>
          </a:prstGeom>
          <a:noFill/>
        </p:spPr>
        <p:txBody>
          <a:bodyPr wrap="square" rtlCol="0">
            <a:spAutoFit/>
          </a:bodyPr>
          <a:lstStyle/>
          <a:p>
            <a:pPr algn="ctr"/>
            <a:r>
              <a:rPr lang="en-US" altLang="zh-TW" dirty="0"/>
              <a:t>Old component</a:t>
            </a:r>
            <a:endParaRPr lang="zh-TW" altLang="en-US" dirty="0"/>
          </a:p>
        </p:txBody>
      </p:sp>
      <p:sp>
        <p:nvSpPr>
          <p:cNvPr id="10" name="文字方塊 9"/>
          <p:cNvSpPr txBox="1"/>
          <p:nvPr/>
        </p:nvSpPr>
        <p:spPr>
          <a:xfrm>
            <a:off x="696329" y="2552134"/>
            <a:ext cx="488604" cy="253916"/>
          </a:xfrm>
          <a:prstGeom prst="rect">
            <a:avLst/>
          </a:prstGeom>
          <a:noFill/>
        </p:spPr>
        <p:txBody>
          <a:bodyPr wrap="square" rtlCol="0">
            <a:spAutoFit/>
          </a:bodyPr>
          <a:lstStyle/>
          <a:p>
            <a:r>
              <a:rPr lang="en-US" altLang="zh-TW" sz="1050" dirty="0"/>
              <a:t>Good</a:t>
            </a:r>
            <a:endParaRPr lang="zh-TW" altLang="en-US" sz="1050" dirty="0"/>
          </a:p>
        </p:txBody>
      </p:sp>
      <p:sp>
        <p:nvSpPr>
          <p:cNvPr id="131" name="文字方塊 130"/>
          <p:cNvSpPr txBox="1"/>
          <p:nvPr/>
        </p:nvSpPr>
        <p:spPr>
          <a:xfrm>
            <a:off x="2279538" y="2541628"/>
            <a:ext cx="419106" cy="253916"/>
          </a:xfrm>
          <a:prstGeom prst="rect">
            <a:avLst/>
          </a:prstGeom>
          <a:noFill/>
        </p:spPr>
        <p:txBody>
          <a:bodyPr wrap="square" rtlCol="0">
            <a:spAutoFit/>
          </a:bodyPr>
          <a:lstStyle/>
          <a:p>
            <a:r>
              <a:rPr lang="en-US" altLang="zh-TW" sz="1050" dirty="0"/>
              <a:t>Bad</a:t>
            </a:r>
            <a:endParaRPr lang="zh-TW" altLang="en-US" sz="1050" dirty="0"/>
          </a:p>
        </p:txBody>
      </p:sp>
      <p:sp>
        <p:nvSpPr>
          <p:cNvPr id="133" name="文字方塊 132"/>
          <p:cNvSpPr txBox="1"/>
          <p:nvPr/>
        </p:nvSpPr>
        <p:spPr>
          <a:xfrm>
            <a:off x="6417415" y="812968"/>
            <a:ext cx="1406165" cy="300082"/>
          </a:xfrm>
          <a:prstGeom prst="rect">
            <a:avLst/>
          </a:prstGeom>
          <a:noFill/>
        </p:spPr>
        <p:txBody>
          <a:bodyPr wrap="square" rtlCol="0">
            <a:spAutoFit/>
          </a:bodyPr>
          <a:lstStyle/>
          <a:p>
            <a:pPr algn="ctr"/>
            <a:r>
              <a:rPr lang="en-US" altLang="zh-TW" dirty="0"/>
              <a:t>New component</a:t>
            </a:r>
            <a:endParaRPr lang="zh-TW" altLang="en-US" dirty="0"/>
          </a:p>
        </p:txBody>
      </p:sp>
      <p:sp>
        <p:nvSpPr>
          <p:cNvPr id="137" name="文字方塊 136"/>
          <p:cNvSpPr txBox="1"/>
          <p:nvPr/>
        </p:nvSpPr>
        <p:spPr>
          <a:xfrm>
            <a:off x="5842185" y="2569695"/>
            <a:ext cx="536961" cy="253916"/>
          </a:xfrm>
          <a:prstGeom prst="rect">
            <a:avLst/>
          </a:prstGeom>
          <a:noFill/>
        </p:spPr>
        <p:txBody>
          <a:bodyPr wrap="square" rtlCol="0">
            <a:spAutoFit/>
          </a:bodyPr>
          <a:lstStyle/>
          <a:p>
            <a:r>
              <a:rPr lang="en-US" altLang="zh-TW" sz="1050" dirty="0"/>
              <a:t>Good</a:t>
            </a:r>
            <a:endParaRPr lang="zh-TW" altLang="en-US" sz="1050" dirty="0"/>
          </a:p>
        </p:txBody>
      </p:sp>
      <p:sp>
        <p:nvSpPr>
          <p:cNvPr id="138" name="文字方塊 137"/>
          <p:cNvSpPr txBox="1"/>
          <p:nvPr/>
        </p:nvSpPr>
        <p:spPr>
          <a:xfrm>
            <a:off x="7858315" y="2589257"/>
            <a:ext cx="418723" cy="253916"/>
          </a:xfrm>
          <a:prstGeom prst="rect">
            <a:avLst/>
          </a:prstGeom>
          <a:noFill/>
        </p:spPr>
        <p:txBody>
          <a:bodyPr wrap="square" rtlCol="0">
            <a:spAutoFit/>
          </a:bodyPr>
          <a:lstStyle/>
          <a:p>
            <a:r>
              <a:rPr lang="en-US" altLang="zh-TW" sz="1050" dirty="0"/>
              <a:t>Bad</a:t>
            </a:r>
            <a:endParaRPr lang="zh-TW" altLang="en-US" sz="1050" dirty="0"/>
          </a:p>
        </p:txBody>
      </p:sp>
      <p:grpSp>
        <p:nvGrpSpPr>
          <p:cNvPr id="5" name="群組 4">
            <a:extLst>
              <a:ext uri="{FF2B5EF4-FFF2-40B4-BE49-F238E27FC236}">
                <a16:creationId xmlns:a16="http://schemas.microsoft.com/office/drawing/2014/main" id="{398CDFA4-1B7B-4EF7-96D7-0EF44F43B233}"/>
              </a:ext>
            </a:extLst>
          </p:cNvPr>
          <p:cNvGrpSpPr/>
          <p:nvPr/>
        </p:nvGrpSpPr>
        <p:grpSpPr>
          <a:xfrm>
            <a:off x="400050" y="1231613"/>
            <a:ext cx="1189330" cy="1189931"/>
            <a:chOff x="802572" y="1942814"/>
            <a:chExt cx="863008" cy="831860"/>
          </a:xfrm>
        </p:grpSpPr>
        <p:pic>
          <p:nvPicPr>
            <p:cNvPr id="3" name="圖片 2">
              <a:extLst>
                <a:ext uri="{FF2B5EF4-FFF2-40B4-BE49-F238E27FC236}">
                  <a16:creationId xmlns:a16="http://schemas.microsoft.com/office/drawing/2014/main" id="{0FDEDD5F-A45F-4453-8686-0DF8E459DE85}"/>
                </a:ext>
              </a:extLst>
            </p:cNvPr>
            <p:cNvPicPr>
              <a:picLocks noChangeAspect="1"/>
            </p:cNvPicPr>
            <p:nvPr/>
          </p:nvPicPr>
          <p:blipFill>
            <a:blip r:embed="rId3"/>
            <a:stretch>
              <a:fillRect/>
            </a:stretch>
          </p:blipFill>
          <p:spPr>
            <a:xfrm>
              <a:off x="802572" y="1942814"/>
              <a:ext cx="392259" cy="831860"/>
            </a:xfrm>
            <a:prstGeom prst="rect">
              <a:avLst/>
            </a:prstGeom>
          </p:spPr>
        </p:pic>
        <p:pic>
          <p:nvPicPr>
            <p:cNvPr id="4" name="圖片 3">
              <a:extLst>
                <a:ext uri="{FF2B5EF4-FFF2-40B4-BE49-F238E27FC236}">
                  <a16:creationId xmlns:a16="http://schemas.microsoft.com/office/drawing/2014/main" id="{0B6A0273-57C7-4FA8-B70C-DCF6EB6593AE}"/>
                </a:ext>
              </a:extLst>
            </p:cNvPr>
            <p:cNvPicPr>
              <a:picLocks noChangeAspect="1"/>
            </p:cNvPicPr>
            <p:nvPr/>
          </p:nvPicPr>
          <p:blipFill>
            <a:blip r:embed="rId4"/>
            <a:stretch>
              <a:fillRect/>
            </a:stretch>
          </p:blipFill>
          <p:spPr>
            <a:xfrm>
              <a:off x="1259567" y="1942814"/>
              <a:ext cx="406013" cy="792380"/>
            </a:xfrm>
            <a:prstGeom prst="rect">
              <a:avLst/>
            </a:prstGeom>
          </p:spPr>
        </p:pic>
      </p:grpSp>
      <p:grpSp>
        <p:nvGrpSpPr>
          <p:cNvPr id="7" name="群組 6">
            <a:extLst>
              <a:ext uri="{FF2B5EF4-FFF2-40B4-BE49-F238E27FC236}">
                <a16:creationId xmlns:a16="http://schemas.microsoft.com/office/drawing/2014/main" id="{5FE4A2B0-08A4-40FE-9EB7-66F5D7B4EA8C}"/>
              </a:ext>
            </a:extLst>
          </p:cNvPr>
          <p:cNvGrpSpPr/>
          <p:nvPr/>
        </p:nvGrpSpPr>
        <p:grpSpPr>
          <a:xfrm>
            <a:off x="1878447" y="1245626"/>
            <a:ext cx="1221547" cy="1233471"/>
            <a:chOff x="1945029" y="1935844"/>
            <a:chExt cx="1264354" cy="1276026"/>
          </a:xfrm>
        </p:grpSpPr>
        <p:pic>
          <p:nvPicPr>
            <p:cNvPr id="130" name="內容版面配置區 7"/>
            <p:cNvPicPr>
              <a:picLocks noChangeAspect="1"/>
            </p:cNvPicPr>
            <p:nvPr/>
          </p:nvPicPr>
          <p:blipFill rotWithShape="1">
            <a:blip r:embed="rId5">
              <a:extLst>
                <a:ext uri="{28A0092B-C50C-407E-A947-70E740481C1C}">
                  <a14:useLocalDpi xmlns:a14="http://schemas.microsoft.com/office/drawing/2010/main" val="0"/>
                </a:ext>
              </a:extLst>
            </a:blip>
            <a:srcRect l="10942" r="79206"/>
            <a:stretch/>
          </p:blipFill>
          <p:spPr>
            <a:xfrm>
              <a:off x="2566500" y="1935844"/>
              <a:ext cx="642883" cy="1276026"/>
            </a:xfrm>
            <a:prstGeom prst="rect">
              <a:avLst/>
            </a:prstGeom>
          </p:spPr>
        </p:pic>
        <p:pic>
          <p:nvPicPr>
            <p:cNvPr id="6" name="圖片 5">
              <a:extLst>
                <a:ext uri="{FF2B5EF4-FFF2-40B4-BE49-F238E27FC236}">
                  <a16:creationId xmlns:a16="http://schemas.microsoft.com/office/drawing/2014/main" id="{FF395123-76F7-4252-BAD1-6A515CC3FCE1}"/>
                </a:ext>
              </a:extLst>
            </p:cNvPr>
            <p:cNvPicPr>
              <a:picLocks noChangeAspect="1"/>
            </p:cNvPicPr>
            <p:nvPr/>
          </p:nvPicPr>
          <p:blipFill>
            <a:blip r:embed="rId6"/>
            <a:stretch>
              <a:fillRect/>
            </a:stretch>
          </p:blipFill>
          <p:spPr>
            <a:xfrm>
              <a:off x="1945029" y="1961005"/>
              <a:ext cx="647790" cy="1171739"/>
            </a:xfrm>
            <a:prstGeom prst="rect">
              <a:avLst/>
            </a:prstGeom>
          </p:spPr>
        </p:pic>
      </p:grpSp>
      <p:sp>
        <p:nvSpPr>
          <p:cNvPr id="8" name="矩形 7">
            <a:extLst>
              <a:ext uri="{FF2B5EF4-FFF2-40B4-BE49-F238E27FC236}">
                <a16:creationId xmlns:a16="http://schemas.microsoft.com/office/drawing/2014/main" id="{4F32C351-F5A5-492B-96AA-0281E123BAA6}"/>
              </a:ext>
            </a:extLst>
          </p:cNvPr>
          <p:cNvSpPr/>
          <p:nvPr/>
        </p:nvSpPr>
        <p:spPr>
          <a:xfrm>
            <a:off x="310836" y="1168400"/>
            <a:ext cx="2848671" cy="1308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4" name="直線接點 13">
            <a:extLst>
              <a:ext uri="{FF2B5EF4-FFF2-40B4-BE49-F238E27FC236}">
                <a16:creationId xmlns:a16="http://schemas.microsoft.com/office/drawing/2014/main" id="{44A53A0B-F1FA-4D00-8A33-39ED53F4DC4E}"/>
              </a:ext>
            </a:extLst>
          </p:cNvPr>
          <p:cNvCxnSpPr>
            <a:stCxn id="8" idx="0"/>
            <a:endCxn id="8" idx="2"/>
          </p:cNvCxnSpPr>
          <p:nvPr/>
        </p:nvCxnSpPr>
        <p:spPr>
          <a:xfrm>
            <a:off x="1735172" y="1168400"/>
            <a:ext cx="0" cy="1308851"/>
          </a:xfrm>
          <a:prstGeom prst="line">
            <a:avLst/>
          </a:prstGeom>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CBAD2358-C57D-4861-8718-E882053FDDA5}"/>
              </a:ext>
            </a:extLst>
          </p:cNvPr>
          <p:cNvSpPr/>
          <p:nvPr/>
        </p:nvSpPr>
        <p:spPr>
          <a:xfrm>
            <a:off x="5185398" y="1162357"/>
            <a:ext cx="3749052" cy="130885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接點 22">
            <a:extLst>
              <a:ext uri="{FF2B5EF4-FFF2-40B4-BE49-F238E27FC236}">
                <a16:creationId xmlns:a16="http://schemas.microsoft.com/office/drawing/2014/main" id="{777AD599-FA7E-4B61-96D9-6692327E63B5}"/>
              </a:ext>
            </a:extLst>
          </p:cNvPr>
          <p:cNvCxnSpPr>
            <a:cxnSpLocks/>
            <a:stCxn id="39" idx="0"/>
            <a:endCxn id="39" idx="2"/>
          </p:cNvCxnSpPr>
          <p:nvPr/>
        </p:nvCxnSpPr>
        <p:spPr>
          <a:xfrm>
            <a:off x="7059924" y="1162357"/>
            <a:ext cx="0" cy="1308851"/>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 name="表格 1">
            <a:extLst>
              <a:ext uri="{FF2B5EF4-FFF2-40B4-BE49-F238E27FC236}">
                <a16:creationId xmlns:a16="http://schemas.microsoft.com/office/drawing/2014/main" id="{6F44436D-EB8D-F9D7-D4D6-F2F82208AA83}"/>
              </a:ext>
            </a:extLst>
          </p:cNvPr>
          <p:cNvGraphicFramePr>
            <a:graphicFrameLocks noGrp="1"/>
          </p:cNvGraphicFramePr>
          <p:nvPr>
            <p:extLst>
              <p:ext uri="{D42A27DB-BD31-4B8C-83A1-F6EECF244321}">
                <p14:modId xmlns:p14="http://schemas.microsoft.com/office/powerpoint/2010/main" val="929361993"/>
              </p:ext>
            </p:extLst>
          </p:nvPr>
        </p:nvGraphicFramePr>
        <p:xfrm>
          <a:off x="1735171" y="3251803"/>
          <a:ext cx="5181478" cy="975926"/>
        </p:xfrm>
        <a:graphic>
          <a:graphicData uri="http://schemas.openxmlformats.org/drawingml/2006/table">
            <a:tbl>
              <a:tblPr firstRow="1" firstCol="1" bandRow="1">
                <a:tableStyleId>{5C22544A-7EE6-4342-B048-85BDC9FD1C3A}</a:tableStyleId>
              </a:tblPr>
              <a:tblGrid>
                <a:gridCol w="1495627">
                  <a:extLst>
                    <a:ext uri="{9D8B030D-6E8A-4147-A177-3AD203B41FA5}">
                      <a16:colId xmlns:a16="http://schemas.microsoft.com/office/drawing/2014/main" val="2749379751"/>
                    </a:ext>
                  </a:extLst>
                </a:gridCol>
                <a:gridCol w="1777613">
                  <a:extLst>
                    <a:ext uri="{9D8B030D-6E8A-4147-A177-3AD203B41FA5}">
                      <a16:colId xmlns:a16="http://schemas.microsoft.com/office/drawing/2014/main" val="4185515552"/>
                    </a:ext>
                  </a:extLst>
                </a:gridCol>
                <a:gridCol w="1908238">
                  <a:extLst>
                    <a:ext uri="{9D8B030D-6E8A-4147-A177-3AD203B41FA5}">
                      <a16:colId xmlns:a16="http://schemas.microsoft.com/office/drawing/2014/main" val="3750495824"/>
                    </a:ext>
                  </a:extLst>
                </a:gridCol>
              </a:tblGrid>
              <a:tr h="327590">
                <a:tc>
                  <a:txBody>
                    <a:bodyPr/>
                    <a:lstStyle/>
                    <a:p>
                      <a:pPr marL="17780" algn="ctr">
                        <a:lnSpc>
                          <a:spcPts val="1620"/>
                        </a:lnSpc>
                        <a:spcBef>
                          <a:spcPts val="80"/>
                        </a:spcBef>
                      </a:pPr>
                      <a:r>
                        <a:rPr lang="zh-TW" sz="1100" dirty="0">
                          <a:effectLst/>
                        </a:rPr>
                        <a:t> </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tc>
                  <a:txBody>
                    <a:bodyPr/>
                    <a:lstStyle/>
                    <a:p>
                      <a:pPr marL="17780" algn="ctr">
                        <a:lnSpc>
                          <a:spcPts val="1620"/>
                        </a:lnSpc>
                        <a:spcBef>
                          <a:spcPts val="80"/>
                        </a:spcBef>
                      </a:pPr>
                      <a:r>
                        <a:rPr lang="en-US" altLang="zh-TW" sz="1100" dirty="0"/>
                        <a:t>Normal sample</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tc>
                  <a:txBody>
                    <a:bodyPr/>
                    <a:lstStyle/>
                    <a:p>
                      <a:pPr marL="17780" algn="ctr">
                        <a:lnSpc>
                          <a:spcPts val="1620"/>
                        </a:lnSpc>
                        <a:spcBef>
                          <a:spcPts val="80"/>
                        </a:spcBef>
                      </a:pPr>
                      <a:r>
                        <a:rPr lang="en-US" altLang="zh-TW" sz="1100" dirty="0">
                          <a:effectLst/>
                        </a:rPr>
                        <a:t>Defect sample</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extLst>
                  <a:ext uri="{0D108BD9-81ED-4DB2-BD59-A6C34878D82A}">
                    <a16:rowId xmlns:a16="http://schemas.microsoft.com/office/drawing/2014/main" val="2402540998"/>
                  </a:ext>
                </a:extLst>
              </a:tr>
              <a:tr h="324168">
                <a:tc>
                  <a:txBody>
                    <a:bodyPr/>
                    <a:lstStyle/>
                    <a:p>
                      <a:pPr marL="17780" algn="ctr">
                        <a:lnSpc>
                          <a:spcPts val="1620"/>
                        </a:lnSpc>
                        <a:spcBef>
                          <a:spcPts val="80"/>
                        </a:spcBef>
                      </a:pPr>
                      <a:r>
                        <a:rPr lang="en-US" altLang="zh-TW" sz="1100" dirty="0"/>
                        <a:t>Old Component</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tc>
                  <a:txBody>
                    <a:bodyPr/>
                    <a:lstStyle/>
                    <a:p>
                      <a:pPr marL="17780" algn="ctr">
                        <a:lnSpc>
                          <a:spcPts val="1620"/>
                        </a:lnSpc>
                        <a:spcBef>
                          <a:spcPts val="80"/>
                        </a:spcBef>
                      </a:pPr>
                      <a:r>
                        <a:rPr lang="en-US" altLang="zh-TW" sz="1100" dirty="0">
                          <a:effectLst/>
                        </a:rPr>
                        <a:t>Many</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tc>
                  <a:txBody>
                    <a:bodyPr/>
                    <a:lstStyle/>
                    <a:p>
                      <a:pPr marL="17780" algn="ctr">
                        <a:lnSpc>
                          <a:spcPts val="1620"/>
                        </a:lnSpc>
                        <a:spcBef>
                          <a:spcPts val="80"/>
                        </a:spcBef>
                      </a:pPr>
                      <a:r>
                        <a:rPr lang="en-US" altLang="zh-TW" sz="1100" dirty="0">
                          <a:effectLst/>
                        </a:rPr>
                        <a:t>Many</a:t>
                      </a:r>
                      <a:endParaRPr lang="zh-TW" alt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extLst>
                  <a:ext uri="{0D108BD9-81ED-4DB2-BD59-A6C34878D82A}">
                    <a16:rowId xmlns:a16="http://schemas.microsoft.com/office/drawing/2014/main" val="3548475854"/>
                  </a:ext>
                </a:extLst>
              </a:tr>
              <a:tr h="324168">
                <a:tc>
                  <a:txBody>
                    <a:bodyPr/>
                    <a:lstStyle/>
                    <a:p>
                      <a:pPr algn="ctr"/>
                      <a:r>
                        <a:rPr lang="en-US" altLang="zh-TW" sz="1100" dirty="0"/>
                        <a:t>New component</a:t>
                      </a:r>
                      <a:endParaRPr lang="zh-TW" altLang="en-US" sz="1100" dirty="0"/>
                    </a:p>
                  </a:txBody>
                  <a:tcPr marL="68580" marR="68580" marT="0" marB="0"/>
                </a:tc>
                <a:tc>
                  <a:txBody>
                    <a:bodyPr/>
                    <a:lstStyle/>
                    <a:p>
                      <a:pPr marL="17780" algn="ctr">
                        <a:lnSpc>
                          <a:spcPts val="1620"/>
                        </a:lnSpc>
                        <a:spcBef>
                          <a:spcPts val="80"/>
                        </a:spcBef>
                      </a:pPr>
                      <a:r>
                        <a:rPr lang="en-US" altLang="zh-TW" sz="1100" dirty="0">
                          <a:effectLst/>
                        </a:rPr>
                        <a:t>Many</a:t>
                      </a:r>
                      <a:endParaRPr lang="zh-TW" alt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tc>
                  <a:txBody>
                    <a:bodyPr/>
                    <a:lstStyle/>
                    <a:p>
                      <a:pPr marL="17780" algn="ctr">
                        <a:lnSpc>
                          <a:spcPts val="1620"/>
                        </a:lnSpc>
                        <a:spcBef>
                          <a:spcPts val="80"/>
                        </a:spcBef>
                      </a:pPr>
                      <a:r>
                        <a:rPr lang="en-US" altLang="zh-TW" sz="1100" dirty="0">
                          <a:effectLst/>
                        </a:rPr>
                        <a:t>Few or None</a:t>
                      </a:r>
                      <a:endParaRPr lang="zh-TW" sz="1100" dirty="0">
                        <a:effectLst/>
                        <a:latin typeface="標楷體" panose="03000509000000000000" pitchFamily="65" charset="-120"/>
                        <a:ea typeface="標楷體" panose="03000509000000000000" pitchFamily="65" charset="-120"/>
                        <a:cs typeface="標楷體" panose="03000509000000000000" pitchFamily="65" charset="-120"/>
                      </a:endParaRPr>
                    </a:p>
                  </a:txBody>
                  <a:tcPr marL="68580" marR="68580" marT="0" marB="0"/>
                </a:tc>
                <a:extLst>
                  <a:ext uri="{0D108BD9-81ED-4DB2-BD59-A6C34878D82A}">
                    <a16:rowId xmlns:a16="http://schemas.microsoft.com/office/drawing/2014/main" val="572474267"/>
                  </a:ext>
                </a:extLst>
              </a:tr>
            </a:tbl>
          </a:graphicData>
        </a:graphic>
      </p:graphicFrame>
      <p:sp>
        <p:nvSpPr>
          <p:cNvPr id="11" name="文字方塊 10">
            <a:extLst>
              <a:ext uri="{FF2B5EF4-FFF2-40B4-BE49-F238E27FC236}">
                <a16:creationId xmlns:a16="http://schemas.microsoft.com/office/drawing/2014/main" id="{F76DEDB3-D64B-9D14-6160-62A48C91E584}"/>
              </a:ext>
            </a:extLst>
          </p:cNvPr>
          <p:cNvSpPr txBox="1"/>
          <p:nvPr/>
        </p:nvSpPr>
        <p:spPr>
          <a:xfrm>
            <a:off x="2789435" y="4323911"/>
            <a:ext cx="3556889" cy="297517"/>
          </a:xfrm>
          <a:prstGeom prst="rect">
            <a:avLst/>
          </a:prstGeom>
          <a:noFill/>
        </p:spPr>
        <p:txBody>
          <a:bodyPr wrap="square">
            <a:spAutoFit/>
          </a:bodyPr>
          <a:lstStyle/>
          <a:p>
            <a:pPr>
              <a:lnSpc>
                <a:spcPts val="1620"/>
              </a:lnSpc>
              <a:spcBef>
                <a:spcPts val="80"/>
              </a:spcBef>
            </a:pPr>
            <a:r>
              <a:rPr lang="en-US" altLang="zh-TW" sz="1200" b="1" dirty="0"/>
              <a:t>Table 1.1: </a:t>
            </a:r>
            <a:r>
              <a:rPr lang="en-US" altLang="zh-TW" sz="1200" dirty="0"/>
              <a:t>Definition of New and Old Components</a:t>
            </a:r>
            <a:endParaRPr lang="zh-TW" altLang="zh-TW" sz="1200" dirty="0"/>
          </a:p>
        </p:txBody>
      </p:sp>
      <p:pic>
        <p:nvPicPr>
          <p:cNvPr id="9" name="圖片 8">
            <a:extLst>
              <a:ext uri="{FF2B5EF4-FFF2-40B4-BE49-F238E27FC236}">
                <a16:creationId xmlns:a16="http://schemas.microsoft.com/office/drawing/2014/main" id="{FA267869-1864-42F3-B31E-CB4409EAF222}"/>
              </a:ext>
            </a:extLst>
          </p:cNvPr>
          <p:cNvPicPr>
            <a:picLocks noChangeAspect="1"/>
          </p:cNvPicPr>
          <p:nvPr/>
        </p:nvPicPr>
        <p:blipFill>
          <a:blip r:embed="rId7"/>
          <a:stretch>
            <a:fillRect/>
          </a:stretch>
        </p:blipFill>
        <p:spPr>
          <a:xfrm>
            <a:off x="6173671" y="1327255"/>
            <a:ext cx="800643" cy="973331"/>
          </a:xfrm>
          <a:prstGeom prst="rect">
            <a:avLst/>
          </a:prstGeom>
        </p:spPr>
      </p:pic>
      <p:pic>
        <p:nvPicPr>
          <p:cNvPr id="13" name="圖片 12">
            <a:extLst>
              <a:ext uri="{FF2B5EF4-FFF2-40B4-BE49-F238E27FC236}">
                <a16:creationId xmlns:a16="http://schemas.microsoft.com/office/drawing/2014/main" id="{048BFAE9-DEDA-46CF-967F-A050218AF1F8}"/>
              </a:ext>
            </a:extLst>
          </p:cNvPr>
          <p:cNvPicPr>
            <a:picLocks noChangeAspect="1"/>
          </p:cNvPicPr>
          <p:nvPr/>
        </p:nvPicPr>
        <p:blipFill>
          <a:blip r:embed="rId8"/>
          <a:stretch>
            <a:fillRect/>
          </a:stretch>
        </p:blipFill>
        <p:spPr>
          <a:xfrm>
            <a:off x="8028215" y="1344384"/>
            <a:ext cx="804949" cy="976880"/>
          </a:xfrm>
          <a:prstGeom prst="rect">
            <a:avLst/>
          </a:prstGeom>
        </p:spPr>
      </p:pic>
      <p:pic>
        <p:nvPicPr>
          <p:cNvPr id="20" name="圖片 19">
            <a:extLst>
              <a:ext uri="{FF2B5EF4-FFF2-40B4-BE49-F238E27FC236}">
                <a16:creationId xmlns:a16="http://schemas.microsoft.com/office/drawing/2014/main" id="{D0D4F2C0-3ABD-4838-9BF1-4878F0027B78}"/>
              </a:ext>
            </a:extLst>
          </p:cNvPr>
          <p:cNvPicPr>
            <a:picLocks noChangeAspect="1"/>
          </p:cNvPicPr>
          <p:nvPr/>
        </p:nvPicPr>
        <p:blipFill>
          <a:blip r:embed="rId9"/>
          <a:stretch>
            <a:fillRect/>
          </a:stretch>
        </p:blipFill>
        <p:spPr>
          <a:xfrm>
            <a:off x="5443435" y="1250281"/>
            <a:ext cx="530330" cy="1172619"/>
          </a:xfrm>
          <a:prstGeom prst="rect">
            <a:avLst/>
          </a:prstGeom>
        </p:spPr>
      </p:pic>
      <p:pic>
        <p:nvPicPr>
          <p:cNvPr id="21" name="圖片 20">
            <a:extLst>
              <a:ext uri="{FF2B5EF4-FFF2-40B4-BE49-F238E27FC236}">
                <a16:creationId xmlns:a16="http://schemas.microsoft.com/office/drawing/2014/main" id="{AA53CC01-BFC1-469C-AFA3-0E2EC7221FAD}"/>
              </a:ext>
            </a:extLst>
          </p:cNvPr>
          <p:cNvPicPr>
            <a:picLocks noChangeAspect="1"/>
          </p:cNvPicPr>
          <p:nvPr/>
        </p:nvPicPr>
        <p:blipFill>
          <a:blip r:embed="rId10"/>
          <a:stretch>
            <a:fillRect/>
          </a:stretch>
        </p:blipFill>
        <p:spPr>
          <a:xfrm>
            <a:off x="7318772" y="1218338"/>
            <a:ext cx="529519" cy="1189931"/>
          </a:xfrm>
          <a:prstGeom prst="rect">
            <a:avLst/>
          </a:prstGeom>
        </p:spPr>
      </p:pic>
      <p:sp>
        <p:nvSpPr>
          <p:cNvPr id="26" name="頁尾版面配置區 25">
            <a:extLst>
              <a:ext uri="{FF2B5EF4-FFF2-40B4-BE49-F238E27FC236}">
                <a16:creationId xmlns:a16="http://schemas.microsoft.com/office/drawing/2014/main" id="{A886CA9E-B3A9-257B-6D92-CBA7583B6679}"/>
              </a:ext>
            </a:extLst>
          </p:cNvPr>
          <p:cNvSpPr>
            <a:spLocks noGrp="1"/>
          </p:cNvSpPr>
          <p:nvPr>
            <p:ph type="ftr" sz="quarter" idx="11"/>
          </p:nvPr>
        </p:nvSpPr>
        <p:spPr/>
        <p:txBody>
          <a:bodyPr/>
          <a:lstStyle/>
          <a:p>
            <a:r>
              <a:rPr lang="en-US" altLang="zh-TW"/>
              <a:t>/78</a:t>
            </a:r>
            <a:endParaRPr lang="zh-TW" altLang="en-US" dirty="0"/>
          </a:p>
        </p:txBody>
      </p:sp>
      <p:sp>
        <p:nvSpPr>
          <p:cNvPr id="27" name="投影片編號版面配置區 26">
            <a:extLst>
              <a:ext uri="{FF2B5EF4-FFF2-40B4-BE49-F238E27FC236}">
                <a16:creationId xmlns:a16="http://schemas.microsoft.com/office/drawing/2014/main" id="{2059E360-43FB-105D-5E47-E96114BE96E2}"/>
              </a:ext>
            </a:extLst>
          </p:cNvPr>
          <p:cNvSpPr>
            <a:spLocks noGrp="1"/>
          </p:cNvSpPr>
          <p:nvPr>
            <p:ph type="sldNum" sz="quarter" idx="12"/>
          </p:nvPr>
        </p:nvSpPr>
        <p:spPr/>
        <p:txBody>
          <a:bodyPr/>
          <a:lstStyle/>
          <a:p>
            <a:fld id="{EE3F9CDB-1F21-4789-A81E-8FEA25CE194B}" type="slidenum">
              <a:rPr lang="zh-CN" altLang="en-US" smtClean="0"/>
              <a:pPr/>
              <a:t>5</a:t>
            </a:fld>
            <a:endParaRPr lang="zh-CN" altLang="en-US" dirty="0"/>
          </a:p>
        </p:txBody>
      </p:sp>
    </p:spTree>
    <p:extLst>
      <p:ext uri="{BB962C8B-B14F-4D97-AF65-F5344CB8AC3E}">
        <p14:creationId xmlns:p14="http://schemas.microsoft.com/office/powerpoint/2010/main" val="398973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0AFF09F9-B670-44BC-885A-61E15EBFD63B}"/>
              </a:ext>
            </a:extLst>
          </p:cNvPr>
          <p:cNvGraphicFramePr>
            <a:graphicFrameLocks noGrp="1"/>
          </p:cNvGraphicFramePr>
          <p:nvPr/>
        </p:nvGraphicFramePr>
        <p:xfrm>
          <a:off x="381675" y="2492780"/>
          <a:ext cx="8380649" cy="1624767"/>
        </p:xfrm>
        <a:graphic>
          <a:graphicData uri="http://schemas.openxmlformats.org/drawingml/2006/table">
            <a:tbl>
              <a:tblPr firstRow="1" bandRow="1">
                <a:tableStyleId>{7DF18680-E054-41AD-8BC1-D1AEF772440D}</a:tableStyleId>
              </a:tblPr>
              <a:tblGrid>
                <a:gridCol w="1967434">
                  <a:extLst>
                    <a:ext uri="{9D8B030D-6E8A-4147-A177-3AD203B41FA5}">
                      <a16:colId xmlns:a16="http://schemas.microsoft.com/office/drawing/2014/main" val="4150500866"/>
                    </a:ext>
                  </a:extLst>
                </a:gridCol>
                <a:gridCol w="1654778">
                  <a:extLst>
                    <a:ext uri="{9D8B030D-6E8A-4147-A177-3AD203B41FA5}">
                      <a16:colId xmlns:a16="http://schemas.microsoft.com/office/drawing/2014/main" val="3434082251"/>
                    </a:ext>
                  </a:extLst>
                </a:gridCol>
                <a:gridCol w="1601397">
                  <a:extLst>
                    <a:ext uri="{9D8B030D-6E8A-4147-A177-3AD203B41FA5}">
                      <a16:colId xmlns:a16="http://schemas.microsoft.com/office/drawing/2014/main" val="1261723161"/>
                    </a:ext>
                  </a:extLst>
                </a:gridCol>
                <a:gridCol w="1578520">
                  <a:extLst>
                    <a:ext uri="{9D8B030D-6E8A-4147-A177-3AD203B41FA5}">
                      <a16:colId xmlns:a16="http://schemas.microsoft.com/office/drawing/2014/main" val="364127034"/>
                    </a:ext>
                  </a:extLst>
                </a:gridCol>
                <a:gridCol w="1578520">
                  <a:extLst>
                    <a:ext uri="{9D8B030D-6E8A-4147-A177-3AD203B41FA5}">
                      <a16:colId xmlns:a16="http://schemas.microsoft.com/office/drawing/2014/main" val="2431735795"/>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1.106% ± 0.306%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6.447% ± 2.834%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7.553% ± 2.667%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650543892"/>
                  </a:ext>
                </a:extLst>
              </a:tr>
              <a:tr h="3282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Expert 2</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3.512% ± 1.149%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14.42% ± 2.761%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2.158% ± 2.209%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17.93% ± 3.264%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548266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Hybrid Expert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1.373% ± 0.796%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1.406% ± 0.955%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2.779% ± 1.723%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384879464"/>
                  </a:ext>
                </a:extLst>
              </a:tr>
            </a:tbl>
          </a:graphicData>
        </a:graphic>
      </p:graphicFrame>
      <p:sp>
        <p:nvSpPr>
          <p:cNvPr id="2" name="文字方塊 1">
            <a:extLst>
              <a:ext uri="{FF2B5EF4-FFF2-40B4-BE49-F238E27FC236}">
                <a16:creationId xmlns:a16="http://schemas.microsoft.com/office/drawing/2014/main" id="{7985E2B8-E905-6CBD-52B4-D8B58547C01E}"/>
              </a:ext>
            </a:extLst>
          </p:cNvPr>
          <p:cNvSpPr txBox="1"/>
          <p:nvPr/>
        </p:nvSpPr>
        <p:spPr>
          <a:xfrm>
            <a:off x="381675" y="1025953"/>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5" name="矩形 4">
            <a:extLst>
              <a:ext uri="{FF2B5EF4-FFF2-40B4-BE49-F238E27FC236}">
                <a16:creationId xmlns:a16="http://schemas.microsoft.com/office/drawing/2014/main" id="{15E5A056-34FF-8835-4836-CA15FEA75701}"/>
              </a:ext>
            </a:extLst>
          </p:cNvPr>
          <p:cNvSpPr/>
          <p:nvPr/>
        </p:nvSpPr>
        <p:spPr bwMode="auto">
          <a:xfrm>
            <a:off x="218905" y="131989"/>
            <a:ext cx="8829845"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between Expert 1, Expert 2, and Hybrid Expert</a:t>
            </a:r>
          </a:p>
        </p:txBody>
      </p:sp>
      <p:sp>
        <p:nvSpPr>
          <p:cNvPr id="4" name="文字方塊 3">
            <a:extLst>
              <a:ext uri="{FF2B5EF4-FFF2-40B4-BE49-F238E27FC236}">
                <a16:creationId xmlns:a16="http://schemas.microsoft.com/office/drawing/2014/main" id="{F86C32C9-43E3-7D4B-B02A-B794A88F34E2}"/>
              </a:ext>
            </a:extLst>
          </p:cNvPr>
          <p:cNvSpPr txBox="1"/>
          <p:nvPr/>
        </p:nvSpPr>
        <p:spPr>
          <a:xfrm>
            <a:off x="358774" y="1991233"/>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3" name="文字方塊 2">
            <a:extLst>
              <a:ext uri="{FF2B5EF4-FFF2-40B4-BE49-F238E27FC236}">
                <a16:creationId xmlns:a16="http://schemas.microsoft.com/office/drawing/2014/main" id="{CB37FE1F-D0CA-06A8-ED6F-15B01329D562}"/>
              </a:ext>
            </a:extLst>
          </p:cNvPr>
          <p:cNvSpPr txBox="1"/>
          <p:nvPr/>
        </p:nvSpPr>
        <p:spPr>
          <a:xfrm>
            <a:off x="358774" y="1348026"/>
            <a:ext cx="811847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table, it can be seen that Hybrid Expert performs better in terms of the “Calibrated Overkill + Leakage rate” compared to Expert 1, and Expert 2.</a:t>
            </a:r>
          </a:p>
        </p:txBody>
      </p:sp>
      <p:sp>
        <p:nvSpPr>
          <p:cNvPr id="15" name="頁尾版面配置區 14">
            <a:extLst>
              <a:ext uri="{FF2B5EF4-FFF2-40B4-BE49-F238E27FC236}">
                <a16:creationId xmlns:a16="http://schemas.microsoft.com/office/drawing/2014/main" id="{43A2752E-6C9C-7390-8CC9-1C08D0A0B934}"/>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C91FC47D-E0A2-0F15-8BCC-FE22E324FB8B}"/>
              </a:ext>
            </a:extLst>
          </p:cNvPr>
          <p:cNvSpPr>
            <a:spLocks noGrp="1"/>
          </p:cNvSpPr>
          <p:nvPr>
            <p:ph type="sldNum" sz="quarter" idx="12"/>
          </p:nvPr>
        </p:nvSpPr>
        <p:spPr/>
        <p:txBody>
          <a:bodyPr/>
          <a:lstStyle/>
          <a:p>
            <a:fld id="{EE3F9CDB-1F21-4789-A81E-8FEA25CE194B}" type="slidenum">
              <a:rPr lang="zh-CN" altLang="en-US" smtClean="0"/>
              <a:pPr/>
              <a:t>50</a:t>
            </a:fld>
            <a:endParaRPr lang="zh-CN" altLang="en-US" dirty="0"/>
          </a:p>
        </p:txBody>
      </p:sp>
    </p:spTree>
    <p:extLst>
      <p:ext uri="{BB962C8B-B14F-4D97-AF65-F5344CB8AC3E}">
        <p14:creationId xmlns:p14="http://schemas.microsoft.com/office/powerpoint/2010/main" val="68192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2D97D804-391F-339A-562B-5AFF40001339}"/>
              </a:ext>
            </a:extLst>
          </p:cNvPr>
          <p:cNvSpPr/>
          <p:nvPr/>
        </p:nvSpPr>
        <p:spPr bwMode="auto">
          <a:xfrm>
            <a:off x="218905" y="131989"/>
            <a:ext cx="8829845"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-Explanation of t-SNE Visualization Based on Uncertainty Observation</a:t>
            </a:r>
            <a:endPar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文字方塊 3">
            <a:extLst>
              <a:ext uri="{FF2B5EF4-FFF2-40B4-BE49-F238E27FC236}">
                <a16:creationId xmlns:a16="http://schemas.microsoft.com/office/drawing/2014/main" id="{C2AA9D01-4541-AAE9-FC80-32E626F264E6}"/>
              </a:ext>
            </a:extLst>
          </p:cNvPr>
          <p:cNvSpPr txBox="1"/>
          <p:nvPr/>
        </p:nvSpPr>
        <p:spPr>
          <a:xfrm>
            <a:off x="577850" y="1551285"/>
            <a:ext cx="7626350" cy="1823576"/>
          </a:xfrm>
          <a:prstGeom prst="rect">
            <a:avLst/>
          </a:prstGeom>
          <a:noFill/>
        </p:spPr>
        <p:txBody>
          <a:bodyPr wrap="square">
            <a:spAutoFit/>
          </a:bodyPr>
          <a:lstStyle/>
          <a:p>
            <a:r>
              <a:rPr lang="en-US" altLang="zh-TW" sz="1800" b="1" dirty="0"/>
              <a:t>Different Directions of t-SNE Visualization Focus :</a:t>
            </a:r>
          </a:p>
          <a:p>
            <a:endParaRPr lang="en-US" altLang="zh-TW" dirty="0"/>
          </a:p>
          <a:p>
            <a:pPr marL="285750" indent="-285750">
              <a:buFont typeface="Arial" panose="020B0604020202020204" pitchFamily="34" charset="0"/>
              <a:buChar char="•"/>
            </a:pPr>
            <a:r>
              <a:rPr lang="en-US" altLang="zh-TW" dirty="0"/>
              <a:t>In traditional tasks, we analyze predictions by observing the distances between samples in t-SNE. However, our approach goes beyond this; we can also predict defects in samples by observing different uncertainties.</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The observed results can confirm our previous hypothesis that uncertainty is lowest on the island, slightly higher at the island's edges, and increases as we move farther away from the island. </a:t>
            </a:r>
            <a:endParaRPr lang="zh-TW" altLang="en-US" dirty="0"/>
          </a:p>
        </p:txBody>
      </p:sp>
      <p:sp>
        <p:nvSpPr>
          <p:cNvPr id="12" name="頁尾版面配置區 11">
            <a:extLst>
              <a:ext uri="{FF2B5EF4-FFF2-40B4-BE49-F238E27FC236}">
                <a16:creationId xmlns:a16="http://schemas.microsoft.com/office/drawing/2014/main" id="{5811AFF4-983E-B6EF-B18C-23A564453662}"/>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95D26E14-9B90-13A8-BE3B-4D0EEA1270E0}"/>
              </a:ext>
            </a:extLst>
          </p:cNvPr>
          <p:cNvSpPr>
            <a:spLocks noGrp="1"/>
          </p:cNvSpPr>
          <p:nvPr>
            <p:ph type="sldNum" sz="quarter" idx="12"/>
          </p:nvPr>
        </p:nvSpPr>
        <p:spPr/>
        <p:txBody>
          <a:bodyPr/>
          <a:lstStyle/>
          <a:p>
            <a:fld id="{EE3F9CDB-1F21-4789-A81E-8FEA25CE194B}" type="slidenum">
              <a:rPr lang="zh-CN" altLang="en-US" smtClean="0"/>
              <a:pPr/>
              <a:t>51</a:t>
            </a:fld>
            <a:endParaRPr lang="zh-CN" altLang="en-US" dirty="0"/>
          </a:p>
        </p:txBody>
      </p:sp>
    </p:spTree>
    <p:extLst>
      <p:ext uri="{BB962C8B-B14F-4D97-AF65-F5344CB8AC3E}">
        <p14:creationId xmlns:p14="http://schemas.microsoft.com/office/powerpoint/2010/main" val="2728405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a:extLst>
              <a:ext uri="{FF2B5EF4-FFF2-40B4-BE49-F238E27FC236}">
                <a16:creationId xmlns:a16="http://schemas.microsoft.com/office/drawing/2014/main" id="{7DF1A00C-7E75-EB98-566B-A701106B558B}"/>
              </a:ext>
            </a:extLst>
          </p:cNvPr>
          <p:cNvPicPr>
            <a:picLocks noChangeAspect="1"/>
          </p:cNvPicPr>
          <p:nvPr/>
        </p:nvPicPr>
        <p:blipFill>
          <a:blip r:embed="rId3"/>
          <a:stretch>
            <a:fillRect/>
          </a:stretch>
        </p:blipFill>
        <p:spPr>
          <a:xfrm>
            <a:off x="312901" y="1003889"/>
            <a:ext cx="3501112" cy="3506353"/>
          </a:xfrm>
          <a:prstGeom prst="rect">
            <a:avLst/>
          </a:prstGeom>
        </p:spPr>
      </p:pic>
      <p:grpSp>
        <p:nvGrpSpPr>
          <p:cNvPr id="9" name="群組 8">
            <a:extLst>
              <a:ext uri="{FF2B5EF4-FFF2-40B4-BE49-F238E27FC236}">
                <a16:creationId xmlns:a16="http://schemas.microsoft.com/office/drawing/2014/main" id="{20BB0010-E534-1152-287B-1CE7E2FA5F6A}"/>
              </a:ext>
            </a:extLst>
          </p:cNvPr>
          <p:cNvGrpSpPr/>
          <p:nvPr/>
        </p:nvGrpSpPr>
        <p:grpSpPr>
          <a:xfrm>
            <a:off x="4524163" y="1111250"/>
            <a:ext cx="3357035" cy="3317893"/>
            <a:chOff x="4524163" y="793486"/>
            <a:chExt cx="3357035" cy="3635657"/>
          </a:xfrm>
        </p:grpSpPr>
        <p:pic>
          <p:nvPicPr>
            <p:cNvPr id="11" name="圖片 10">
              <a:extLst>
                <a:ext uri="{FF2B5EF4-FFF2-40B4-BE49-F238E27FC236}">
                  <a16:creationId xmlns:a16="http://schemas.microsoft.com/office/drawing/2014/main" id="{D8655169-E64E-24B9-607D-D93C75DE15C4}"/>
                </a:ext>
              </a:extLst>
            </p:cNvPr>
            <p:cNvPicPr>
              <a:picLocks noChangeAspect="1"/>
            </p:cNvPicPr>
            <p:nvPr/>
          </p:nvPicPr>
          <p:blipFill>
            <a:blip r:embed="rId4"/>
            <a:stretch>
              <a:fillRect/>
            </a:stretch>
          </p:blipFill>
          <p:spPr>
            <a:xfrm>
              <a:off x="4524163" y="793486"/>
              <a:ext cx="3357035" cy="3635657"/>
            </a:xfrm>
            <a:prstGeom prst="rect">
              <a:avLst/>
            </a:prstGeom>
          </p:spPr>
        </p:pic>
        <p:sp>
          <p:nvSpPr>
            <p:cNvPr id="69" name="橢圓 68">
              <a:extLst>
                <a:ext uri="{FF2B5EF4-FFF2-40B4-BE49-F238E27FC236}">
                  <a16:creationId xmlns:a16="http://schemas.microsoft.com/office/drawing/2014/main" id="{4AF5DA96-C299-EA2C-DF89-9D189830C06C}"/>
                </a:ext>
              </a:extLst>
            </p:cNvPr>
            <p:cNvSpPr/>
            <p:nvPr/>
          </p:nvSpPr>
          <p:spPr>
            <a:xfrm>
              <a:off x="6256200" y="2866555"/>
              <a:ext cx="149477" cy="1853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EC1D2351-1416-12C3-8E77-8C49A37CFCDE}"/>
                </a:ext>
              </a:extLst>
            </p:cNvPr>
            <p:cNvSpPr/>
            <p:nvPr/>
          </p:nvSpPr>
          <p:spPr>
            <a:xfrm>
              <a:off x="6197781" y="1243586"/>
              <a:ext cx="296853" cy="51964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66512ACB-E1F5-4224-5F34-350A494667CD}"/>
                </a:ext>
              </a:extLst>
            </p:cNvPr>
            <p:cNvSpPr/>
            <p:nvPr/>
          </p:nvSpPr>
          <p:spPr>
            <a:xfrm>
              <a:off x="6226218" y="3042141"/>
              <a:ext cx="268416" cy="23047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E008ADEB-3EC4-D442-1E3C-43BB798096AA}"/>
                </a:ext>
              </a:extLst>
            </p:cNvPr>
            <p:cNvSpPr/>
            <p:nvPr/>
          </p:nvSpPr>
          <p:spPr>
            <a:xfrm>
              <a:off x="6098278" y="3287342"/>
              <a:ext cx="157921" cy="23047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a:extLst>
                <a:ext uri="{FF2B5EF4-FFF2-40B4-BE49-F238E27FC236}">
                  <a16:creationId xmlns:a16="http://schemas.microsoft.com/office/drawing/2014/main" id="{CD532D52-C64C-7A36-10A6-95690398DDCD}"/>
                </a:ext>
              </a:extLst>
            </p:cNvPr>
            <p:cNvSpPr/>
            <p:nvPr/>
          </p:nvSpPr>
          <p:spPr>
            <a:xfrm>
              <a:off x="6415673" y="3453948"/>
              <a:ext cx="157921" cy="20861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橢圓 2">
              <a:extLst>
                <a:ext uri="{FF2B5EF4-FFF2-40B4-BE49-F238E27FC236}">
                  <a16:creationId xmlns:a16="http://schemas.microsoft.com/office/drawing/2014/main" id="{913A9BEB-F2FE-9F78-AC7B-2D1DCCFA27E9}"/>
                </a:ext>
              </a:extLst>
            </p:cNvPr>
            <p:cNvSpPr/>
            <p:nvPr/>
          </p:nvSpPr>
          <p:spPr>
            <a:xfrm>
              <a:off x="5796990" y="2309631"/>
              <a:ext cx="166978" cy="15999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 name="矩形 1">
            <a:extLst>
              <a:ext uri="{FF2B5EF4-FFF2-40B4-BE49-F238E27FC236}">
                <a16:creationId xmlns:a16="http://schemas.microsoft.com/office/drawing/2014/main" id="{536BE41B-1353-4F2A-795D-3CE3E1CA130A}"/>
              </a:ext>
            </a:extLst>
          </p:cNvPr>
          <p:cNvSpPr/>
          <p:nvPr/>
        </p:nvSpPr>
        <p:spPr bwMode="auto">
          <a:xfrm>
            <a:off x="168541" y="90086"/>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Uncertainty</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橢圓 21">
            <a:extLst>
              <a:ext uri="{FF2B5EF4-FFF2-40B4-BE49-F238E27FC236}">
                <a16:creationId xmlns:a16="http://schemas.microsoft.com/office/drawing/2014/main" id="{0587BB02-11F7-08F0-7BBD-E94BF900C1DB}"/>
              </a:ext>
            </a:extLst>
          </p:cNvPr>
          <p:cNvSpPr/>
          <p:nvPr/>
        </p:nvSpPr>
        <p:spPr>
          <a:xfrm rot="1223054">
            <a:off x="1352295" y="1905589"/>
            <a:ext cx="512257" cy="114640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BA97090E-5763-2192-1D76-FAAE79301959}"/>
              </a:ext>
            </a:extLst>
          </p:cNvPr>
          <p:cNvSpPr/>
          <p:nvPr/>
        </p:nvSpPr>
        <p:spPr>
          <a:xfrm rot="18935568">
            <a:off x="1825250" y="2869388"/>
            <a:ext cx="709734" cy="95231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cxnSp>
        <p:nvCxnSpPr>
          <p:cNvPr id="33" name="直線單箭頭接點 32">
            <a:extLst>
              <a:ext uri="{FF2B5EF4-FFF2-40B4-BE49-F238E27FC236}">
                <a16:creationId xmlns:a16="http://schemas.microsoft.com/office/drawing/2014/main" id="{EEA9D492-32E7-6147-C54B-96A3887F9EB8}"/>
              </a:ext>
            </a:extLst>
          </p:cNvPr>
          <p:cNvCxnSpPr>
            <a:cxnSpLocks/>
          </p:cNvCxnSpPr>
          <p:nvPr/>
        </p:nvCxnSpPr>
        <p:spPr>
          <a:xfrm flipH="1" flipV="1">
            <a:off x="3488098" y="1858187"/>
            <a:ext cx="139540" cy="327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38F642EB-AC29-166C-ED17-113462B0136A}"/>
              </a:ext>
            </a:extLst>
          </p:cNvPr>
          <p:cNvSpPr txBox="1"/>
          <p:nvPr/>
        </p:nvSpPr>
        <p:spPr>
          <a:xfrm>
            <a:off x="3116911" y="1557096"/>
            <a:ext cx="742374" cy="230832"/>
          </a:xfrm>
          <a:prstGeom prst="rect">
            <a:avLst/>
          </a:prstGeom>
          <a:noFill/>
        </p:spPr>
        <p:txBody>
          <a:bodyPr wrap="square" rtlCol="0">
            <a:spAutoFit/>
          </a:bodyPr>
          <a:lstStyle/>
          <a:p>
            <a:r>
              <a:rPr lang="en-US" altLang="zh-TW" sz="900" dirty="0"/>
              <a:t>strawberry</a:t>
            </a:r>
            <a:endParaRPr lang="zh-TW" altLang="en-US" sz="900" dirty="0"/>
          </a:p>
        </p:txBody>
      </p:sp>
      <p:cxnSp>
        <p:nvCxnSpPr>
          <p:cNvPr id="35" name="直線單箭頭接點 34">
            <a:extLst>
              <a:ext uri="{FF2B5EF4-FFF2-40B4-BE49-F238E27FC236}">
                <a16:creationId xmlns:a16="http://schemas.microsoft.com/office/drawing/2014/main" id="{7333537F-D571-2EF8-E615-08337650C901}"/>
              </a:ext>
            </a:extLst>
          </p:cNvPr>
          <p:cNvCxnSpPr>
            <a:cxnSpLocks/>
          </p:cNvCxnSpPr>
          <p:nvPr/>
        </p:nvCxnSpPr>
        <p:spPr>
          <a:xfrm flipH="1">
            <a:off x="520700" y="3352327"/>
            <a:ext cx="134993" cy="221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96F6B40B-01CC-DF38-CC42-7F48D4FEFAC5}"/>
              </a:ext>
            </a:extLst>
          </p:cNvPr>
          <p:cNvSpPr txBox="1"/>
          <p:nvPr/>
        </p:nvSpPr>
        <p:spPr>
          <a:xfrm>
            <a:off x="205765" y="3593661"/>
            <a:ext cx="493125" cy="230832"/>
          </a:xfrm>
          <a:prstGeom prst="rect">
            <a:avLst/>
          </a:prstGeom>
          <a:noFill/>
        </p:spPr>
        <p:txBody>
          <a:bodyPr wrap="square">
            <a:spAutoFit/>
          </a:bodyPr>
          <a:lstStyle/>
          <a:p>
            <a:r>
              <a:rPr lang="zh-TW" altLang="en-US" sz="900" dirty="0"/>
              <a:t>jujube</a:t>
            </a:r>
          </a:p>
        </p:txBody>
      </p:sp>
      <p:cxnSp>
        <p:nvCxnSpPr>
          <p:cNvPr id="37" name="直線單箭頭接點 36">
            <a:extLst>
              <a:ext uri="{FF2B5EF4-FFF2-40B4-BE49-F238E27FC236}">
                <a16:creationId xmlns:a16="http://schemas.microsoft.com/office/drawing/2014/main" id="{3B00ABA5-9B4E-51E9-8CF5-E644BC4FB62D}"/>
              </a:ext>
            </a:extLst>
          </p:cNvPr>
          <p:cNvCxnSpPr>
            <a:cxnSpLocks/>
            <a:endCxn id="38" idx="2"/>
          </p:cNvCxnSpPr>
          <p:nvPr/>
        </p:nvCxnSpPr>
        <p:spPr>
          <a:xfrm flipV="1">
            <a:off x="1236244" y="1189269"/>
            <a:ext cx="72475" cy="27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6857549-021D-2A63-A7AA-FFEEE31C3C26}"/>
              </a:ext>
            </a:extLst>
          </p:cNvPr>
          <p:cNvSpPr txBox="1"/>
          <p:nvPr/>
        </p:nvSpPr>
        <p:spPr>
          <a:xfrm>
            <a:off x="1062156" y="958437"/>
            <a:ext cx="493125" cy="230832"/>
          </a:xfrm>
          <a:prstGeom prst="rect">
            <a:avLst/>
          </a:prstGeom>
          <a:noFill/>
        </p:spPr>
        <p:txBody>
          <a:bodyPr wrap="square">
            <a:spAutoFit/>
          </a:bodyPr>
          <a:lstStyle/>
          <a:p>
            <a:r>
              <a:rPr lang="en-US" altLang="zh-TW" sz="900" dirty="0"/>
              <a:t>Guava</a:t>
            </a:r>
            <a:endParaRPr lang="zh-TW" altLang="en-US" sz="900" dirty="0"/>
          </a:p>
        </p:txBody>
      </p:sp>
      <p:cxnSp>
        <p:nvCxnSpPr>
          <p:cNvPr id="39" name="直線單箭頭接點 38">
            <a:extLst>
              <a:ext uri="{FF2B5EF4-FFF2-40B4-BE49-F238E27FC236}">
                <a16:creationId xmlns:a16="http://schemas.microsoft.com/office/drawing/2014/main" id="{0DA26DC7-DA59-357C-E29F-2037E09E7B42}"/>
              </a:ext>
            </a:extLst>
          </p:cNvPr>
          <p:cNvCxnSpPr/>
          <p:nvPr/>
        </p:nvCxnSpPr>
        <p:spPr>
          <a:xfrm>
            <a:off x="2414468" y="3517820"/>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a:extLst>
              <a:ext uri="{FF2B5EF4-FFF2-40B4-BE49-F238E27FC236}">
                <a16:creationId xmlns:a16="http://schemas.microsoft.com/office/drawing/2014/main" id="{8F26F2D3-6745-047A-E41A-39CC7EAA99E2}"/>
              </a:ext>
            </a:extLst>
          </p:cNvPr>
          <p:cNvCxnSpPr>
            <a:cxnSpLocks/>
          </p:cNvCxnSpPr>
          <p:nvPr/>
        </p:nvCxnSpPr>
        <p:spPr>
          <a:xfrm flipH="1">
            <a:off x="1255788" y="2703196"/>
            <a:ext cx="299493" cy="8146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59F5D811-82D2-84D3-9DAA-3AB54418FB17}"/>
              </a:ext>
            </a:extLst>
          </p:cNvPr>
          <p:cNvSpPr txBox="1"/>
          <p:nvPr/>
        </p:nvSpPr>
        <p:spPr>
          <a:xfrm>
            <a:off x="2633732" y="3632485"/>
            <a:ext cx="545850" cy="230832"/>
          </a:xfrm>
          <a:prstGeom prst="rect">
            <a:avLst/>
          </a:prstGeom>
          <a:noFill/>
        </p:spPr>
        <p:txBody>
          <a:bodyPr wrap="square">
            <a:spAutoFit/>
          </a:bodyPr>
          <a:lstStyle/>
          <a:p>
            <a:r>
              <a:rPr lang="en-US" altLang="zh-TW" sz="900" dirty="0"/>
              <a:t>Orange</a:t>
            </a:r>
            <a:endParaRPr lang="zh-TW" altLang="en-US" sz="900" dirty="0"/>
          </a:p>
        </p:txBody>
      </p:sp>
      <p:cxnSp>
        <p:nvCxnSpPr>
          <p:cNvPr id="43" name="直線單箭頭接點 42">
            <a:extLst>
              <a:ext uri="{FF2B5EF4-FFF2-40B4-BE49-F238E27FC236}">
                <a16:creationId xmlns:a16="http://schemas.microsoft.com/office/drawing/2014/main" id="{303BA006-6579-4BFA-3F11-565028C6B09E}"/>
              </a:ext>
            </a:extLst>
          </p:cNvPr>
          <p:cNvCxnSpPr>
            <a:cxnSpLocks/>
          </p:cNvCxnSpPr>
          <p:nvPr/>
        </p:nvCxnSpPr>
        <p:spPr>
          <a:xfrm flipV="1">
            <a:off x="2385428" y="1451870"/>
            <a:ext cx="408259" cy="1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637A1347-C0B9-1AC5-5709-BA6751A23C14}"/>
              </a:ext>
            </a:extLst>
          </p:cNvPr>
          <p:cNvSpPr txBox="1"/>
          <p:nvPr/>
        </p:nvSpPr>
        <p:spPr>
          <a:xfrm>
            <a:off x="2526042" y="1235632"/>
            <a:ext cx="841056" cy="230832"/>
          </a:xfrm>
          <a:prstGeom prst="rect">
            <a:avLst/>
          </a:prstGeom>
          <a:noFill/>
        </p:spPr>
        <p:txBody>
          <a:bodyPr wrap="square">
            <a:spAutoFit/>
          </a:bodyPr>
          <a:lstStyle/>
          <a:p>
            <a:r>
              <a:rPr lang="en-US" altLang="zh-TW" sz="900" dirty="0"/>
              <a:t>Pomegranate</a:t>
            </a:r>
            <a:endParaRPr lang="zh-TW" altLang="en-US" sz="900" dirty="0"/>
          </a:p>
        </p:txBody>
      </p:sp>
      <p:cxnSp>
        <p:nvCxnSpPr>
          <p:cNvPr id="45" name="直線單箭頭接點 44">
            <a:extLst>
              <a:ext uri="{FF2B5EF4-FFF2-40B4-BE49-F238E27FC236}">
                <a16:creationId xmlns:a16="http://schemas.microsoft.com/office/drawing/2014/main" id="{149D1952-8DC8-BFB8-E505-0D3F2B07EB01}"/>
              </a:ext>
            </a:extLst>
          </p:cNvPr>
          <p:cNvCxnSpPr>
            <a:cxnSpLocks/>
          </p:cNvCxnSpPr>
          <p:nvPr/>
        </p:nvCxnSpPr>
        <p:spPr>
          <a:xfrm>
            <a:off x="2868343" y="2841625"/>
            <a:ext cx="317594" cy="20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3F1D4AFD-3D0D-CF40-8928-F96439ED2421}"/>
              </a:ext>
            </a:extLst>
          </p:cNvPr>
          <p:cNvSpPr txBox="1"/>
          <p:nvPr/>
        </p:nvSpPr>
        <p:spPr>
          <a:xfrm>
            <a:off x="3181719" y="2962727"/>
            <a:ext cx="457284" cy="230832"/>
          </a:xfrm>
          <a:prstGeom prst="rect">
            <a:avLst/>
          </a:prstGeom>
          <a:noFill/>
        </p:spPr>
        <p:txBody>
          <a:bodyPr wrap="square">
            <a:spAutoFit/>
          </a:bodyPr>
          <a:lstStyle/>
          <a:p>
            <a:r>
              <a:rPr lang="en-US" altLang="zh-TW" sz="900" dirty="0"/>
              <a:t>Apple</a:t>
            </a:r>
            <a:endParaRPr lang="zh-TW" altLang="en-US" sz="900" dirty="0"/>
          </a:p>
        </p:txBody>
      </p:sp>
      <p:cxnSp>
        <p:nvCxnSpPr>
          <p:cNvPr id="47" name="直線單箭頭接點 46">
            <a:extLst>
              <a:ext uri="{FF2B5EF4-FFF2-40B4-BE49-F238E27FC236}">
                <a16:creationId xmlns:a16="http://schemas.microsoft.com/office/drawing/2014/main" id="{CFDAB085-E866-7DEA-FBB5-2C5203FDB290}"/>
              </a:ext>
            </a:extLst>
          </p:cNvPr>
          <p:cNvCxnSpPr>
            <a:cxnSpLocks/>
          </p:cNvCxnSpPr>
          <p:nvPr/>
        </p:nvCxnSpPr>
        <p:spPr>
          <a:xfrm flipV="1">
            <a:off x="2278949" y="4169284"/>
            <a:ext cx="247093" cy="2436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D1B590BE-2C66-D03E-5473-4BC39B7A853A}"/>
              </a:ext>
            </a:extLst>
          </p:cNvPr>
          <p:cNvSpPr txBox="1"/>
          <p:nvPr/>
        </p:nvSpPr>
        <p:spPr>
          <a:xfrm>
            <a:off x="2611820" y="4019051"/>
            <a:ext cx="589673" cy="230832"/>
          </a:xfrm>
          <a:prstGeom prst="rect">
            <a:avLst/>
          </a:prstGeom>
          <a:noFill/>
        </p:spPr>
        <p:txBody>
          <a:bodyPr wrap="square">
            <a:spAutoFit/>
          </a:bodyPr>
          <a:lstStyle/>
          <a:p>
            <a:r>
              <a:rPr lang="en-US" altLang="zh-TW" sz="900" dirty="0"/>
              <a:t>Banana</a:t>
            </a:r>
            <a:endParaRPr lang="zh-TW" altLang="en-US" sz="9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3093173" y="3770821"/>
                <a:ext cx="2391659" cy="571375"/>
              </a:xfrm>
              <a:prstGeom prst="rect">
                <a:avLst/>
              </a:prstGeom>
            </p:spPr>
            <p:txBody>
              <a:bodyPr wrap="square">
                <a:spAutoFit/>
              </a:bodyPr>
              <a:lstStyle/>
              <a:p>
                <a:pPr algn="ctr">
                  <a:defRPr/>
                </a:pPr>
                <a:r>
                  <a:rPr lang="en-US" altLang="zh-TW" sz="1013" b="1" dirty="0"/>
                  <a:t>New Fruit</a:t>
                </a:r>
              </a:p>
              <a:p>
                <a:pPr algn="ctr">
                  <a:defRPr/>
                </a:pPr>
                <a:r>
                  <a:rPr lang="en-US" altLang="zh-TW" sz="1050" b="1" dirty="0"/>
                  <a:t>Expert 2 </a:t>
                </a:r>
                <a:r>
                  <a:rPr lang="zh-TW" altLang="en-US" sz="1050" b="1" dirty="0"/>
                  <a:t> </a:t>
                </a:r>
                <a:r>
                  <a:rPr lang="en-US" altLang="zh-TW" sz="1050" b="1" dirty="0"/>
                  <a:t>(Only GP)</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3093173" y="3770821"/>
                <a:ext cx="2391659" cy="571375"/>
              </a:xfrm>
              <a:prstGeom prst="rect">
                <a:avLst/>
              </a:prstGeom>
              <a:blipFill>
                <a:blip r:embed="rId5"/>
                <a:stretch>
                  <a:fillRect b="-6452"/>
                </a:stretch>
              </a:blipFill>
            </p:spPr>
            <p:txBody>
              <a:bodyPr/>
              <a:lstStyle/>
              <a:p>
                <a:r>
                  <a:rPr lang="zh-TW" altLang="en-US">
                    <a:noFill/>
                  </a:rPr>
                  <a:t> </a:t>
                </a:r>
              </a:p>
            </p:txBody>
          </p:sp>
        </mc:Fallback>
      </mc:AlternateContent>
      <p:sp>
        <p:nvSpPr>
          <p:cNvPr id="50" name="文字方塊 49">
            <a:extLst>
              <a:ext uri="{FF2B5EF4-FFF2-40B4-BE49-F238E27FC236}">
                <a16:creationId xmlns:a16="http://schemas.microsoft.com/office/drawing/2014/main" id="{744D59C6-401B-3E4D-1641-B2D1F08AF5BC}"/>
              </a:ext>
            </a:extLst>
          </p:cNvPr>
          <p:cNvSpPr txBox="1"/>
          <p:nvPr/>
        </p:nvSpPr>
        <p:spPr>
          <a:xfrm>
            <a:off x="1013614" y="3570272"/>
            <a:ext cx="493125" cy="230832"/>
          </a:xfrm>
          <a:prstGeom prst="rect">
            <a:avLst/>
          </a:prstGeom>
          <a:noFill/>
        </p:spPr>
        <p:txBody>
          <a:bodyPr wrap="square">
            <a:spAutoFit/>
          </a:bodyPr>
          <a:lstStyle/>
          <a:p>
            <a:r>
              <a:rPr lang="en-US" altLang="zh-TW" sz="900" dirty="0"/>
              <a:t>Grape</a:t>
            </a:r>
            <a:endParaRPr lang="zh-TW" altLang="en-US" sz="900" dirty="0"/>
          </a:p>
        </p:txBody>
      </p:sp>
      <p:sp>
        <p:nvSpPr>
          <p:cNvPr id="62" name="橢圓 61">
            <a:extLst>
              <a:ext uri="{FF2B5EF4-FFF2-40B4-BE49-F238E27FC236}">
                <a16:creationId xmlns:a16="http://schemas.microsoft.com/office/drawing/2014/main" id="{B2D2AB52-1C46-CE58-E84C-496706D55F84}"/>
              </a:ext>
            </a:extLst>
          </p:cNvPr>
          <p:cNvSpPr/>
          <p:nvPr/>
        </p:nvSpPr>
        <p:spPr>
          <a:xfrm>
            <a:off x="2082461" y="2901831"/>
            <a:ext cx="230672" cy="36274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5F2C092F-F97A-5B4C-69DC-15462BA1EF49}"/>
              </a:ext>
            </a:extLst>
          </p:cNvPr>
          <p:cNvSpPr/>
          <p:nvPr/>
        </p:nvSpPr>
        <p:spPr>
          <a:xfrm>
            <a:off x="2155303" y="1462591"/>
            <a:ext cx="184363" cy="45633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100AEA62-4127-AF13-18D5-D3AAEDF3E7D3}"/>
              </a:ext>
            </a:extLst>
          </p:cNvPr>
          <p:cNvSpPr/>
          <p:nvPr/>
        </p:nvSpPr>
        <p:spPr>
          <a:xfrm>
            <a:off x="1619069" y="2469624"/>
            <a:ext cx="230672" cy="196819"/>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文字方塊 73">
            <a:extLst>
              <a:ext uri="{FF2B5EF4-FFF2-40B4-BE49-F238E27FC236}">
                <a16:creationId xmlns:a16="http://schemas.microsoft.com/office/drawing/2014/main" id="{C97EC38C-184D-44F4-87CA-FCA51E65116E}"/>
              </a:ext>
            </a:extLst>
          </p:cNvPr>
          <p:cNvSpPr txBox="1"/>
          <p:nvPr/>
        </p:nvSpPr>
        <p:spPr>
          <a:xfrm>
            <a:off x="7871357" y="4413002"/>
            <a:ext cx="999593" cy="300082"/>
          </a:xfrm>
          <a:prstGeom prst="rect">
            <a:avLst/>
          </a:prstGeom>
          <a:noFill/>
        </p:spPr>
        <p:txBody>
          <a:bodyPr wrap="square" rtlCol="0">
            <a:spAutoFit/>
          </a:bodyPr>
          <a:lstStyle/>
          <a:p>
            <a:r>
              <a:rPr lang="en-US" altLang="zh-TW" dirty="0"/>
              <a:t>Uncertainty</a:t>
            </a:r>
          </a:p>
        </p:txBody>
      </p:sp>
      <p:sp>
        <p:nvSpPr>
          <p:cNvPr id="75" name="文字方塊 74">
            <a:extLst>
              <a:ext uri="{FF2B5EF4-FFF2-40B4-BE49-F238E27FC236}">
                <a16:creationId xmlns:a16="http://schemas.microsoft.com/office/drawing/2014/main" id="{2D8C9EE9-7FED-B7EA-C461-AF42E48C7412}"/>
              </a:ext>
            </a:extLst>
          </p:cNvPr>
          <p:cNvSpPr txBox="1"/>
          <p:nvPr/>
        </p:nvSpPr>
        <p:spPr>
          <a:xfrm>
            <a:off x="8395545" y="3984426"/>
            <a:ext cx="585653" cy="300082"/>
          </a:xfrm>
          <a:prstGeom prst="rect">
            <a:avLst/>
          </a:prstGeom>
          <a:noFill/>
        </p:spPr>
        <p:txBody>
          <a:bodyPr wrap="square" rtlCol="0">
            <a:spAutoFit/>
          </a:bodyPr>
          <a:lstStyle/>
          <a:p>
            <a:r>
              <a:rPr lang="en-US" altLang="zh-TW" dirty="0"/>
              <a:t>low</a:t>
            </a:r>
            <a:endParaRPr lang="zh-TW" altLang="en-US" dirty="0"/>
          </a:p>
        </p:txBody>
      </p:sp>
      <p:cxnSp>
        <p:nvCxnSpPr>
          <p:cNvPr id="76" name="直線單箭頭接點 75">
            <a:extLst>
              <a:ext uri="{FF2B5EF4-FFF2-40B4-BE49-F238E27FC236}">
                <a16:creationId xmlns:a16="http://schemas.microsoft.com/office/drawing/2014/main" id="{7623F443-2CB0-CCFA-495D-E723136BAD66}"/>
              </a:ext>
            </a:extLst>
          </p:cNvPr>
          <p:cNvCxnSpPr>
            <a:cxnSpLocks/>
          </p:cNvCxnSpPr>
          <p:nvPr/>
        </p:nvCxnSpPr>
        <p:spPr>
          <a:xfrm flipV="1">
            <a:off x="8613118" y="1451870"/>
            <a:ext cx="0" cy="2537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文字方塊 76">
            <a:extLst>
              <a:ext uri="{FF2B5EF4-FFF2-40B4-BE49-F238E27FC236}">
                <a16:creationId xmlns:a16="http://schemas.microsoft.com/office/drawing/2014/main" id="{D0CC7BFD-2E6D-5102-91AF-B7E93A1D285E}"/>
              </a:ext>
            </a:extLst>
          </p:cNvPr>
          <p:cNvSpPr txBox="1"/>
          <p:nvPr/>
        </p:nvSpPr>
        <p:spPr>
          <a:xfrm>
            <a:off x="8379470" y="1073853"/>
            <a:ext cx="556350" cy="300082"/>
          </a:xfrm>
          <a:prstGeom prst="rect">
            <a:avLst/>
          </a:prstGeom>
          <a:noFill/>
        </p:spPr>
        <p:txBody>
          <a:bodyPr wrap="square" rtlCol="0">
            <a:spAutoFit/>
          </a:bodyPr>
          <a:lstStyle/>
          <a:p>
            <a:r>
              <a:rPr lang="en-US" altLang="zh-TW" dirty="0"/>
              <a:t>high</a:t>
            </a:r>
            <a:endParaRPr lang="zh-TW" altLang="en-US" dirty="0"/>
          </a:p>
        </p:txBody>
      </p:sp>
      <p:sp>
        <p:nvSpPr>
          <p:cNvPr id="14" name="文字方塊 13">
            <a:extLst>
              <a:ext uri="{FF2B5EF4-FFF2-40B4-BE49-F238E27FC236}">
                <a16:creationId xmlns:a16="http://schemas.microsoft.com/office/drawing/2014/main" id="{068D2DFA-7610-99E5-E580-F6377C62F4A2}"/>
              </a:ext>
            </a:extLst>
          </p:cNvPr>
          <p:cNvSpPr txBox="1"/>
          <p:nvPr/>
        </p:nvSpPr>
        <p:spPr>
          <a:xfrm>
            <a:off x="4524163" y="467257"/>
            <a:ext cx="4572000" cy="715581"/>
          </a:xfrm>
          <a:prstGeom prst="rect">
            <a:avLst/>
          </a:prstGeom>
          <a:noFill/>
        </p:spPr>
        <p:txBody>
          <a:bodyPr wrap="square">
            <a:spAutoFit/>
          </a:bodyPr>
          <a:lstStyle/>
          <a:p>
            <a:r>
              <a:rPr lang="en-US" altLang="zh-TW" b="1" dirty="0"/>
              <a:t>Many of the bad samples cannot be pushed away from the islands (i.e., clusters), producing low uncertainty estimation (purple color) and leading to inaccurate predictions.</a:t>
            </a:r>
            <a:endParaRPr lang="zh-TW" altLang="en-US" b="1" dirty="0"/>
          </a:p>
        </p:txBody>
      </p:sp>
      <p:pic>
        <p:nvPicPr>
          <p:cNvPr id="12" name="圖片 11">
            <a:extLst>
              <a:ext uri="{FF2B5EF4-FFF2-40B4-BE49-F238E27FC236}">
                <a16:creationId xmlns:a16="http://schemas.microsoft.com/office/drawing/2014/main" id="{D74C744D-A9EE-7AC3-2D71-6A58F9AFF4AB}"/>
              </a:ext>
            </a:extLst>
          </p:cNvPr>
          <p:cNvPicPr>
            <a:picLocks noChangeAspect="1"/>
          </p:cNvPicPr>
          <p:nvPr/>
        </p:nvPicPr>
        <p:blipFill>
          <a:blip r:embed="rId6"/>
          <a:stretch>
            <a:fillRect/>
          </a:stretch>
        </p:blipFill>
        <p:spPr>
          <a:xfrm>
            <a:off x="8130592" y="1235633"/>
            <a:ext cx="274316" cy="2866468"/>
          </a:xfrm>
          <a:prstGeom prst="rect">
            <a:avLst/>
          </a:prstGeom>
        </p:spPr>
      </p:pic>
      <p:sp>
        <p:nvSpPr>
          <p:cNvPr id="5" name="文字方塊 4">
            <a:extLst>
              <a:ext uri="{FF2B5EF4-FFF2-40B4-BE49-F238E27FC236}">
                <a16:creationId xmlns:a16="http://schemas.microsoft.com/office/drawing/2014/main" id="{68FFACF9-DCF0-A7E8-7E82-8D88F434CEE3}"/>
              </a:ext>
            </a:extLst>
          </p:cNvPr>
          <p:cNvSpPr txBox="1"/>
          <p:nvPr/>
        </p:nvSpPr>
        <p:spPr>
          <a:xfrm>
            <a:off x="2507736" y="4432249"/>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a:t>
            </a:r>
            <a:r>
              <a:rPr lang="en-US" altLang="zh-TW" sz="1050" dirty="0">
                <a:solidFill>
                  <a:srgbClr val="FF0000"/>
                </a:solidFill>
              </a:rPr>
              <a:t>test set (new fruit) </a:t>
            </a:r>
            <a:r>
              <a:rPr lang="en-US" altLang="zh-TW" sz="1050" dirty="0"/>
              <a:t>are shown in the foreground.</a:t>
            </a:r>
          </a:p>
        </p:txBody>
      </p:sp>
      <p:sp>
        <p:nvSpPr>
          <p:cNvPr id="20" name="頁尾版面配置區 19">
            <a:extLst>
              <a:ext uri="{FF2B5EF4-FFF2-40B4-BE49-F238E27FC236}">
                <a16:creationId xmlns:a16="http://schemas.microsoft.com/office/drawing/2014/main" id="{EA8B0AD3-F080-C70F-62EE-2AFFB95092BA}"/>
              </a:ext>
            </a:extLst>
          </p:cNvPr>
          <p:cNvSpPr>
            <a:spLocks noGrp="1"/>
          </p:cNvSpPr>
          <p:nvPr>
            <p:ph type="ftr" sz="quarter" idx="11"/>
          </p:nvPr>
        </p:nvSpPr>
        <p:spPr/>
        <p:txBody>
          <a:bodyPr/>
          <a:lstStyle/>
          <a:p>
            <a:r>
              <a:rPr lang="en-US" altLang="zh-TW"/>
              <a:t>/78</a:t>
            </a:r>
            <a:endParaRPr lang="zh-TW" altLang="en-US" dirty="0"/>
          </a:p>
        </p:txBody>
      </p:sp>
      <p:sp>
        <p:nvSpPr>
          <p:cNvPr id="21" name="投影片編號版面配置區 20">
            <a:extLst>
              <a:ext uri="{FF2B5EF4-FFF2-40B4-BE49-F238E27FC236}">
                <a16:creationId xmlns:a16="http://schemas.microsoft.com/office/drawing/2014/main" id="{6F33FD7E-C214-C0C6-77B8-0BEE44B9C0E8}"/>
              </a:ext>
            </a:extLst>
          </p:cNvPr>
          <p:cNvSpPr>
            <a:spLocks noGrp="1"/>
          </p:cNvSpPr>
          <p:nvPr>
            <p:ph type="sldNum" sz="quarter" idx="12"/>
          </p:nvPr>
        </p:nvSpPr>
        <p:spPr/>
        <p:txBody>
          <a:bodyPr/>
          <a:lstStyle/>
          <a:p>
            <a:fld id="{EE3F9CDB-1F21-4789-A81E-8FEA25CE194B}" type="slidenum">
              <a:rPr lang="zh-CN" altLang="en-US" smtClean="0"/>
              <a:pPr/>
              <a:t>52</a:t>
            </a:fld>
            <a:endParaRPr lang="zh-CN" altLang="en-US" dirty="0"/>
          </a:p>
        </p:txBody>
      </p:sp>
    </p:spTree>
    <p:extLst>
      <p:ext uri="{BB962C8B-B14F-4D97-AF65-F5344CB8AC3E}">
        <p14:creationId xmlns:p14="http://schemas.microsoft.com/office/powerpoint/2010/main" val="44302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B085817F-EFC1-1B47-74E9-21337DA50C13}"/>
              </a:ext>
            </a:extLst>
          </p:cNvPr>
          <p:cNvGrpSpPr/>
          <p:nvPr/>
        </p:nvGrpSpPr>
        <p:grpSpPr>
          <a:xfrm>
            <a:off x="4619241" y="1144814"/>
            <a:ext cx="3400948" cy="3289856"/>
            <a:chOff x="4619241" y="837010"/>
            <a:chExt cx="3400948" cy="3597660"/>
          </a:xfrm>
        </p:grpSpPr>
        <p:pic>
          <p:nvPicPr>
            <p:cNvPr id="6" name="圖片 5">
              <a:extLst>
                <a:ext uri="{FF2B5EF4-FFF2-40B4-BE49-F238E27FC236}">
                  <a16:creationId xmlns:a16="http://schemas.microsoft.com/office/drawing/2014/main" id="{403C2BFF-5476-0504-886A-F966454A5B02}"/>
                </a:ext>
              </a:extLst>
            </p:cNvPr>
            <p:cNvPicPr>
              <a:picLocks noChangeAspect="1"/>
            </p:cNvPicPr>
            <p:nvPr/>
          </p:nvPicPr>
          <p:blipFill>
            <a:blip r:embed="rId3"/>
            <a:stretch>
              <a:fillRect/>
            </a:stretch>
          </p:blipFill>
          <p:spPr>
            <a:xfrm>
              <a:off x="4619241" y="837010"/>
              <a:ext cx="3400948" cy="3597660"/>
            </a:xfrm>
            <a:prstGeom prst="rect">
              <a:avLst/>
            </a:prstGeom>
          </p:spPr>
        </p:pic>
        <p:sp>
          <p:nvSpPr>
            <p:cNvPr id="73" name="橢圓 72">
              <a:extLst>
                <a:ext uri="{FF2B5EF4-FFF2-40B4-BE49-F238E27FC236}">
                  <a16:creationId xmlns:a16="http://schemas.microsoft.com/office/drawing/2014/main" id="{4D0FEA36-8FFD-D87D-0B7A-F6290160BE22}"/>
                </a:ext>
              </a:extLst>
            </p:cNvPr>
            <p:cNvSpPr/>
            <p:nvPr/>
          </p:nvSpPr>
          <p:spPr>
            <a:xfrm rot="20902972">
              <a:off x="6618126" y="1527737"/>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6" name="橢圓 75">
              <a:extLst>
                <a:ext uri="{FF2B5EF4-FFF2-40B4-BE49-F238E27FC236}">
                  <a16:creationId xmlns:a16="http://schemas.microsoft.com/office/drawing/2014/main" id="{E0042947-53BA-A592-45CB-8AED2D486724}"/>
                </a:ext>
              </a:extLst>
            </p:cNvPr>
            <p:cNvSpPr/>
            <p:nvPr/>
          </p:nvSpPr>
          <p:spPr>
            <a:xfrm rot="20902972">
              <a:off x="7497064" y="1811842"/>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7" name="橢圓 76">
              <a:extLst>
                <a:ext uri="{FF2B5EF4-FFF2-40B4-BE49-F238E27FC236}">
                  <a16:creationId xmlns:a16="http://schemas.microsoft.com/office/drawing/2014/main" id="{E213E12D-1605-778F-9E96-802D1152FC98}"/>
                </a:ext>
              </a:extLst>
            </p:cNvPr>
            <p:cNvSpPr/>
            <p:nvPr/>
          </p:nvSpPr>
          <p:spPr>
            <a:xfrm rot="20902972">
              <a:off x="6422951" y="1693007"/>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8" name="橢圓 77">
              <a:extLst>
                <a:ext uri="{FF2B5EF4-FFF2-40B4-BE49-F238E27FC236}">
                  <a16:creationId xmlns:a16="http://schemas.microsoft.com/office/drawing/2014/main" id="{EF0F29F5-1652-915F-6ECC-3004B3180D49}"/>
                </a:ext>
              </a:extLst>
            </p:cNvPr>
            <p:cNvSpPr/>
            <p:nvPr/>
          </p:nvSpPr>
          <p:spPr>
            <a:xfrm rot="20902972">
              <a:off x="6750988" y="2623894"/>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79" name="橢圓 78">
              <a:extLst>
                <a:ext uri="{FF2B5EF4-FFF2-40B4-BE49-F238E27FC236}">
                  <a16:creationId xmlns:a16="http://schemas.microsoft.com/office/drawing/2014/main" id="{396EF3C8-C4CE-7FA3-BD91-153A3312CC66}"/>
                </a:ext>
              </a:extLst>
            </p:cNvPr>
            <p:cNvSpPr/>
            <p:nvPr/>
          </p:nvSpPr>
          <p:spPr>
            <a:xfrm rot="20902972">
              <a:off x="6618127" y="2328088"/>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5" name="橢圓 84">
              <a:extLst>
                <a:ext uri="{FF2B5EF4-FFF2-40B4-BE49-F238E27FC236}">
                  <a16:creationId xmlns:a16="http://schemas.microsoft.com/office/drawing/2014/main" id="{2BA38129-770C-DF95-950A-AAE618BD807E}"/>
                </a:ext>
              </a:extLst>
            </p:cNvPr>
            <p:cNvSpPr/>
            <p:nvPr/>
          </p:nvSpPr>
          <p:spPr>
            <a:xfrm rot="20902972">
              <a:off x="7762452" y="2261912"/>
              <a:ext cx="142707" cy="146514"/>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58" name="圖片 57">
            <a:extLst>
              <a:ext uri="{FF2B5EF4-FFF2-40B4-BE49-F238E27FC236}">
                <a16:creationId xmlns:a16="http://schemas.microsoft.com/office/drawing/2014/main" id="{CB435A2F-4748-5DC0-EBD3-08026B205F58}"/>
              </a:ext>
            </a:extLst>
          </p:cNvPr>
          <p:cNvPicPr>
            <a:picLocks noChangeAspect="1"/>
          </p:cNvPicPr>
          <p:nvPr/>
        </p:nvPicPr>
        <p:blipFill>
          <a:blip r:embed="rId4"/>
          <a:stretch>
            <a:fillRect/>
          </a:stretch>
        </p:blipFill>
        <p:spPr>
          <a:xfrm>
            <a:off x="365039" y="1201494"/>
            <a:ext cx="3236216" cy="3264940"/>
          </a:xfrm>
          <a:prstGeom prst="rect">
            <a:avLst/>
          </a:prstGeom>
        </p:spPr>
      </p:pic>
      <p:sp>
        <p:nvSpPr>
          <p:cNvPr id="2" name="矩形 1">
            <a:extLst>
              <a:ext uri="{FF2B5EF4-FFF2-40B4-BE49-F238E27FC236}">
                <a16:creationId xmlns:a16="http://schemas.microsoft.com/office/drawing/2014/main" id="{536BE41B-1353-4F2A-795D-3CE3E1CA130A}"/>
              </a:ext>
            </a:extLst>
          </p:cNvPr>
          <p:cNvSpPr/>
          <p:nvPr/>
        </p:nvSpPr>
        <p:spPr bwMode="auto">
          <a:xfrm>
            <a:off x="168541" y="90086"/>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Uncertainty</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3038948" y="3762473"/>
                <a:ext cx="2391659" cy="571375"/>
              </a:xfrm>
              <a:prstGeom prst="rect">
                <a:avLst/>
              </a:prstGeom>
            </p:spPr>
            <p:txBody>
              <a:bodyPr wrap="square">
                <a:spAutoFit/>
              </a:bodyPr>
              <a:lstStyle/>
              <a:p>
                <a:pPr algn="ctr">
                  <a:defRPr/>
                </a:pPr>
                <a:r>
                  <a:rPr lang="en-US" altLang="zh-TW" sz="1013" b="1" dirty="0"/>
                  <a:t>Old Fruit</a:t>
                </a:r>
              </a:p>
              <a:p>
                <a:pPr algn="ctr">
                  <a:defRPr/>
                </a:pPr>
                <a:r>
                  <a:rPr lang="en-US" altLang="zh-TW" sz="1050" b="1" dirty="0"/>
                  <a:t>Expert 2 </a:t>
                </a:r>
                <a:r>
                  <a:rPr lang="zh-TW" altLang="en-US" sz="1050" b="1" dirty="0"/>
                  <a:t> </a:t>
                </a:r>
                <a:r>
                  <a:rPr lang="en-US" altLang="zh-TW" sz="1050" b="1" dirty="0"/>
                  <a:t>(Only GP)</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3038948" y="3762473"/>
                <a:ext cx="2391659" cy="571375"/>
              </a:xfrm>
              <a:prstGeom prst="rect">
                <a:avLst/>
              </a:prstGeom>
              <a:blipFill>
                <a:blip r:embed="rId5"/>
                <a:stretch>
                  <a:fillRect b="-5319"/>
                </a:stretch>
              </a:blipFill>
            </p:spPr>
            <p:txBody>
              <a:bodyPr/>
              <a:lstStyle/>
              <a:p>
                <a:r>
                  <a:rPr lang="zh-TW" altLang="en-US">
                    <a:noFill/>
                  </a:rPr>
                  <a:t> </a:t>
                </a:r>
              </a:p>
            </p:txBody>
          </p:sp>
        </mc:Fallback>
      </mc:AlternateContent>
      <p:sp>
        <p:nvSpPr>
          <p:cNvPr id="9" name="橢圓 8">
            <a:extLst>
              <a:ext uri="{FF2B5EF4-FFF2-40B4-BE49-F238E27FC236}">
                <a16:creationId xmlns:a16="http://schemas.microsoft.com/office/drawing/2014/main" id="{8F94C5B3-508F-4F07-40DF-FC40BF99C0C2}"/>
              </a:ext>
            </a:extLst>
          </p:cNvPr>
          <p:cNvSpPr/>
          <p:nvPr/>
        </p:nvSpPr>
        <p:spPr>
          <a:xfrm rot="20902972">
            <a:off x="2287829" y="1846833"/>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a:extLst>
              <a:ext uri="{FF2B5EF4-FFF2-40B4-BE49-F238E27FC236}">
                <a16:creationId xmlns:a16="http://schemas.microsoft.com/office/drawing/2014/main" id="{8C56E180-03AD-64A4-C10E-70CDC840D409}"/>
              </a:ext>
            </a:extLst>
          </p:cNvPr>
          <p:cNvCxnSpPr>
            <a:cxnSpLocks/>
          </p:cNvCxnSpPr>
          <p:nvPr/>
        </p:nvCxnSpPr>
        <p:spPr>
          <a:xfrm flipH="1" flipV="1">
            <a:off x="3488098" y="1858187"/>
            <a:ext cx="139540" cy="327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字方塊 17">
            <a:extLst>
              <a:ext uri="{FF2B5EF4-FFF2-40B4-BE49-F238E27FC236}">
                <a16:creationId xmlns:a16="http://schemas.microsoft.com/office/drawing/2014/main" id="{3B1048D2-9CF0-F85D-E3EE-DFE88B91002A}"/>
              </a:ext>
            </a:extLst>
          </p:cNvPr>
          <p:cNvSpPr txBox="1"/>
          <p:nvPr/>
        </p:nvSpPr>
        <p:spPr>
          <a:xfrm>
            <a:off x="3116911" y="1557096"/>
            <a:ext cx="742374" cy="230832"/>
          </a:xfrm>
          <a:prstGeom prst="rect">
            <a:avLst/>
          </a:prstGeom>
          <a:noFill/>
        </p:spPr>
        <p:txBody>
          <a:bodyPr wrap="square" rtlCol="0">
            <a:spAutoFit/>
          </a:bodyPr>
          <a:lstStyle/>
          <a:p>
            <a:r>
              <a:rPr lang="en-US" altLang="zh-TW" sz="900" dirty="0"/>
              <a:t>strawberry</a:t>
            </a:r>
            <a:endParaRPr lang="zh-TW" altLang="en-US" sz="900" dirty="0"/>
          </a:p>
        </p:txBody>
      </p:sp>
      <p:cxnSp>
        <p:nvCxnSpPr>
          <p:cNvPr id="21" name="直線單箭頭接點 20">
            <a:extLst>
              <a:ext uri="{FF2B5EF4-FFF2-40B4-BE49-F238E27FC236}">
                <a16:creationId xmlns:a16="http://schemas.microsoft.com/office/drawing/2014/main" id="{D4C0A859-7805-54ED-6F08-53C3CF8E8F00}"/>
              </a:ext>
            </a:extLst>
          </p:cNvPr>
          <p:cNvCxnSpPr>
            <a:cxnSpLocks/>
          </p:cNvCxnSpPr>
          <p:nvPr/>
        </p:nvCxnSpPr>
        <p:spPr>
          <a:xfrm flipH="1">
            <a:off x="520700" y="3352327"/>
            <a:ext cx="134993" cy="2211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99B27070-7E5A-BCE6-3063-ACE1BE7837E8}"/>
              </a:ext>
            </a:extLst>
          </p:cNvPr>
          <p:cNvSpPr txBox="1"/>
          <p:nvPr/>
        </p:nvSpPr>
        <p:spPr>
          <a:xfrm>
            <a:off x="205765" y="3593661"/>
            <a:ext cx="493125" cy="230832"/>
          </a:xfrm>
          <a:prstGeom prst="rect">
            <a:avLst/>
          </a:prstGeom>
          <a:noFill/>
        </p:spPr>
        <p:txBody>
          <a:bodyPr wrap="square">
            <a:spAutoFit/>
          </a:bodyPr>
          <a:lstStyle/>
          <a:p>
            <a:r>
              <a:rPr lang="zh-TW" altLang="en-US" sz="900" dirty="0"/>
              <a:t>jujube</a:t>
            </a:r>
          </a:p>
        </p:txBody>
      </p:sp>
      <p:cxnSp>
        <p:nvCxnSpPr>
          <p:cNvPr id="25" name="直線單箭頭接點 24">
            <a:extLst>
              <a:ext uri="{FF2B5EF4-FFF2-40B4-BE49-F238E27FC236}">
                <a16:creationId xmlns:a16="http://schemas.microsoft.com/office/drawing/2014/main" id="{B391427B-3291-A36A-D5D0-36D65B8AB804}"/>
              </a:ext>
            </a:extLst>
          </p:cNvPr>
          <p:cNvCxnSpPr>
            <a:cxnSpLocks/>
            <a:endCxn id="26" idx="2"/>
          </p:cNvCxnSpPr>
          <p:nvPr/>
        </p:nvCxnSpPr>
        <p:spPr>
          <a:xfrm flipV="1">
            <a:off x="1236244" y="1189269"/>
            <a:ext cx="72475" cy="27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字方塊 25">
            <a:extLst>
              <a:ext uri="{FF2B5EF4-FFF2-40B4-BE49-F238E27FC236}">
                <a16:creationId xmlns:a16="http://schemas.microsoft.com/office/drawing/2014/main" id="{40B721A7-5028-4166-161F-417063525199}"/>
              </a:ext>
            </a:extLst>
          </p:cNvPr>
          <p:cNvSpPr txBox="1"/>
          <p:nvPr/>
        </p:nvSpPr>
        <p:spPr>
          <a:xfrm>
            <a:off x="1062156" y="958437"/>
            <a:ext cx="493125" cy="230832"/>
          </a:xfrm>
          <a:prstGeom prst="rect">
            <a:avLst/>
          </a:prstGeom>
          <a:noFill/>
        </p:spPr>
        <p:txBody>
          <a:bodyPr wrap="square">
            <a:spAutoFit/>
          </a:bodyPr>
          <a:lstStyle/>
          <a:p>
            <a:r>
              <a:rPr lang="en-US" altLang="zh-TW" sz="900" dirty="0"/>
              <a:t>Guava</a:t>
            </a:r>
            <a:endParaRPr lang="zh-TW" altLang="en-US" sz="900" dirty="0"/>
          </a:p>
        </p:txBody>
      </p:sp>
      <p:cxnSp>
        <p:nvCxnSpPr>
          <p:cNvPr id="27" name="直線單箭頭接點 26">
            <a:extLst>
              <a:ext uri="{FF2B5EF4-FFF2-40B4-BE49-F238E27FC236}">
                <a16:creationId xmlns:a16="http://schemas.microsoft.com/office/drawing/2014/main" id="{8809E242-A5F8-85EB-7BEF-0A507EFDFD12}"/>
              </a:ext>
            </a:extLst>
          </p:cNvPr>
          <p:cNvCxnSpPr/>
          <p:nvPr/>
        </p:nvCxnSpPr>
        <p:spPr>
          <a:xfrm>
            <a:off x="2414468" y="3517820"/>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27">
            <a:extLst>
              <a:ext uri="{FF2B5EF4-FFF2-40B4-BE49-F238E27FC236}">
                <a16:creationId xmlns:a16="http://schemas.microsoft.com/office/drawing/2014/main" id="{B29FFA30-6931-42E3-AE32-4A2DA0A827B5}"/>
              </a:ext>
            </a:extLst>
          </p:cNvPr>
          <p:cNvCxnSpPr>
            <a:cxnSpLocks/>
          </p:cNvCxnSpPr>
          <p:nvPr/>
        </p:nvCxnSpPr>
        <p:spPr>
          <a:xfrm flipH="1">
            <a:off x="1283351" y="2824402"/>
            <a:ext cx="223388" cy="693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字方塊 28">
            <a:extLst>
              <a:ext uri="{FF2B5EF4-FFF2-40B4-BE49-F238E27FC236}">
                <a16:creationId xmlns:a16="http://schemas.microsoft.com/office/drawing/2014/main" id="{F46ADC12-0585-2261-FE5D-687C49C07F5A}"/>
              </a:ext>
            </a:extLst>
          </p:cNvPr>
          <p:cNvSpPr txBox="1"/>
          <p:nvPr/>
        </p:nvSpPr>
        <p:spPr>
          <a:xfrm>
            <a:off x="2633732" y="3632485"/>
            <a:ext cx="545850" cy="230832"/>
          </a:xfrm>
          <a:prstGeom prst="rect">
            <a:avLst/>
          </a:prstGeom>
          <a:noFill/>
        </p:spPr>
        <p:txBody>
          <a:bodyPr wrap="square">
            <a:spAutoFit/>
          </a:bodyPr>
          <a:lstStyle/>
          <a:p>
            <a:r>
              <a:rPr lang="en-US" altLang="zh-TW" sz="900" dirty="0"/>
              <a:t>Orange</a:t>
            </a:r>
            <a:endParaRPr lang="zh-TW" altLang="en-US" sz="900" dirty="0"/>
          </a:p>
        </p:txBody>
      </p:sp>
      <p:cxnSp>
        <p:nvCxnSpPr>
          <p:cNvPr id="30" name="直線單箭頭接點 29">
            <a:extLst>
              <a:ext uri="{FF2B5EF4-FFF2-40B4-BE49-F238E27FC236}">
                <a16:creationId xmlns:a16="http://schemas.microsoft.com/office/drawing/2014/main" id="{0966E3C1-F7EF-2A2C-8D62-01A1B048180B}"/>
              </a:ext>
            </a:extLst>
          </p:cNvPr>
          <p:cNvCxnSpPr>
            <a:cxnSpLocks/>
          </p:cNvCxnSpPr>
          <p:nvPr/>
        </p:nvCxnSpPr>
        <p:spPr>
          <a:xfrm flipV="1">
            <a:off x="2385428" y="1451870"/>
            <a:ext cx="408259" cy="1226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994CD31C-A5AF-0086-6356-B9834879D6C8}"/>
              </a:ext>
            </a:extLst>
          </p:cNvPr>
          <p:cNvSpPr txBox="1"/>
          <p:nvPr/>
        </p:nvSpPr>
        <p:spPr>
          <a:xfrm>
            <a:off x="2526042" y="1235632"/>
            <a:ext cx="841056" cy="230832"/>
          </a:xfrm>
          <a:prstGeom prst="rect">
            <a:avLst/>
          </a:prstGeom>
          <a:noFill/>
        </p:spPr>
        <p:txBody>
          <a:bodyPr wrap="square">
            <a:spAutoFit/>
          </a:bodyPr>
          <a:lstStyle/>
          <a:p>
            <a:r>
              <a:rPr lang="en-US" altLang="zh-TW" sz="900" dirty="0"/>
              <a:t>Pomegranate</a:t>
            </a:r>
            <a:endParaRPr lang="zh-TW" altLang="en-US" sz="900" dirty="0"/>
          </a:p>
        </p:txBody>
      </p:sp>
      <p:cxnSp>
        <p:nvCxnSpPr>
          <p:cNvPr id="32" name="直線單箭頭接點 31">
            <a:extLst>
              <a:ext uri="{FF2B5EF4-FFF2-40B4-BE49-F238E27FC236}">
                <a16:creationId xmlns:a16="http://schemas.microsoft.com/office/drawing/2014/main" id="{9609E204-8DDB-B5B9-21B2-29C8848E4B61}"/>
              </a:ext>
            </a:extLst>
          </p:cNvPr>
          <p:cNvCxnSpPr>
            <a:cxnSpLocks/>
          </p:cNvCxnSpPr>
          <p:nvPr/>
        </p:nvCxnSpPr>
        <p:spPr>
          <a:xfrm>
            <a:off x="2868343" y="2841625"/>
            <a:ext cx="317594" cy="2063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文字方塊 48">
            <a:extLst>
              <a:ext uri="{FF2B5EF4-FFF2-40B4-BE49-F238E27FC236}">
                <a16:creationId xmlns:a16="http://schemas.microsoft.com/office/drawing/2014/main" id="{014DDDB3-8830-CBFA-AC15-04A5154E8359}"/>
              </a:ext>
            </a:extLst>
          </p:cNvPr>
          <p:cNvSpPr txBox="1"/>
          <p:nvPr/>
        </p:nvSpPr>
        <p:spPr>
          <a:xfrm>
            <a:off x="3181719" y="2962727"/>
            <a:ext cx="457284" cy="230832"/>
          </a:xfrm>
          <a:prstGeom prst="rect">
            <a:avLst/>
          </a:prstGeom>
          <a:noFill/>
        </p:spPr>
        <p:txBody>
          <a:bodyPr wrap="square">
            <a:spAutoFit/>
          </a:bodyPr>
          <a:lstStyle/>
          <a:p>
            <a:r>
              <a:rPr lang="en-US" altLang="zh-TW" sz="900" dirty="0"/>
              <a:t>Apple</a:t>
            </a:r>
            <a:endParaRPr lang="zh-TW" altLang="en-US" sz="900" dirty="0"/>
          </a:p>
        </p:txBody>
      </p:sp>
      <p:cxnSp>
        <p:nvCxnSpPr>
          <p:cNvPr id="50" name="直線單箭頭接點 49">
            <a:extLst>
              <a:ext uri="{FF2B5EF4-FFF2-40B4-BE49-F238E27FC236}">
                <a16:creationId xmlns:a16="http://schemas.microsoft.com/office/drawing/2014/main" id="{6217B55C-B7CF-DEB5-9CA2-5DD1084492CC}"/>
              </a:ext>
            </a:extLst>
          </p:cNvPr>
          <p:cNvCxnSpPr>
            <a:cxnSpLocks/>
            <a:stCxn id="64" idx="5"/>
          </p:cNvCxnSpPr>
          <p:nvPr/>
        </p:nvCxnSpPr>
        <p:spPr>
          <a:xfrm flipV="1">
            <a:off x="2186294" y="4106028"/>
            <a:ext cx="282466" cy="52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文字方塊 52">
            <a:extLst>
              <a:ext uri="{FF2B5EF4-FFF2-40B4-BE49-F238E27FC236}">
                <a16:creationId xmlns:a16="http://schemas.microsoft.com/office/drawing/2014/main" id="{A1249B6D-D7F3-0B07-5545-7F2A5BC54482}"/>
              </a:ext>
            </a:extLst>
          </p:cNvPr>
          <p:cNvSpPr txBox="1"/>
          <p:nvPr/>
        </p:nvSpPr>
        <p:spPr>
          <a:xfrm>
            <a:off x="2493485" y="3993305"/>
            <a:ext cx="589673" cy="230832"/>
          </a:xfrm>
          <a:prstGeom prst="rect">
            <a:avLst/>
          </a:prstGeom>
          <a:noFill/>
        </p:spPr>
        <p:txBody>
          <a:bodyPr wrap="square">
            <a:spAutoFit/>
          </a:bodyPr>
          <a:lstStyle/>
          <a:p>
            <a:r>
              <a:rPr lang="en-US" altLang="zh-TW" sz="900" dirty="0"/>
              <a:t>Banana</a:t>
            </a:r>
            <a:endParaRPr lang="zh-TW" altLang="en-US" sz="900" dirty="0"/>
          </a:p>
        </p:txBody>
      </p:sp>
      <p:sp>
        <p:nvSpPr>
          <p:cNvPr id="56" name="文字方塊 55">
            <a:extLst>
              <a:ext uri="{FF2B5EF4-FFF2-40B4-BE49-F238E27FC236}">
                <a16:creationId xmlns:a16="http://schemas.microsoft.com/office/drawing/2014/main" id="{81F4E4B0-35FC-8547-4163-3305D8E13804}"/>
              </a:ext>
            </a:extLst>
          </p:cNvPr>
          <p:cNvSpPr txBox="1"/>
          <p:nvPr/>
        </p:nvSpPr>
        <p:spPr>
          <a:xfrm>
            <a:off x="1013614" y="3570272"/>
            <a:ext cx="493125" cy="230832"/>
          </a:xfrm>
          <a:prstGeom prst="rect">
            <a:avLst/>
          </a:prstGeom>
          <a:noFill/>
        </p:spPr>
        <p:txBody>
          <a:bodyPr wrap="square">
            <a:spAutoFit/>
          </a:bodyPr>
          <a:lstStyle/>
          <a:p>
            <a:r>
              <a:rPr lang="en-US" altLang="zh-TW" sz="900" dirty="0"/>
              <a:t>Grape</a:t>
            </a:r>
            <a:endParaRPr lang="zh-TW" altLang="en-US" sz="900" dirty="0"/>
          </a:p>
        </p:txBody>
      </p:sp>
      <p:sp>
        <p:nvSpPr>
          <p:cNvPr id="62" name="橢圓 61">
            <a:extLst>
              <a:ext uri="{FF2B5EF4-FFF2-40B4-BE49-F238E27FC236}">
                <a16:creationId xmlns:a16="http://schemas.microsoft.com/office/drawing/2014/main" id="{59FBAD32-EA3B-BD0E-3284-E116CF651F2C}"/>
              </a:ext>
            </a:extLst>
          </p:cNvPr>
          <p:cNvSpPr/>
          <p:nvPr/>
        </p:nvSpPr>
        <p:spPr>
          <a:xfrm rot="20839330">
            <a:off x="1942231" y="1179146"/>
            <a:ext cx="436982" cy="1117323"/>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a:extLst>
              <a:ext uri="{FF2B5EF4-FFF2-40B4-BE49-F238E27FC236}">
                <a16:creationId xmlns:a16="http://schemas.microsoft.com/office/drawing/2014/main" id="{84EDF4C3-F4EE-50B7-1FA0-DE9929ADED51}"/>
              </a:ext>
            </a:extLst>
          </p:cNvPr>
          <p:cNvSpPr/>
          <p:nvPr/>
        </p:nvSpPr>
        <p:spPr>
          <a:xfrm rot="20839330">
            <a:off x="3005019" y="2050554"/>
            <a:ext cx="553837" cy="70046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橢圓 63">
            <a:extLst>
              <a:ext uri="{FF2B5EF4-FFF2-40B4-BE49-F238E27FC236}">
                <a16:creationId xmlns:a16="http://schemas.microsoft.com/office/drawing/2014/main" id="{2AA66D54-2173-F845-7606-6A6016017CC8}"/>
              </a:ext>
            </a:extLst>
          </p:cNvPr>
          <p:cNvSpPr/>
          <p:nvPr/>
        </p:nvSpPr>
        <p:spPr>
          <a:xfrm rot="18148974">
            <a:off x="1589584" y="3686153"/>
            <a:ext cx="479212" cy="89227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FB3F9793-2EF8-E408-2233-AF3FBFEBA01C}"/>
              </a:ext>
            </a:extLst>
          </p:cNvPr>
          <p:cNvSpPr/>
          <p:nvPr/>
        </p:nvSpPr>
        <p:spPr>
          <a:xfrm rot="18148974">
            <a:off x="539487" y="2672662"/>
            <a:ext cx="624301" cy="66420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橢圓 65">
            <a:extLst>
              <a:ext uri="{FF2B5EF4-FFF2-40B4-BE49-F238E27FC236}">
                <a16:creationId xmlns:a16="http://schemas.microsoft.com/office/drawing/2014/main" id="{077B113A-D81E-5F8E-9E3F-088022E5BC6D}"/>
              </a:ext>
            </a:extLst>
          </p:cNvPr>
          <p:cNvSpPr/>
          <p:nvPr/>
        </p:nvSpPr>
        <p:spPr>
          <a:xfrm rot="18148974">
            <a:off x="709997" y="1525458"/>
            <a:ext cx="889774" cy="5195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D0AF7213-1CC0-49F9-BB08-D9EB92549977}"/>
              </a:ext>
            </a:extLst>
          </p:cNvPr>
          <p:cNvSpPr/>
          <p:nvPr/>
        </p:nvSpPr>
        <p:spPr>
          <a:xfrm rot="20612154">
            <a:off x="2332379" y="2448312"/>
            <a:ext cx="493987" cy="69493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DD81119D-7445-4A08-FEB0-B3A8203CF1F1}"/>
              </a:ext>
            </a:extLst>
          </p:cNvPr>
          <p:cNvSpPr/>
          <p:nvPr/>
        </p:nvSpPr>
        <p:spPr>
          <a:xfrm rot="20902972">
            <a:off x="3339114" y="2462929"/>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4F27DF6F-15F9-75D5-0F36-C97C7275E363}"/>
              </a:ext>
            </a:extLst>
          </p:cNvPr>
          <p:cNvSpPr/>
          <p:nvPr/>
        </p:nvSpPr>
        <p:spPr>
          <a:xfrm rot="20902972">
            <a:off x="2392369" y="2789204"/>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2A184D34-D244-36BE-82F1-AB2AA65894AC}"/>
              </a:ext>
            </a:extLst>
          </p:cNvPr>
          <p:cNvSpPr/>
          <p:nvPr/>
        </p:nvSpPr>
        <p:spPr>
          <a:xfrm rot="20902972">
            <a:off x="3122465" y="2093925"/>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C53D8FD2-F777-4705-08B4-02CCED2CB89C}"/>
              </a:ext>
            </a:extLst>
          </p:cNvPr>
          <p:cNvSpPr/>
          <p:nvPr/>
        </p:nvSpPr>
        <p:spPr>
          <a:xfrm rot="20902972">
            <a:off x="2113321" y="1996693"/>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a:extLst>
              <a:ext uri="{FF2B5EF4-FFF2-40B4-BE49-F238E27FC236}">
                <a16:creationId xmlns:a16="http://schemas.microsoft.com/office/drawing/2014/main" id="{C0E08D19-CEEF-A570-7CC3-FB6780682FB7}"/>
              </a:ext>
            </a:extLst>
          </p:cNvPr>
          <p:cNvSpPr/>
          <p:nvPr/>
        </p:nvSpPr>
        <p:spPr>
          <a:xfrm rot="20902972">
            <a:off x="1810242" y="3094062"/>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文字方塊 88">
            <a:extLst>
              <a:ext uri="{FF2B5EF4-FFF2-40B4-BE49-F238E27FC236}">
                <a16:creationId xmlns:a16="http://schemas.microsoft.com/office/drawing/2014/main" id="{CC7BB0D7-61EE-11EE-B172-F2215943C494}"/>
              </a:ext>
            </a:extLst>
          </p:cNvPr>
          <p:cNvSpPr txBox="1"/>
          <p:nvPr/>
        </p:nvSpPr>
        <p:spPr>
          <a:xfrm>
            <a:off x="7871357" y="4413002"/>
            <a:ext cx="999593" cy="300082"/>
          </a:xfrm>
          <a:prstGeom prst="rect">
            <a:avLst/>
          </a:prstGeom>
          <a:noFill/>
        </p:spPr>
        <p:txBody>
          <a:bodyPr wrap="square" rtlCol="0">
            <a:spAutoFit/>
          </a:bodyPr>
          <a:lstStyle/>
          <a:p>
            <a:r>
              <a:rPr lang="en-US" altLang="zh-TW" dirty="0"/>
              <a:t>Uncertainty</a:t>
            </a:r>
          </a:p>
        </p:txBody>
      </p:sp>
      <p:sp>
        <p:nvSpPr>
          <p:cNvPr id="90" name="文字方塊 89">
            <a:extLst>
              <a:ext uri="{FF2B5EF4-FFF2-40B4-BE49-F238E27FC236}">
                <a16:creationId xmlns:a16="http://schemas.microsoft.com/office/drawing/2014/main" id="{CCA9DD8B-439F-B9FF-1F67-3C766033DFDD}"/>
              </a:ext>
            </a:extLst>
          </p:cNvPr>
          <p:cNvSpPr txBox="1"/>
          <p:nvPr/>
        </p:nvSpPr>
        <p:spPr>
          <a:xfrm>
            <a:off x="8395545" y="3984426"/>
            <a:ext cx="585653" cy="300082"/>
          </a:xfrm>
          <a:prstGeom prst="rect">
            <a:avLst/>
          </a:prstGeom>
          <a:noFill/>
        </p:spPr>
        <p:txBody>
          <a:bodyPr wrap="square" rtlCol="0">
            <a:spAutoFit/>
          </a:bodyPr>
          <a:lstStyle/>
          <a:p>
            <a:r>
              <a:rPr lang="en-US" altLang="zh-TW" dirty="0"/>
              <a:t>low</a:t>
            </a:r>
            <a:endParaRPr lang="zh-TW" altLang="en-US" dirty="0"/>
          </a:p>
        </p:txBody>
      </p:sp>
      <p:cxnSp>
        <p:nvCxnSpPr>
          <p:cNvPr id="91" name="直線單箭頭接點 90">
            <a:extLst>
              <a:ext uri="{FF2B5EF4-FFF2-40B4-BE49-F238E27FC236}">
                <a16:creationId xmlns:a16="http://schemas.microsoft.com/office/drawing/2014/main" id="{870A5BC0-3D07-27FB-113A-853D8D5CEFEE}"/>
              </a:ext>
            </a:extLst>
          </p:cNvPr>
          <p:cNvCxnSpPr>
            <a:cxnSpLocks/>
          </p:cNvCxnSpPr>
          <p:nvPr/>
        </p:nvCxnSpPr>
        <p:spPr>
          <a:xfrm flipV="1">
            <a:off x="8613118" y="1403350"/>
            <a:ext cx="0" cy="2585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22532AEB-7052-04E5-E92F-7050BB153FAF}"/>
              </a:ext>
            </a:extLst>
          </p:cNvPr>
          <p:cNvSpPr txBox="1"/>
          <p:nvPr/>
        </p:nvSpPr>
        <p:spPr>
          <a:xfrm>
            <a:off x="8371153" y="1052780"/>
            <a:ext cx="556350" cy="300082"/>
          </a:xfrm>
          <a:prstGeom prst="rect">
            <a:avLst/>
          </a:prstGeom>
          <a:noFill/>
        </p:spPr>
        <p:txBody>
          <a:bodyPr wrap="square" rtlCol="0">
            <a:spAutoFit/>
          </a:bodyPr>
          <a:lstStyle/>
          <a:p>
            <a:r>
              <a:rPr lang="en-US" altLang="zh-TW" dirty="0"/>
              <a:t>high</a:t>
            </a:r>
            <a:endParaRPr lang="zh-TW" altLang="en-US" dirty="0"/>
          </a:p>
        </p:txBody>
      </p:sp>
      <p:sp>
        <p:nvSpPr>
          <p:cNvPr id="15" name="文字方塊 14">
            <a:extLst>
              <a:ext uri="{FF2B5EF4-FFF2-40B4-BE49-F238E27FC236}">
                <a16:creationId xmlns:a16="http://schemas.microsoft.com/office/drawing/2014/main" id="{409C5CBB-3F1C-5E4B-D521-24D62B485B83}"/>
              </a:ext>
            </a:extLst>
          </p:cNvPr>
          <p:cNvSpPr txBox="1"/>
          <p:nvPr/>
        </p:nvSpPr>
        <p:spPr>
          <a:xfrm>
            <a:off x="4524760" y="474251"/>
            <a:ext cx="4572000" cy="715581"/>
          </a:xfrm>
          <a:prstGeom prst="rect">
            <a:avLst/>
          </a:prstGeom>
          <a:noFill/>
        </p:spPr>
        <p:txBody>
          <a:bodyPr wrap="square">
            <a:spAutoFit/>
          </a:bodyPr>
          <a:lstStyle/>
          <a:p>
            <a:r>
              <a:rPr lang="en-US" altLang="zh-TW" b="1" dirty="0"/>
              <a:t>Many of the bad samples cannot be pushed away from the islands (i.e., clusters), producing low uncertainty estimation (purple color) and leading to inaccurate predictions.</a:t>
            </a:r>
            <a:endParaRPr lang="zh-TW" altLang="en-US" b="1" dirty="0"/>
          </a:p>
        </p:txBody>
      </p:sp>
      <p:pic>
        <p:nvPicPr>
          <p:cNvPr id="7" name="圖片 6">
            <a:extLst>
              <a:ext uri="{FF2B5EF4-FFF2-40B4-BE49-F238E27FC236}">
                <a16:creationId xmlns:a16="http://schemas.microsoft.com/office/drawing/2014/main" id="{FF6A5BAC-0726-8161-B48E-7D7EDCCB8C67}"/>
              </a:ext>
            </a:extLst>
          </p:cNvPr>
          <p:cNvPicPr>
            <a:picLocks noChangeAspect="1"/>
          </p:cNvPicPr>
          <p:nvPr/>
        </p:nvPicPr>
        <p:blipFill>
          <a:blip r:embed="rId6"/>
          <a:stretch>
            <a:fillRect/>
          </a:stretch>
        </p:blipFill>
        <p:spPr>
          <a:xfrm>
            <a:off x="8130592" y="1189269"/>
            <a:ext cx="274316" cy="2969523"/>
          </a:xfrm>
          <a:prstGeom prst="rect">
            <a:avLst/>
          </a:prstGeom>
        </p:spPr>
      </p:pic>
      <p:sp>
        <p:nvSpPr>
          <p:cNvPr id="3" name="文字方塊 2">
            <a:extLst>
              <a:ext uri="{FF2B5EF4-FFF2-40B4-BE49-F238E27FC236}">
                <a16:creationId xmlns:a16="http://schemas.microsoft.com/office/drawing/2014/main" id="{0F55EFF6-A31A-C234-0FA5-69E865A2104C}"/>
              </a:ext>
            </a:extLst>
          </p:cNvPr>
          <p:cNvSpPr txBox="1"/>
          <p:nvPr/>
        </p:nvSpPr>
        <p:spPr>
          <a:xfrm>
            <a:off x="2231402" y="4423179"/>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a:t>
            </a:r>
            <a:r>
              <a:rPr lang="en-US" altLang="zh-TW" sz="1050" dirty="0">
                <a:solidFill>
                  <a:srgbClr val="FF0000"/>
                </a:solidFill>
              </a:rPr>
              <a:t>test set (old fruit) </a:t>
            </a:r>
            <a:r>
              <a:rPr lang="en-US" altLang="zh-TW" sz="1050" dirty="0"/>
              <a:t>are shown in the foreground.</a:t>
            </a:r>
          </a:p>
        </p:txBody>
      </p:sp>
      <p:sp>
        <p:nvSpPr>
          <p:cNvPr id="20" name="頁尾版面配置區 19">
            <a:extLst>
              <a:ext uri="{FF2B5EF4-FFF2-40B4-BE49-F238E27FC236}">
                <a16:creationId xmlns:a16="http://schemas.microsoft.com/office/drawing/2014/main" id="{CF98660D-C474-A72A-5E94-9B555AD4E79B}"/>
              </a:ext>
            </a:extLst>
          </p:cNvPr>
          <p:cNvSpPr>
            <a:spLocks noGrp="1"/>
          </p:cNvSpPr>
          <p:nvPr>
            <p:ph type="ftr" sz="quarter" idx="11"/>
          </p:nvPr>
        </p:nvSpPr>
        <p:spPr/>
        <p:txBody>
          <a:bodyPr/>
          <a:lstStyle/>
          <a:p>
            <a:r>
              <a:rPr lang="en-US" altLang="zh-TW"/>
              <a:t>/78</a:t>
            </a:r>
            <a:endParaRPr lang="zh-TW" altLang="en-US" dirty="0"/>
          </a:p>
        </p:txBody>
      </p:sp>
      <p:sp>
        <p:nvSpPr>
          <p:cNvPr id="22" name="投影片編號版面配置區 21">
            <a:extLst>
              <a:ext uri="{FF2B5EF4-FFF2-40B4-BE49-F238E27FC236}">
                <a16:creationId xmlns:a16="http://schemas.microsoft.com/office/drawing/2014/main" id="{8CF9769A-4006-5BE7-DFDB-3661F6EDCFA0}"/>
              </a:ext>
            </a:extLst>
          </p:cNvPr>
          <p:cNvSpPr>
            <a:spLocks noGrp="1"/>
          </p:cNvSpPr>
          <p:nvPr>
            <p:ph type="sldNum" sz="quarter" idx="12"/>
          </p:nvPr>
        </p:nvSpPr>
        <p:spPr/>
        <p:txBody>
          <a:bodyPr/>
          <a:lstStyle/>
          <a:p>
            <a:fld id="{EE3F9CDB-1F21-4789-A81E-8FEA25CE194B}" type="slidenum">
              <a:rPr lang="zh-CN" altLang="en-US" smtClean="0"/>
              <a:pPr/>
              <a:t>53</a:t>
            </a:fld>
            <a:endParaRPr lang="zh-CN" altLang="en-US" dirty="0"/>
          </a:p>
        </p:txBody>
      </p:sp>
    </p:spTree>
    <p:extLst>
      <p:ext uri="{BB962C8B-B14F-4D97-AF65-F5344CB8AC3E}">
        <p14:creationId xmlns:p14="http://schemas.microsoft.com/office/powerpoint/2010/main" val="135775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B58E7D7D-2C4F-D6C9-2726-020393E0EA14}"/>
              </a:ext>
            </a:extLst>
          </p:cNvPr>
          <p:cNvPicPr>
            <a:picLocks noChangeAspect="1"/>
          </p:cNvPicPr>
          <p:nvPr/>
        </p:nvPicPr>
        <p:blipFill>
          <a:blip r:embed="rId3"/>
          <a:stretch>
            <a:fillRect/>
          </a:stretch>
        </p:blipFill>
        <p:spPr>
          <a:xfrm>
            <a:off x="346439" y="893882"/>
            <a:ext cx="3484223" cy="3505371"/>
          </a:xfrm>
          <a:prstGeom prst="rect">
            <a:avLst/>
          </a:prstGeom>
        </p:spPr>
      </p:pic>
      <p:pic>
        <p:nvPicPr>
          <p:cNvPr id="5" name="圖片 4">
            <a:extLst>
              <a:ext uri="{FF2B5EF4-FFF2-40B4-BE49-F238E27FC236}">
                <a16:creationId xmlns:a16="http://schemas.microsoft.com/office/drawing/2014/main" id="{481FA5C6-EA75-E6EC-D448-07040E76CDE7}"/>
              </a:ext>
            </a:extLst>
          </p:cNvPr>
          <p:cNvPicPr>
            <a:picLocks noChangeAspect="1"/>
          </p:cNvPicPr>
          <p:nvPr/>
        </p:nvPicPr>
        <p:blipFill>
          <a:blip r:embed="rId4"/>
          <a:stretch>
            <a:fillRect/>
          </a:stretch>
        </p:blipFill>
        <p:spPr>
          <a:xfrm>
            <a:off x="4304074" y="893882"/>
            <a:ext cx="3586123" cy="3505370"/>
          </a:xfrm>
          <a:prstGeom prst="rect">
            <a:avLst/>
          </a:prstGeom>
        </p:spPr>
      </p:pic>
      <p:sp>
        <p:nvSpPr>
          <p:cNvPr id="92" name="文字方塊 91">
            <a:extLst>
              <a:ext uri="{FF2B5EF4-FFF2-40B4-BE49-F238E27FC236}">
                <a16:creationId xmlns:a16="http://schemas.microsoft.com/office/drawing/2014/main" id="{FD1F88D1-6000-4243-9B66-18C330C6E484}"/>
              </a:ext>
            </a:extLst>
          </p:cNvPr>
          <p:cNvSpPr txBox="1"/>
          <p:nvPr/>
        </p:nvSpPr>
        <p:spPr>
          <a:xfrm>
            <a:off x="1990669" y="4440463"/>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a:t>
            </a:r>
            <a:r>
              <a:rPr lang="en-US" altLang="zh-TW" sz="1050" dirty="0">
                <a:solidFill>
                  <a:srgbClr val="FF0000"/>
                </a:solidFill>
              </a:rPr>
              <a:t>test set (new fruit) </a:t>
            </a:r>
            <a:r>
              <a:rPr lang="en-US" altLang="zh-TW" sz="1050" dirty="0"/>
              <a:t>are shown in the foreground.</a:t>
            </a:r>
          </a:p>
        </p:txBody>
      </p:sp>
      <p:sp>
        <p:nvSpPr>
          <p:cNvPr id="2" name="矩形 1">
            <a:extLst>
              <a:ext uri="{FF2B5EF4-FFF2-40B4-BE49-F238E27FC236}">
                <a16:creationId xmlns:a16="http://schemas.microsoft.com/office/drawing/2014/main" id="{536BE41B-1353-4F2A-795D-3CE3E1CA130A}"/>
              </a:ext>
            </a:extLst>
          </p:cNvPr>
          <p:cNvSpPr/>
          <p:nvPr/>
        </p:nvSpPr>
        <p:spPr bwMode="auto">
          <a:xfrm>
            <a:off x="168541" y="90086"/>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Uncertainty</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橢圓 21">
            <a:extLst>
              <a:ext uri="{FF2B5EF4-FFF2-40B4-BE49-F238E27FC236}">
                <a16:creationId xmlns:a16="http://schemas.microsoft.com/office/drawing/2014/main" id="{0587BB02-11F7-08F0-7BBD-E94BF900C1DB}"/>
              </a:ext>
            </a:extLst>
          </p:cNvPr>
          <p:cNvSpPr/>
          <p:nvPr/>
        </p:nvSpPr>
        <p:spPr>
          <a:xfrm rot="21358534">
            <a:off x="3197574" y="2108079"/>
            <a:ext cx="626112" cy="83820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橢圓 22">
            <a:extLst>
              <a:ext uri="{FF2B5EF4-FFF2-40B4-BE49-F238E27FC236}">
                <a16:creationId xmlns:a16="http://schemas.microsoft.com/office/drawing/2014/main" id="{BA97090E-5763-2192-1D76-FAAE79301959}"/>
              </a:ext>
            </a:extLst>
          </p:cNvPr>
          <p:cNvSpPr/>
          <p:nvPr/>
        </p:nvSpPr>
        <p:spPr>
          <a:xfrm rot="1709190">
            <a:off x="425394" y="2601036"/>
            <a:ext cx="580183" cy="832790"/>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1D2354FE-B001-F603-5197-24A7B8AA33F1}"/>
              </a:ext>
            </a:extLst>
          </p:cNvPr>
          <p:cNvSpPr/>
          <p:nvPr/>
        </p:nvSpPr>
        <p:spPr>
          <a:xfrm rot="18007301">
            <a:off x="2217351" y="2590429"/>
            <a:ext cx="143726" cy="28795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2E12978C-9BB4-4CC9-7B82-B5C72D7952BA}"/>
              </a:ext>
            </a:extLst>
          </p:cNvPr>
          <p:cNvSpPr/>
          <p:nvPr/>
        </p:nvSpPr>
        <p:spPr>
          <a:xfrm>
            <a:off x="1404825" y="2797709"/>
            <a:ext cx="169582" cy="25391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DB8E9658-C44C-6DE9-9B56-B39975AD3E88}"/>
              </a:ext>
            </a:extLst>
          </p:cNvPr>
          <p:cNvSpPr/>
          <p:nvPr/>
        </p:nvSpPr>
        <p:spPr>
          <a:xfrm>
            <a:off x="1694604" y="2907015"/>
            <a:ext cx="266889" cy="43053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88C51CEE-E0FA-AE79-944F-9C35716ECA6A}"/>
              </a:ext>
            </a:extLst>
          </p:cNvPr>
          <p:cNvSpPr/>
          <p:nvPr/>
        </p:nvSpPr>
        <p:spPr>
          <a:xfrm rot="20902972">
            <a:off x="2276215" y="3249131"/>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00DEA123-BF3F-F2BB-07B3-D26D057B1985}"/>
              </a:ext>
            </a:extLst>
          </p:cNvPr>
          <p:cNvSpPr/>
          <p:nvPr/>
        </p:nvSpPr>
        <p:spPr>
          <a:xfrm rot="20902972">
            <a:off x="2284844" y="3628661"/>
            <a:ext cx="257423" cy="29109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C345F36C-945C-5DAF-1F28-AC8D7642368C}"/>
              </a:ext>
            </a:extLst>
          </p:cNvPr>
          <p:cNvSpPr/>
          <p:nvPr/>
        </p:nvSpPr>
        <p:spPr>
          <a:xfrm rot="20902972">
            <a:off x="869984" y="2048572"/>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AFDEBDB0-591C-5938-46D3-84E354E326CB}"/>
              </a:ext>
            </a:extLst>
          </p:cNvPr>
          <p:cNvSpPr/>
          <p:nvPr/>
        </p:nvSpPr>
        <p:spPr>
          <a:xfrm rot="20902972">
            <a:off x="1017990" y="2780030"/>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1" name="群組 50">
            <a:extLst>
              <a:ext uri="{FF2B5EF4-FFF2-40B4-BE49-F238E27FC236}">
                <a16:creationId xmlns:a16="http://schemas.microsoft.com/office/drawing/2014/main" id="{B5A4F751-1DFC-292C-7B33-D43FC04FB94A}"/>
              </a:ext>
            </a:extLst>
          </p:cNvPr>
          <p:cNvGrpSpPr/>
          <p:nvPr/>
        </p:nvGrpSpPr>
        <p:grpSpPr>
          <a:xfrm>
            <a:off x="251365" y="958437"/>
            <a:ext cx="3384278" cy="3288313"/>
            <a:chOff x="251365" y="958437"/>
            <a:chExt cx="3384278" cy="3288313"/>
          </a:xfrm>
        </p:grpSpPr>
        <p:cxnSp>
          <p:nvCxnSpPr>
            <p:cNvPr id="33" name="直線單箭頭接點 32">
              <a:extLst>
                <a:ext uri="{FF2B5EF4-FFF2-40B4-BE49-F238E27FC236}">
                  <a16:creationId xmlns:a16="http://schemas.microsoft.com/office/drawing/2014/main" id="{EEA9D492-32E7-6147-C54B-96A3887F9EB8}"/>
                </a:ext>
              </a:extLst>
            </p:cNvPr>
            <p:cNvCxnSpPr/>
            <p:nvPr/>
          </p:nvCxnSpPr>
          <p:spPr>
            <a:xfrm flipH="1" flipV="1">
              <a:off x="826054" y="1259139"/>
              <a:ext cx="217700" cy="22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38F642EB-AC29-166C-ED17-113462B0136A}"/>
                </a:ext>
              </a:extLst>
            </p:cNvPr>
            <p:cNvSpPr txBox="1"/>
            <p:nvPr/>
          </p:nvSpPr>
          <p:spPr>
            <a:xfrm>
              <a:off x="251365" y="958437"/>
              <a:ext cx="742374" cy="230832"/>
            </a:xfrm>
            <a:prstGeom prst="rect">
              <a:avLst/>
            </a:prstGeom>
            <a:noFill/>
          </p:spPr>
          <p:txBody>
            <a:bodyPr wrap="square" rtlCol="0">
              <a:spAutoFit/>
            </a:bodyPr>
            <a:lstStyle/>
            <a:p>
              <a:r>
                <a:rPr lang="en-US" altLang="zh-TW" sz="900" dirty="0"/>
                <a:t>strawberry</a:t>
              </a:r>
              <a:endParaRPr lang="zh-TW" altLang="en-US" sz="900" dirty="0"/>
            </a:p>
          </p:txBody>
        </p:sp>
        <p:cxnSp>
          <p:nvCxnSpPr>
            <p:cNvPr id="35" name="直線單箭頭接點 34">
              <a:extLst>
                <a:ext uri="{FF2B5EF4-FFF2-40B4-BE49-F238E27FC236}">
                  <a16:creationId xmlns:a16="http://schemas.microsoft.com/office/drawing/2014/main" id="{7333537F-D571-2EF8-E615-08337650C901}"/>
                </a:ext>
              </a:extLst>
            </p:cNvPr>
            <p:cNvCxnSpPr/>
            <p:nvPr/>
          </p:nvCxnSpPr>
          <p:spPr>
            <a:xfrm flipV="1">
              <a:off x="2307784" y="1189269"/>
              <a:ext cx="269777" cy="6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96F6B40B-01CC-DF38-CC42-7F48D4FEFAC5}"/>
                </a:ext>
              </a:extLst>
            </p:cNvPr>
            <p:cNvSpPr txBox="1"/>
            <p:nvPr/>
          </p:nvSpPr>
          <p:spPr>
            <a:xfrm>
              <a:off x="2562413" y="1053145"/>
              <a:ext cx="493125" cy="230832"/>
            </a:xfrm>
            <a:prstGeom prst="rect">
              <a:avLst/>
            </a:prstGeom>
            <a:noFill/>
          </p:spPr>
          <p:txBody>
            <a:bodyPr wrap="square">
              <a:spAutoFit/>
            </a:bodyPr>
            <a:lstStyle/>
            <a:p>
              <a:r>
                <a:rPr lang="zh-TW" altLang="en-US" sz="900" dirty="0"/>
                <a:t>jujube</a:t>
              </a:r>
            </a:p>
          </p:txBody>
        </p:sp>
        <p:cxnSp>
          <p:nvCxnSpPr>
            <p:cNvPr id="37" name="直線單箭頭接點 36">
              <a:extLst>
                <a:ext uri="{FF2B5EF4-FFF2-40B4-BE49-F238E27FC236}">
                  <a16:creationId xmlns:a16="http://schemas.microsoft.com/office/drawing/2014/main" id="{3B00ABA5-9B4E-51E9-8CF5-E644BC4FB62D}"/>
                </a:ext>
              </a:extLst>
            </p:cNvPr>
            <p:cNvCxnSpPr>
              <a:cxnSpLocks/>
              <a:endCxn id="38" idx="2"/>
            </p:cNvCxnSpPr>
            <p:nvPr/>
          </p:nvCxnSpPr>
          <p:spPr>
            <a:xfrm flipV="1">
              <a:off x="3316606" y="1849895"/>
              <a:ext cx="72475" cy="27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6857549-021D-2A63-A7AA-FFEEE31C3C26}"/>
                </a:ext>
              </a:extLst>
            </p:cNvPr>
            <p:cNvSpPr txBox="1"/>
            <p:nvPr/>
          </p:nvSpPr>
          <p:spPr>
            <a:xfrm>
              <a:off x="3142518" y="1619063"/>
              <a:ext cx="493125" cy="230832"/>
            </a:xfrm>
            <a:prstGeom prst="rect">
              <a:avLst/>
            </a:prstGeom>
            <a:noFill/>
          </p:spPr>
          <p:txBody>
            <a:bodyPr wrap="square">
              <a:spAutoFit/>
            </a:bodyPr>
            <a:lstStyle/>
            <a:p>
              <a:r>
                <a:rPr lang="en-US" altLang="zh-TW" sz="900" dirty="0"/>
                <a:t>Guava</a:t>
              </a:r>
              <a:endParaRPr lang="zh-TW" altLang="en-US" sz="900" dirty="0"/>
            </a:p>
          </p:txBody>
        </p:sp>
        <p:cxnSp>
          <p:nvCxnSpPr>
            <p:cNvPr id="39" name="直線單箭頭接點 38">
              <a:extLst>
                <a:ext uri="{FF2B5EF4-FFF2-40B4-BE49-F238E27FC236}">
                  <a16:creationId xmlns:a16="http://schemas.microsoft.com/office/drawing/2014/main" id="{0DA26DC7-DA59-357C-E29F-2037E09E7B42}"/>
                </a:ext>
              </a:extLst>
            </p:cNvPr>
            <p:cNvCxnSpPr/>
            <p:nvPr/>
          </p:nvCxnSpPr>
          <p:spPr>
            <a:xfrm>
              <a:off x="2793687" y="3716506"/>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10B50CD0-3684-D9F5-310F-494905866268}"/>
                </a:ext>
              </a:extLst>
            </p:cNvPr>
            <p:cNvSpPr txBox="1"/>
            <p:nvPr/>
          </p:nvSpPr>
          <p:spPr>
            <a:xfrm>
              <a:off x="2994973" y="3848431"/>
              <a:ext cx="493125" cy="230832"/>
            </a:xfrm>
            <a:prstGeom prst="rect">
              <a:avLst/>
            </a:prstGeom>
            <a:noFill/>
          </p:spPr>
          <p:txBody>
            <a:bodyPr wrap="square">
              <a:spAutoFit/>
            </a:bodyPr>
            <a:lstStyle/>
            <a:p>
              <a:r>
                <a:rPr lang="en-US" altLang="zh-TW" sz="900" dirty="0"/>
                <a:t>Grape</a:t>
              </a:r>
              <a:endParaRPr lang="zh-TW" altLang="en-US" sz="900" dirty="0"/>
            </a:p>
          </p:txBody>
        </p:sp>
        <p:cxnSp>
          <p:nvCxnSpPr>
            <p:cNvPr id="41" name="直線單箭頭接點 40">
              <a:extLst>
                <a:ext uri="{FF2B5EF4-FFF2-40B4-BE49-F238E27FC236}">
                  <a16:creationId xmlns:a16="http://schemas.microsoft.com/office/drawing/2014/main" id="{8F26F2D3-6745-047A-E41A-39CC7EAA99E2}"/>
                </a:ext>
              </a:extLst>
            </p:cNvPr>
            <p:cNvCxnSpPr>
              <a:cxnSpLocks/>
            </p:cNvCxnSpPr>
            <p:nvPr/>
          </p:nvCxnSpPr>
          <p:spPr>
            <a:xfrm flipH="1">
              <a:off x="1214125" y="3963847"/>
              <a:ext cx="425851" cy="167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59F5D811-82D2-84D3-9DAA-3AB54418FB17}"/>
                </a:ext>
              </a:extLst>
            </p:cNvPr>
            <p:cNvSpPr txBox="1"/>
            <p:nvPr/>
          </p:nvSpPr>
          <p:spPr>
            <a:xfrm>
              <a:off x="655693" y="4015918"/>
              <a:ext cx="545850" cy="230832"/>
            </a:xfrm>
            <a:prstGeom prst="rect">
              <a:avLst/>
            </a:prstGeom>
            <a:noFill/>
          </p:spPr>
          <p:txBody>
            <a:bodyPr wrap="square">
              <a:spAutoFit/>
            </a:bodyPr>
            <a:lstStyle/>
            <a:p>
              <a:r>
                <a:rPr lang="en-US" altLang="zh-TW" sz="900" dirty="0"/>
                <a:t>Orange</a:t>
              </a:r>
              <a:endParaRPr lang="zh-TW" altLang="en-US" sz="900" dirty="0"/>
            </a:p>
          </p:txBody>
        </p:sp>
        <p:cxnSp>
          <p:nvCxnSpPr>
            <p:cNvPr id="43" name="直線單箭頭接點 42">
              <a:extLst>
                <a:ext uri="{FF2B5EF4-FFF2-40B4-BE49-F238E27FC236}">
                  <a16:creationId xmlns:a16="http://schemas.microsoft.com/office/drawing/2014/main" id="{303BA006-6579-4BFA-3F11-565028C6B09E}"/>
                </a:ext>
              </a:extLst>
            </p:cNvPr>
            <p:cNvCxnSpPr>
              <a:cxnSpLocks/>
            </p:cNvCxnSpPr>
            <p:nvPr/>
          </p:nvCxnSpPr>
          <p:spPr>
            <a:xfrm flipH="1">
              <a:off x="636076" y="3315379"/>
              <a:ext cx="72574" cy="2876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637A1347-C0B9-1AC5-5709-BA6751A23C14}"/>
                </a:ext>
              </a:extLst>
            </p:cNvPr>
            <p:cNvSpPr txBox="1"/>
            <p:nvPr/>
          </p:nvSpPr>
          <p:spPr>
            <a:xfrm>
              <a:off x="288967" y="3573477"/>
              <a:ext cx="841056" cy="230832"/>
            </a:xfrm>
            <a:prstGeom prst="rect">
              <a:avLst/>
            </a:prstGeom>
            <a:noFill/>
          </p:spPr>
          <p:txBody>
            <a:bodyPr wrap="square">
              <a:spAutoFit/>
            </a:bodyPr>
            <a:lstStyle/>
            <a:p>
              <a:r>
                <a:rPr lang="en-US" altLang="zh-TW" sz="900" dirty="0"/>
                <a:t>Pomegranate</a:t>
              </a:r>
              <a:endParaRPr lang="zh-TW" altLang="en-US" sz="900" dirty="0"/>
            </a:p>
          </p:txBody>
        </p:sp>
        <p:cxnSp>
          <p:nvCxnSpPr>
            <p:cNvPr id="45" name="直線單箭頭接點 44">
              <a:extLst>
                <a:ext uri="{FF2B5EF4-FFF2-40B4-BE49-F238E27FC236}">
                  <a16:creationId xmlns:a16="http://schemas.microsoft.com/office/drawing/2014/main" id="{149D1952-8DC8-BFB8-E505-0D3F2B07EB01}"/>
                </a:ext>
              </a:extLst>
            </p:cNvPr>
            <p:cNvCxnSpPr>
              <a:cxnSpLocks/>
            </p:cNvCxnSpPr>
            <p:nvPr/>
          </p:nvCxnSpPr>
          <p:spPr>
            <a:xfrm flipH="1" flipV="1">
              <a:off x="721232" y="2462987"/>
              <a:ext cx="650942" cy="12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3F1D4AFD-3D0D-CF40-8928-F96439ED2421}"/>
                </a:ext>
              </a:extLst>
            </p:cNvPr>
            <p:cNvSpPr txBox="1"/>
            <p:nvPr/>
          </p:nvSpPr>
          <p:spPr>
            <a:xfrm>
              <a:off x="251366" y="2347571"/>
              <a:ext cx="457284" cy="230832"/>
            </a:xfrm>
            <a:prstGeom prst="rect">
              <a:avLst/>
            </a:prstGeom>
            <a:noFill/>
          </p:spPr>
          <p:txBody>
            <a:bodyPr wrap="square">
              <a:spAutoFit/>
            </a:bodyPr>
            <a:lstStyle/>
            <a:p>
              <a:r>
                <a:rPr lang="en-US" altLang="zh-TW" sz="900" dirty="0"/>
                <a:t>Apple</a:t>
              </a:r>
              <a:endParaRPr lang="zh-TW" altLang="en-US" sz="900" dirty="0"/>
            </a:p>
          </p:txBody>
        </p:sp>
        <p:cxnSp>
          <p:nvCxnSpPr>
            <p:cNvPr id="47" name="直線單箭頭接點 46">
              <a:extLst>
                <a:ext uri="{FF2B5EF4-FFF2-40B4-BE49-F238E27FC236}">
                  <a16:creationId xmlns:a16="http://schemas.microsoft.com/office/drawing/2014/main" id="{CFDAB085-E866-7DEA-FBB5-2C5203FDB290}"/>
                </a:ext>
              </a:extLst>
            </p:cNvPr>
            <p:cNvCxnSpPr/>
            <p:nvPr/>
          </p:nvCxnSpPr>
          <p:spPr>
            <a:xfrm>
              <a:off x="2623235" y="2843648"/>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D1B590BE-2C66-D03E-5473-4BC39B7A853A}"/>
                </a:ext>
              </a:extLst>
            </p:cNvPr>
            <p:cNvSpPr txBox="1"/>
            <p:nvPr/>
          </p:nvSpPr>
          <p:spPr>
            <a:xfrm>
              <a:off x="2835724" y="2971318"/>
              <a:ext cx="589673" cy="230832"/>
            </a:xfrm>
            <a:prstGeom prst="rect">
              <a:avLst/>
            </a:prstGeom>
            <a:noFill/>
          </p:spPr>
          <p:txBody>
            <a:bodyPr wrap="square">
              <a:spAutoFit/>
            </a:bodyPr>
            <a:lstStyle/>
            <a:p>
              <a:r>
                <a:rPr lang="en-US" altLang="zh-TW" sz="900" dirty="0"/>
                <a:t>Banana</a:t>
              </a:r>
              <a:endParaRPr lang="zh-TW" altLang="en-US" sz="900" dirty="0"/>
            </a:p>
          </p:txBody>
        </p:sp>
      </p:grpSp>
      <p:sp>
        <p:nvSpPr>
          <p:cNvPr id="52" name="橢圓 51">
            <a:extLst>
              <a:ext uri="{FF2B5EF4-FFF2-40B4-BE49-F238E27FC236}">
                <a16:creationId xmlns:a16="http://schemas.microsoft.com/office/drawing/2014/main" id="{B4BF0B5A-4DA9-2BE5-19D4-07D4E366A54F}"/>
              </a:ext>
            </a:extLst>
          </p:cNvPr>
          <p:cNvSpPr/>
          <p:nvPr/>
        </p:nvSpPr>
        <p:spPr>
          <a:xfrm>
            <a:off x="5400810" y="2797709"/>
            <a:ext cx="167686" cy="30904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橢圓 53">
            <a:extLst>
              <a:ext uri="{FF2B5EF4-FFF2-40B4-BE49-F238E27FC236}">
                <a16:creationId xmlns:a16="http://schemas.microsoft.com/office/drawing/2014/main" id="{74BE637F-204E-4D39-EE3A-46C0DEC5D85C}"/>
              </a:ext>
            </a:extLst>
          </p:cNvPr>
          <p:cNvSpPr/>
          <p:nvPr/>
        </p:nvSpPr>
        <p:spPr>
          <a:xfrm>
            <a:off x="5668222" y="2900204"/>
            <a:ext cx="333864" cy="45132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橢圓 54">
            <a:extLst>
              <a:ext uri="{FF2B5EF4-FFF2-40B4-BE49-F238E27FC236}">
                <a16:creationId xmlns:a16="http://schemas.microsoft.com/office/drawing/2014/main" id="{69B98820-1144-9348-202C-99F91847F6CD}"/>
              </a:ext>
            </a:extLst>
          </p:cNvPr>
          <p:cNvSpPr/>
          <p:nvPr/>
        </p:nvSpPr>
        <p:spPr>
          <a:xfrm rot="5400000">
            <a:off x="6212055" y="3669170"/>
            <a:ext cx="331280"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a:extLst>
              <a:ext uri="{FF2B5EF4-FFF2-40B4-BE49-F238E27FC236}">
                <a16:creationId xmlns:a16="http://schemas.microsoft.com/office/drawing/2014/main" id="{72DA26DD-13E2-F314-75A6-5FD2E51070E1}"/>
              </a:ext>
            </a:extLst>
          </p:cNvPr>
          <p:cNvSpPr/>
          <p:nvPr/>
        </p:nvSpPr>
        <p:spPr>
          <a:xfrm rot="20902972">
            <a:off x="5011431" y="2779522"/>
            <a:ext cx="130282" cy="19899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a:extLst>
              <a:ext uri="{FF2B5EF4-FFF2-40B4-BE49-F238E27FC236}">
                <a16:creationId xmlns:a16="http://schemas.microsoft.com/office/drawing/2014/main" id="{16D88C1E-886D-B07B-102C-54DAEB9D76B1}"/>
              </a:ext>
            </a:extLst>
          </p:cNvPr>
          <p:cNvSpPr/>
          <p:nvPr/>
        </p:nvSpPr>
        <p:spPr>
          <a:xfrm rot="1519158">
            <a:off x="6149985" y="2677784"/>
            <a:ext cx="281275" cy="15007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2924612" y="3771487"/>
                <a:ext cx="2391659" cy="577081"/>
              </a:xfrm>
              <a:prstGeom prst="rect">
                <a:avLst/>
              </a:prstGeom>
            </p:spPr>
            <p:txBody>
              <a:bodyPr wrap="square">
                <a:spAutoFit/>
              </a:bodyPr>
              <a:lstStyle/>
              <a:p>
                <a:pPr algn="ctr">
                  <a:defRPr/>
                </a:pPr>
                <a:r>
                  <a:rPr lang="en-US" altLang="zh-TW" sz="1050" b="1" dirty="0"/>
                  <a:t>New Fruit</a:t>
                </a:r>
              </a:p>
              <a:p>
                <a:pPr algn="ctr">
                  <a:defRPr/>
                </a:pPr>
                <a:r>
                  <a:rPr lang="en-US" altLang="zh-TW" sz="1050" b="1"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2924612" y="3771487"/>
                <a:ext cx="2391659" cy="577081"/>
              </a:xfrm>
              <a:prstGeom prst="rect">
                <a:avLst/>
              </a:prstGeom>
              <a:blipFill>
                <a:blip r:embed="rId5"/>
                <a:stretch>
                  <a:fillRect b="-6383"/>
                </a:stretch>
              </a:blipFill>
            </p:spPr>
            <p:txBody>
              <a:bodyPr/>
              <a:lstStyle/>
              <a:p>
                <a:r>
                  <a:rPr lang="zh-TW" altLang="en-US">
                    <a:noFill/>
                  </a:rPr>
                  <a:t> </a:t>
                </a:r>
              </a:p>
            </p:txBody>
          </p:sp>
        </mc:Fallback>
      </mc:AlternateContent>
      <p:sp>
        <p:nvSpPr>
          <p:cNvPr id="9" name="橢圓 8">
            <a:extLst>
              <a:ext uri="{FF2B5EF4-FFF2-40B4-BE49-F238E27FC236}">
                <a16:creationId xmlns:a16="http://schemas.microsoft.com/office/drawing/2014/main" id="{D8B730F2-9BA0-9102-FB25-E3D25F735249}"/>
              </a:ext>
            </a:extLst>
          </p:cNvPr>
          <p:cNvSpPr/>
          <p:nvPr/>
        </p:nvSpPr>
        <p:spPr>
          <a:xfrm rot="18564308">
            <a:off x="6280871" y="3286968"/>
            <a:ext cx="137048" cy="10844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橢圓 13">
            <a:extLst>
              <a:ext uri="{FF2B5EF4-FFF2-40B4-BE49-F238E27FC236}">
                <a16:creationId xmlns:a16="http://schemas.microsoft.com/office/drawing/2014/main" id="{6DA00DA7-2F03-F7BE-1902-945F24501D43}"/>
              </a:ext>
            </a:extLst>
          </p:cNvPr>
          <p:cNvSpPr/>
          <p:nvPr/>
        </p:nvSpPr>
        <p:spPr>
          <a:xfrm rot="18564308">
            <a:off x="4902832" y="2068993"/>
            <a:ext cx="137048" cy="10844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F5F2355B-9605-1FD9-8D2E-662C346626CC}"/>
              </a:ext>
            </a:extLst>
          </p:cNvPr>
          <p:cNvSpPr txBox="1"/>
          <p:nvPr/>
        </p:nvSpPr>
        <p:spPr>
          <a:xfrm>
            <a:off x="7871357" y="4413002"/>
            <a:ext cx="999593" cy="300082"/>
          </a:xfrm>
          <a:prstGeom prst="rect">
            <a:avLst/>
          </a:prstGeom>
          <a:noFill/>
        </p:spPr>
        <p:txBody>
          <a:bodyPr wrap="square" rtlCol="0">
            <a:spAutoFit/>
          </a:bodyPr>
          <a:lstStyle/>
          <a:p>
            <a:r>
              <a:rPr lang="en-US" altLang="zh-TW" dirty="0"/>
              <a:t>Uncertainty</a:t>
            </a:r>
          </a:p>
        </p:txBody>
      </p:sp>
      <p:sp>
        <p:nvSpPr>
          <p:cNvPr id="17" name="文字方塊 16">
            <a:extLst>
              <a:ext uri="{FF2B5EF4-FFF2-40B4-BE49-F238E27FC236}">
                <a16:creationId xmlns:a16="http://schemas.microsoft.com/office/drawing/2014/main" id="{86A6D74A-F230-6862-C822-62970C60F1AB}"/>
              </a:ext>
            </a:extLst>
          </p:cNvPr>
          <p:cNvSpPr txBox="1"/>
          <p:nvPr/>
        </p:nvSpPr>
        <p:spPr>
          <a:xfrm>
            <a:off x="8395545" y="3984426"/>
            <a:ext cx="585653" cy="300082"/>
          </a:xfrm>
          <a:prstGeom prst="rect">
            <a:avLst/>
          </a:prstGeom>
          <a:noFill/>
        </p:spPr>
        <p:txBody>
          <a:bodyPr wrap="square" rtlCol="0">
            <a:spAutoFit/>
          </a:bodyPr>
          <a:lstStyle/>
          <a:p>
            <a:r>
              <a:rPr lang="en-US" altLang="zh-TW" dirty="0"/>
              <a:t>low</a:t>
            </a:r>
            <a:endParaRPr lang="zh-TW" altLang="en-US" dirty="0"/>
          </a:p>
        </p:txBody>
      </p:sp>
      <p:cxnSp>
        <p:nvCxnSpPr>
          <p:cNvPr id="18" name="直線單箭頭接點 17">
            <a:extLst>
              <a:ext uri="{FF2B5EF4-FFF2-40B4-BE49-F238E27FC236}">
                <a16:creationId xmlns:a16="http://schemas.microsoft.com/office/drawing/2014/main" id="{0BEDEE49-E693-DDAC-7F16-1250C7897468}"/>
              </a:ext>
            </a:extLst>
          </p:cNvPr>
          <p:cNvCxnSpPr>
            <a:cxnSpLocks/>
          </p:cNvCxnSpPr>
          <p:nvPr/>
        </p:nvCxnSpPr>
        <p:spPr>
          <a:xfrm flipV="1">
            <a:off x="8613118" y="1555750"/>
            <a:ext cx="0" cy="24334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691E1C82-F376-1719-1251-8C25DDE57C32}"/>
              </a:ext>
            </a:extLst>
          </p:cNvPr>
          <p:cNvSpPr txBox="1"/>
          <p:nvPr/>
        </p:nvSpPr>
        <p:spPr>
          <a:xfrm>
            <a:off x="8395545" y="1109098"/>
            <a:ext cx="556350" cy="300082"/>
          </a:xfrm>
          <a:prstGeom prst="rect">
            <a:avLst/>
          </a:prstGeom>
          <a:noFill/>
        </p:spPr>
        <p:txBody>
          <a:bodyPr wrap="square" rtlCol="0">
            <a:spAutoFit/>
          </a:bodyPr>
          <a:lstStyle/>
          <a:p>
            <a:r>
              <a:rPr lang="en-US" altLang="zh-TW" dirty="0"/>
              <a:t>high</a:t>
            </a:r>
            <a:endParaRPr lang="zh-TW" altLang="en-US" dirty="0"/>
          </a:p>
        </p:txBody>
      </p:sp>
      <p:sp>
        <p:nvSpPr>
          <p:cNvPr id="12" name="文字方塊 11">
            <a:extLst>
              <a:ext uri="{FF2B5EF4-FFF2-40B4-BE49-F238E27FC236}">
                <a16:creationId xmlns:a16="http://schemas.microsoft.com/office/drawing/2014/main" id="{5401902D-3288-A95D-CBED-8F5AB7098D95}"/>
              </a:ext>
            </a:extLst>
          </p:cNvPr>
          <p:cNvSpPr txBox="1"/>
          <p:nvPr/>
        </p:nvSpPr>
        <p:spPr>
          <a:xfrm>
            <a:off x="4120441" y="386356"/>
            <a:ext cx="4967225" cy="646331"/>
          </a:xfrm>
          <a:prstGeom prst="rect">
            <a:avLst/>
          </a:prstGeom>
          <a:noFill/>
        </p:spPr>
        <p:txBody>
          <a:bodyPr wrap="square">
            <a:spAutoFit/>
          </a:bodyPr>
          <a:lstStyle/>
          <a:p>
            <a:r>
              <a:rPr lang="en-US" altLang="zh-TW" sz="1200" b="1" dirty="0"/>
              <a:t>Purple color denotes good samples(Low uncertainty), bad samples are between the range of light blue to orange color. Samples that outside of the islands (i.e., clusters) are between orange and red. (High uncertainty)</a:t>
            </a:r>
            <a:endParaRPr lang="zh-TW" altLang="en-US" sz="1200" b="1" dirty="0"/>
          </a:p>
        </p:txBody>
      </p:sp>
      <p:pic>
        <p:nvPicPr>
          <p:cNvPr id="7" name="圖片 6">
            <a:extLst>
              <a:ext uri="{FF2B5EF4-FFF2-40B4-BE49-F238E27FC236}">
                <a16:creationId xmlns:a16="http://schemas.microsoft.com/office/drawing/2014/main" id="{CBEA488D-3F9A-EF85-2087-80773DBE1F90}"/>
              </a:ext>
            </a:extLst>
          </p:cNvPr>
          <p:cNvPicPr>
            <a:picLocks noChangeAspect="1"/>
          </p:cNvPicPr>
          <p:nvPr/>
        </p:nvPicPr>
        <p:blipFill>
          <a:blip r:embed="rId6"/>
          <a:stretch>
            <a:fillRect/>
          </a:stretch>
        </p:blipFill>
        <p:spPr>
          <a:xfrm>
            <a:off x="8130592" y="1159073"/>
            <a:ext cx="274316" cy="3282085"/>
          </a:xfrm>
          <a:prstGeom prst="rect">
            <a:avLst/>
          </a:prstGeom>
        </p:spPr>
      </p:pic>
      <p:sp>
        <p:nvSpPr>
          <p:cNvPr id="25" name="頁尾版面配置區 24">
            <a:extLst>
              <a:ext uri="{FF2B5EF4-FFF2-40B4-BE49-F238E27FC236}">
                <a16:creationId xmlns:a16="http://schemas.microsoft.com/office/drawing/2014/main" id="{94D79E0A-0156-FE32-CD23-05CC4878E508}"/>
              </a:ext>
            </a:extLst>
          </p:cNvPr>
          <p:cNvSpPr>
            <a:spLocks noGrp="1"/>
          </p:cNvSpPr>
          <p:nvPr>
            <p:ph type="ftr" sz="quarter" idx="11"/>
          </p:nvPr>
        </p:nvSpPr>
        <p:spPr/>
        <p:txBody>
          <a:bodyPr/>
          <a:lstStyle/>
          <a:p>
            <a:r>
              <a:rPr lang="en-US" altLang="zh-TW"/>
              <a:t>/78</a:t>
            </a:r>
            <a:endParaRPr lang="zh-TW" altLang="en-US" dirty="0"/>
          </a:p>
        </p:txBody>
      </p:sp>
      <p:sp>
        <p:nvSpPr>
          <p:cNvPr id="31" name="投影片編號版面配置區 30">
            <a:extLst>
              <a:ext uri="{FF2B5EF4-FFF2-40B4-BE49-F238E27FC236}">
                <a16:creationId xmlns:a16="http://schemas.microsoft.com/office/drawing/2014/main" id="{05A4D253-B79B-49B5-C06C-4267D79F1FC9}"/>
              </a:ext>
            </a:extLst>
          </p:cNvPr>
          <p:cNvSpPr>
            <a:spLocks noGrp="1"/>
          </p:cNvSpPr>
          <p:nvPr>
            <p:ph type="sldNum" sz="quarter" idx="12"/>
          </p:nvPr>
        </p:nvSpPr>
        <p:spPr/>
        <p:txBody>
          <a:bodyPr/>
          <a:lstStyle/>
          <a:p>
            <a:fld id="{EE3F9CDB-1F21-4789-A81E-8FEA25CE194B}" type="slidenum">
              <a:rPr lang="zh-CN" altLang="en-US" smtClean="0"/>
              <a:pPr/>
              <a:t>54</a:t>
            </a:fld>
            <a:endParaRPr lang="zh-CN" altLang="en-US" dirty="0"/>
          </a:p>
        </p:txBody>
      </p:sp>
    </p:spTree>
    <p:extLst>
      <p:ext uri="{BB962C8B-B14F-4D97-AF65-F5344CB8AC3E}">
        <p14:creationId xmlns:p14="http://schemas.microsoft.com/office/powerpoint/2010/main" val="2804386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107F83DE-52D0-7B24-06DF-A03B0772A7DC}"/>
              </a:ext>
            </a:extLst>
          </p:cNvPr>
          <p:cNvPicPr>
            <a:picLocks noChangeAspect="1"/>
          </p:cNvPicPr>
          <p:nvPr/>
        </p:nvPicPr>
        <p:blipFill>
          <a:blip r:embed="rId3"/>
          <a:stretch>
            <a:fillRect/>
          </a:stretch>
        </p:blipFill>
        <p:spPr>
          <a:xfrm>
            <a:off x="4597824" y="858991"/>
            <a:ext cx="3241672" cy="3521579"/>
          </a:xfrm>
          <a:prstGeom prst="rect">
            <a:avLst/>
          </a:prstGeom>
        </p:spPr>
      </p:pic>
      <p:pic>
        <p:nvPicPr>
          <p:cNvPr id="64" name="圖片 63">
            <a:extLst>
              <a:ext uri="{FF2B5EF4-FFF2-40B4-BE49-F238E27FC236}">
                <a16:creationId xmlns:a16="http://schemas.microsoft.com/office/drawing/2014/main" id="{4FA77F00-7E0B-73D3-CA91-B040E1A9AB01}"/>
              </a:ext>
            </a:extLst>
          </p:cNvPr>
          <p:cNvPicPr>
            <a:picLocks noChangeAspect="1"/>
          </p:cNvPicPr>
          <p:nvPr/>
        </p:nvPicPr>
        <p:blipFill>
          <a:blip r:embed="rId4"/>
          <a:stretch>
            <a:fillRect/>
          </a:stretch>
        </p:blipFill>
        <p:spPr>
          <a:xfrm>
            <a:off x="273050" y="1001238"/>
            <a:ext cx="3679254" cy="3657386"/>
          </a:xfrm>
          <a:prstGeom prst="rect">
            <a:avLst/>
          </a:prstGeom>
        </p:spPr>
      </p:pic>
      <p:sp>
        <p:nvSpPr>
          <p:cNvPr id="2" name="矩形 1">
            <a:extLst>
              <a:ext uri="{FF2B5EF4-FFF2-40B4-BE49-F238E27FC236}">
                <a16:creationId xmlns:a16="http://schemas.microsoft.com/office/drawing/2014/main" id="{536BE41B-1353-4F2A-795D-3CE3E1CA130A}"/>
              </a:ext>
            </a:extLst>
          </p:cNvPr>
          <p:cNvSpPr/>
          <p:nvPr/>
        </p:nvSpPr>
        <p:spPr bwMode="auto">
          <a:xfrm>
            <a:off x="168541" y="90086"/>
            <a:ext cx="619483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Uncertainty</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字方塊 6">
            <a:extLst>
              <a:ext uri="{FF2B5EF4-FFF2-40B4-BE49-F238E27FC236}">
                <a16:creationId xmlns:a16="http://schemas.microsoft.com/office/drawing/2014/main" id="{83504671-EEA5-4DE7-D3DA-B278A810D2F6}"/>
              </a:ext>
            </a:extLst>
          </p:cNvPr>
          <p:cNvSpPr txBox="1"/>
          <p:nvPr/>
        </p:nvSpPr>
        <p:spPr>
          <a:xfrm>
            <a:off x="7871357" y="4413002"/>
            <a:ext cx="999593" cy="300082"/>
          </a:xfrm>
          <a:prstGeom prst="rect">
            <a:avLst/>
          </a:prstGeom>
          <a:noFill/>
        </p:spPr>
        <p:txBody>
          <a:bodyPr wrap="square" rtlCol="0">
            <a:spAutoFit/>
          </a:bodyPr>
          <a:lstStyle/>
          <a:p>
            <a:r>
              <a:rPr lang="en-US" altLang="zh-TW" dirty="0"/>
              <a:t>Uncertainty</a:t>
            </a:r>
          </a:p>
        </p:txBody>
      </p:sp>
      <p:sp>
        <p:nvSpPr>
          <p:cNvPr id="10" name="文字方塊 9">
            <a:extLst>
              <a:ext uri="{FF2B5EF4-FFF2-40B4-BE49-F238E27FC236}">
                <a16:creationId xmlns:a16="http://schemas.microsoft.com/office/drawing/2014/main" id="{5ACB595D-C651-B9B5-ECCE-9E867E489C94}"/>
              </a:ext>
            </a:extLst>
          </p:cNvPr>
          <p:cNvSpPr txBox="1"/>
          <p:nvPr/>
        </p:nvSpPr>
        <p:spPr>
          <a:xfrm>
            <a:off x="8395545" y="3984426"/>
            <a:ext cx="585653" cy="300082"/>
          </a:xfrm>
          <a:prstGeom prst="rect">
            <a:avLst/>
          </a:prstGeom>
          <a:noFill/>
        </p:spPr>
        <p:txBody>
          <a:bodyPr wrap="square" rtlCol="0">
            <a:spAutoFit/>
          </a:bodyPr>
          <a:lstStyle/>
          <a:p>
            <a:r>
              <a:rPr lang="en-US" altLang="zh-TW" dirty="0"/>
              <a:t>low</a:t>
            </a:r>
            <a:endParaRPr lang="zh-TW" altLang="en-US" dirty="0"/>
          </a:p>
        </p:txBody>
      </p:sp>
      <p:cxnSp>
        <p:nvCxnSpPr>
          <p:cNvPr id="11" name="直線單箭頭接點 10">
            <a:extLst>
              <a:ext uri="{FF2B5EF4-FFF2-40B4-BE49-F238E27FC236}">
                <a16:creationId xmlns:a16="http://schemas.microsoft.com/office/drawing/2014/main" id="{25B88066-4A18-8AE9-0C34-6B08780BEBFC}"/>
              </a:ext>
            </a:extLst>
          </p:cNvPr>
          <p:cNvCxnSpPr>
            <a:cxnSpLocks/>
          </p:cNvCxnSpPr>
          <p:nvPr/>
        </p:nvCxnSpPr>
        <p:spPr>
          <a:xfrm flipV="1">
            <a:off x="8613118" y="1480882"/>
            <a:ext cx="0" cy="2508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CEC4BA1B-4D02-78F2-1B33-76338465D619}"/>
              </a:ext>
            </a:extLst>
          </p:cNvPr>
          <p:cNvSpPr txBox="1"/>
          <p:nvPr/>
        </p:nvSpPr>
        <p:spPr>
          <a:xfrm>
            <a:off x="8385968" y="1107729"/>
            <a:ext cx="556350" cy="300082"/>
          </a:xfrm>
          <a:prstGeom prst="rect">
            <a:avLst/>
          </a:prstGeom>
          <a:noFill/>
        </p:spPr>
        <p:txBody>
          <a:bodyPr wrap="square" rtlCol="0">
            <a:spAutoFit/>
          </a:bodyPr>
          <a:lstStyle/>
          <a:p>
            <a:r>
              <a:rPr lang="en-US" altLang="zh-TW" dirty="0"/>
              <a:t>high</a:t>
            </a:r>
            <a:endParaRPr lang="zh-TW" altLang="en-US" dirty="0"/>
          </a:p>
        </p:txBody>
      </p:sp>
      <p:grpSp>
        <p:nvGrpSpPr>
          <p:cNvPr id="51" name="群組 50">
            <a:extLst>
              <a:ext uri="{FF2B5EF4-FFF2-40B4-BE49-F238E27FC236}">
                <a16:creationId xmlns:a16="http://schemas.microsoft.com/office/drawing/2014/main" id="{B5A4F751-1DFC-292C-7B33-D43FC04FB94A}"/>
              </a:ext>
            </a:extLst>
          </p:cNvPr>
          <p:cNvGrpSpPr/>
          <p:nvPr/>
        </p:nvGrpSpPr>
        <p:grpSpPr>
          <a:xfrm>
            <a:off x="251365" y="944870"/>
            <a:ext cx="3638416" cy="3537302"/>
            <a:chOff x="251365" y="944870"/>
            <a:chExt cx="3638416" cy="3537302"/>
          </a:xfrm>
        </p:grpSpPr>
        <p:cxnSp>
          <p:nvCxnSpPr>
            <p:cNvPr id="33" name="直線單箭頭接點 32">
              <a:extLst>
                <a:ext uri="{FF2B5EF4-FFF2-40B4-BE49-F238E27FC236}">
                  <a16:creationId xmlns:a16="http://schemas.microsoft.com/office/drawing/2014/main" id="{EEA9D492-32E7-6147-C54B-96A3887F9EB8}"/>
                </a:ext>
              </a:extLst>
            </p:cNvPr>
            <p:cNvCxnSpPr/>
            <p:nvPr/>
          </p:nvCxnSpPr>
          <p:spPr>
            <a:xfrm flipH="1" flipV="1">
              <a:off x="826054" y="1259139"/>
              <a:ext cx="217700" cy="221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文字方塊 33">
              <a:extLst>
                <a:ext uri="{FF2B5EF4-FFF2-40B4-BE49-F238E27FC236}">
                  <a16:creationId xmlns:a16="http://schemas.microsoft.com/office/drawing/2014/main" id="{38F642EB-AC29-166C-ED17-113462B0136A}"/>
                </a:ext>
              </a:extLst>
            </p:cNvPr>
            <p:cNvSpPr txBox="1"/>
            <p:nvPr/>
          </p:nvSpPr>
          <p:spPr>
            <a:xfrm>
              <a:off x="251365" y="958437"/>
              <a:ext cx="742374" cy="230832"/>
            </a:xfrm>
            <a:prstGeom prst="rect">
              <a:avLst/>
            </a:prstGeom>
            <a:noFill/>
          </p:spPr>
          <p:txBody>
            <a:bodyPr wrap="square" rtlCol="0">
              <a:spAutoFit/>
            </a:bodyPr>
            <a:lstStyle/>
            <a:p>
              <a:r>
                <a:rPr lang="en-US" altLang="zh-TW" sz="900" dirty="0"/>
                <a:t>strawberry</a:t>
              </a:r>
              <a:endParaRPr lang="zh-TW" altLang="en-US" sz="900" dirty="0"/>
            </a:p>
          </p:txBody>
        </p:sp>
        <p:cxnSp>
          <p:nvCxnSpPr>
            <p:cNvPr id="35" name="直線單箭頭接點 34">
              <a:extLst>
                <a:ext uri="{FF2B5EF4-FFF2-40B4-BE49-F238E27FC236}">
                  <a16:creationId xmlns:a16="http://schemas.microsoft.com/office/drawing/2014/main" id="{7333537F-D571-2EF8-E615-08337650C901}"/>
                </a:ext>
              </a:extLst>
            </p:cNvPr>
            <p:cNvCxnSpPr/>
            <p:nvPr/>
          </p:nvCxnSpPr>
          <p:spPr>
            <a:xfrm flipV="1">
              <a:off x="2446858" y="1054004"/>
              <a:ext cx="269777" cy="698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字方塊 35">
              <a:extLst>
                <a:ext uri="{FF2B5EF4-FFF2-40B4-BE49-F238E27FC236}">
                  <a16:creationId xmlns:a16="http://schemas.microsoft.com/office/drawing/2014/main" id="{96F6B40B-01CC-DF38-CC42-7F48D4FEFAC5}"/>
                </a:ext>
              </a:extLst>
            </p:cNvPr>
            <p:cNvSpPr txBox="1"/>
            <p:nvPr/>
          </p:nvSpPr>
          <p:spPr>
            <a:xfrm>
              <a:off x="2670126" y="944870"/>
              <a:ext cx="493125" cy="230832"/>
            </a:xfrm>
            <a:prstGeom prst="rect">
              <a:avLst/>
            </a:prstGeom>
            <a:noFill/>
          </p:spPr>
          <p:txBody>
            <a:bodyPr wrap="square">
              <a:spAutoFit/>
            </a:bodyPr>
            <a:lstStyle/>
            <a:p>
              <a:r>
                <a:rPr lang="zh-TW" altLang="en-US" sz="900" dirty="0"/>
                <a:t>jujube</a:t>
              </a:r>
            </a:p>
          </p:txBody>
        </p:sp>
        <p:cxnSp>
          <p:nvCxnSpPr>
            <p:cNvPr id="37" name="直線單箭頭接點 36">
              <a:extLst>
                <a:ext uri="{FF2B5EF4-FFF2-40B4-BE49-F238E27FC236}">
                  <a16:creationId xmlns:a16="http://schemas.microsoft.com/office/drawing/2014/main" id="{3B00ABA5-9B4E-51E9-8CF5-E644BC4FB62D}"/>
                </a:ext>
              </a:extLst>
            </p:cNvPr>
            <p:cNvCxnSpPr>
              <a:cxnSpLocks/>
              <a:endCxn id="38" idx="2"/>
            </p:cNvCxnSpPr>
            <p:nvPr/>
          </p:nvCxnSpPr>
          <p:spPr>
            <a:xfrm flipV="1">
              <a:off x="3570744" y="2172182"/>
              <a:ext cx="72475" cy="273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文字方塊 37">
              <a:extLst>
                <a:ext uri="{FF2B5EF4-FFF2-40B4-BE49-F238E27FC236}">
                  <a16:creationId xmlns:a16="http://schemas.microsoft.com/office/drawing/2014/main" id="{46857549-021D-2A63-A7AA-FFEEE31C3C26}"/>
                </a:ext>
              </a:extLst>
            </p:cNvPr>
            <p:cNvSpPr txBox="1"/>
            <p:nvPr/>
          </p:nvSpPr>
          <p:spPr>
            <a:xfrm>
              <a:off x="3396656" y="1941350"/>
              <a:ext cx="493125" cy="230832"/>
            </a:xfrm>
            <a:prstGeom prst="rect">
              <a:avLst/>
            </a:prstGeom>
            <a:noFill/>
          </p:spPr>
          <p:txBody>
            <a:bodyPr wrap="square">
              <a:spAutoFit/>
            </a:bodyPr>
            <a:lstStyle/>
            <a:p>
              <a:r>
                <a:rPr lang="en-US" altLang="zh-TW" sz="900" dirty="0"/>
                <a:t>Guava</a:t>
              </a:r>
              <a:endParaRPr lang="zh-TW" altLang="en-US" sz="900" dirty="0"/>
            </a:p>
          </p:txBody>
        </p:sp>
        <p:cxnSp>
          <p:nvCxnSpPr>
            <p:cNvPr id="39" name="直線單箭頭接點 38">
              <a:extLst>
                <a:ext uri="{FF2B5EF4-FFF2-40B4-BE49-F238E27FC236}">
                  <a16:creationId xmlns:a16="http://schemas.microsoft.com/office/drawing/2014/main" id="{0DA26DC7-DA59-357C-E29F-2037E09E7B42}"/>
                </a:ext>
              </a:extLst>
            </p:cNvPr>
            <p:cNvCxnSpPr/>
            <p:nvPr/>
          </p:nvCxnSpPr>
          <p:spPr>
            <a:xfrm>
              <a:off x="2793687" y="3716506"/>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10B50CD0-3684-D9F5-310F-494905866268}"/>
                </a:ext>
              </a:extLst>
            </p:cNvPr>
            <p:cNvSpPr txBox="1"/>
            <p:nvPr/>
          </p:nvSpPr>
          <p:spPr>
            <a:xfrm>
              <a:off x="3091197" y="3921899"/>
              <a:ext cx="493125" cy="230832"/>
            </a:xfrm>
            <a:prstGeom prst="rect">
              <a:avLst/>
            </a:prstGeom>
            <a:noFill/>
          </p:spPr>
          <p:txBody>
            <a:bodyPr wrap="square">
              <a:spAutoFit/>
            </a:bodyPr>
            <a:lstStyle/>
            <a:p>
              <a:r>
                <a:rPr lang="en-US" altLang="zh-TW" sz="900" dirty="0"/>
                <a:t>Grape</a:t>
              </a:r>
              <a:endParaRPr lang="zh-TW" altLang="en-US" sz="900" dirty="0"/>
            </a:p>
          </p:txBody>
        </p:sp>
        <p:cxnSp>
          <p:nvCxnSpPr>
            <p:cNvPr id="41" name="直線單箭頭接點 40">
              <a:extLst>
                <a:ext uri="{FF2B5EF4-FFF2-40B4-BE49-F238E27FC236}">
                  <a16:creationId xmlns:a16="http://schemas.microsoft.com/office/drawing/2014/main" id="{8F26F2D3-6745-047A-E41A-39CC7EAA99E2}"/>
                </a:ext>
              </a:extLst>
            </p:cNvPr>
            <p:cNvCxnSpPr>
              <a:cxnSpLocks/>
            </p:cNvCxnSpPr>
            <p:nvPr/>
          </p:nvCxnSpPr>
          <p:spPr>
            <a:xfrm flipH="1">
              <a:off x="1070585" y="4131334"/>
              <a:ext cx="425851" cy="167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59F5D811-82D2-84D3-9DAA-3AB54418FB17}"/>
                </a:ext>
              </a:extLst>
            </p:cNvPr>
            <p:cNvSpPr txBox="1"/>
            <p:nvPr/>
          </p:nvSpPr>
          <p:spPr>
            <a:xfrm>
              <a:off x="538896" y="4251340"/>
              <a:ext cx="545850" cy="230832"/>
            </a:xfrm>
            <a:prstGeom prst="rect">
              <a:avLst/>
            </a:prstGeom>
            <a:noFill/>
          </p:spPr>
          <p:txBody>
            <a:bodyPr wrap="square">
              <a:spAutoFit/>
            </a:bodyPr>
            <a:lstStyle/>
            <a:p>
              <a:r>
                <a:rPr lang="en-US" altLang="zh-TW" sz="900" dirty="0"/>
                <a:t>Orange</a:t>
              </a:r>
              <a:endParaRPr lang="zh-TW" altLang="en-US" sz="900" dirty="0"/>
            </a:p>
          </p:txBody>
        </p:sp>
        <p:cxnSp>
          <p:nvCxnSpPr>
            <p:cNvPr id="43" name="直線單箭頭接點 42">
              <a:extLst>
                <a:ext uri="{FF2B5EF4-FFF2-40B4-BE49-F238E27FC236}">
                  <a16:creationId xmlns:a16="http://schemas.microsoft.com/office/drawing/2014/main" id="{303BA006-6579-4BFA-3F11-565028C6B09E}"/>
                </a:ext>
              </a:extLst>
            </p:cNvPr>
            <p:cNvCxnSpPr>
              <a:cxnSpLocks/>
            </p:cNvCxnSpPr>
            <p:nvPr/>
          </p:nvCxnSpPr>
          <p:spPr>
            <a:xfrm flipH="1">
              <a:off x="636076" y="3380096"/>
              <a:ext cx="84841" cy="222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字方塊 43">
              <a:extLst>
                <a:ext uri="{FF2B5EF4-FFF2-40B4-BE49-F238E27FC236}">
                  <a16:creationId xmlns:a16="http://schemas.microsoft.com/office/drawing/2014/main" id="{637A1347-C0B9-1AC5-5709-BA6751A23C14}"/>
                </a:ext>
              </a:extLst>
            </p:cNvPr>
            <p:cNvSpPr txBox="1"/>
            <p:nvPr/>
          </p:nvSpPr>
          <p:spPr>
            <a:xfrm>
              <a:off x="288967" y="3573477"/>
              <a:ext cx="841056" cy="230832"/>
            </a:xfrm>
            <a:prstGeom prst="rect">
              <a:avLst/>
            </a:prstGeom>
            <a:noFill/>
          </p:spPr>
          <p:txBody>
            <a:bodyPr wrap="square">
              <a:spAutoFit/>
            </a:bodyPr>
            <a:lstStyle/>
            <a:p>
              <a:r>
                <a:rPr lang="en-US" altLang="zh-TW" sz="900" dirty="0"/>
                <a:t>Pomegranate</a:t>
              </a:r>
              <a:endParaRPr lang="zh-TW" altLang="en-US" sz="900" dirty="0"/>
            </a:p>
          </p:txBody>
        </p:sp>
        <p:cxnSp>
          <p:nvCxnSpPr>
            <p:cNvPr id="45" name="直線單箭頭接點 44">
              <a:extLst>
                <a:ext uri="{FF2B5EF4-FFF2-40B4-BE49-F238E27FC236}">
                  <a16:creationId xmlns:a16="http://schemas.microsoft.com/office/drawing/2014/main" id="{149D1952-8DC8-BFB8-E505-0D3F2B07EB01}"/>
                </a:ext>
              </a:extLst>
            </p:cNvPr>
            <p:cNvCxnSpPr>
              <a:cxnSpLocks/>
            </p:cNvCxnSpPr>
            <p:nvPr/>
          </p:nvCxnSpPr>
          <p:spPr>
            <a:xfrm flipH="1" flipV="1">
              <a:off x="721232" y="2462987"/>
              <a:ext cx="650942" cy="1283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文字方塊 45">
              <a:extLst>
                <a:ext uri="{FF2B5EF4-FFF2-40B4-BE49-F238E27FC236}">
                  <a16:creationId xmlns:a16="http://schemas.microsoft.com/office/drawing/2014/main" id="{3F1D4AFD-3D0D-CF40-8928-F96439ED2421}"/>
                </a:ext>
              </a:extLst>
            </p:cNvPr>
            <p:cNvSpPr txBox="1"/>
            <p:nvPr/>
          </p:nvSpPr>
          <p:spPr>
            <a:xfrm>
              <a:off x="251366" y="2347571"/>
              <a:ext cx="457284" cy="230832"/>
            </a:xfrm>
            <a:prstGeom prst="rect">
              <a:avLst/>
            </a:prstGeom>
            <a:noFill/>
          </p:spPr>
          <p:txBody>
            <a:bodyPr wrap="square">
              <a:spAutoFit/>
            </a:bodyPr>
            <a:lstStyle/>
            <a:p>
              <a:r>
                <a:rPr lang="en-US" altLang="zh-TW" sz="900" dirty="0"/>
                <a:t>Apple</a:t>
              </a:r>
              <a:endParaRPr lang="zh-TW" altLang="en-US" sz="900" dirty="0"/>
            </a:p>
          </p:txBody>
        </p:sp>
        <p:cxnSp>
          <p:nvCxnSpPr>
            <p:cNvPr id="47" name="直線單箭頭接點 46">
              <a:extLst>
                <a:ext uri="{FF2B5EF4-FFF2-40B4-BE49-F238E27FC236}">
                  <a16:creationId xmlns:a16="http://schemas.microsoft.com/office/drawing/2014/main" id="{CFDAB085-E866-7DEA-FBB5-2C5203FDB290}"/>
                </a:ext>
              </a:extLst>
            </p:cNvPr>
            <p:cNvCxnSpPr/>
            <p:nvPr/>
          </p:nvCxnSpPr>
          <p:spPr>
            <a:xfrm>
              <a:off x="2623235" y="2843648"/>
              <a:ext cx="261851" cy="2017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文字方塊 47">
              <a:extLst>
                <a:ext uri="{FF2B5EF4-FFF2-40B4-BE49-F238E27FC236}">
                  <a16:creationId xmlns:a16="http://schemas.microsoft.com/office/drawing/2014/main" id="{D1B590BE-2C66-D03E-5473-4BC39B7A853A}"/>
                </a:ext>
              </a:extLst>
            </p:cNvPr>
            <p:cNvSpPr txBox="1"/>
            <p:nvPr/>
          </p:nvSpPr>
          <p:spPr>
            <a:xfrm>
              <a:off x="2835724" y="2971318"/>
              <a:ext cx="589673" cy="230832"/>
            </a:xfrm>
            <a:prstGeom prst="rect">
              <a:avLst/>
            </a:prstGeom>
            <a:noFill/>
          </p:spPr>
          <p:txBody>
            <a:bodyPr wrap="square">
              <a:spAutoFit/>
            </a:bodyPr>
            <a:lstStyle/>
            <a:p>
              <a:r>
                <a:rPr lang="en-US" altLang="zh-TW" sz="900" dirty="0"/>
                <a:t>Banana</a:t>
              </a:r>
              <a:endParaRPr lang="zh-TW" altLang="en-US" sz="900" dirty="0"/>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3106844" y="3868753"/>
                <a:ext cx="2391659" cy="571375"/>
              </a:xfrm>
              <a:prstGeom prst="rect">
                <a:avLst/>
              </a:prstGeom>
            </p:spPr>
            <p:txBody>
              <a:bodyPr wrap="square">
                <a:spAutoFit/>
              </a:bodyPr>
              <a:lstStyle/>
              <a:p>
                <a:pPr algn="ctr">
                  <a:defRPr/>
                </a:pPr>
                <a:r>
                  <a:rPr lang="en-US" altLang="zh-TW" sz="1013" b="1" dirty="0"/>
                  <a:t>Old Fruit</a:t>
                </a:r>
              </a:p>
              <a:p>
                <a:pPr algn="ctr">
                  <a:defRPr/>
                </a:pPr>
                <a:r>
                  <a:rPr lang="en-US" altLang="zh-TW" sz="1050" b="1"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3106844" y="3868753"/>
                <a:ext cx="2391659" cy="571375"/>
              </a:xfrm>
              <a:prstGeom prst="rect">
                <a:avLst/>
              </a:prstGeom>
              <a:blipFill>
                <a:blip r:embed="rId5"/>
                <a:stretch>
                  <a:fillRect b="-6452"/>
                </a:stretch>
              </a:blipFill>
            </p:spPr>
            <p:txBody>
              <a:bodyPr/>
              <a:lstStyle/>
              <a:p>
                <a:r>
                  <a:rPr lang="zh-TW" altLang="en-US">
                    <a:noFill/>
                  </a:rPr>
                  <a:t> </a:t>
                </a:r>
              </a:p>
            </p:txBody>
          </p:sp>
        </mc:Fallback>
      </mc:AlternateContent>
      <p:sp>
        <p:nvSpPr>
          <p:cNvPr id="5" name="橢圓 4">
            <a:extLst>
              <a:ext uri="{FF2B5EF4-FFF2-40B4-BE49-F238E27FC236}">
                <a16:creationId xmlns:a16="http://schemas.microsoft.com/office/drawing/2014/main" id="{184FFD65-903C-6D55-2F28-4DEF7BF2891A}"/>
              </a:ext>
            </a:extLst>
          </p:cNvPr>
          <p:cNvSpPr/>
          <p:nvPr/>
        </p:nvSpPr>
        <p:spPr>
          <a:xfrm rot="1800629">
            <a:off x="1924706" y="1050374"/>
            <a:ext cx="482796" cy="92038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a:extLst>
              <a:ext uri="{FF2B5EF4-FFF2-40B4-BE49-F238E27FC236}">
                <a16:creationId xmlns:a16="http://schemas.microsoft.com/office/drawing/2014/main" id="{BB71FAC4-AC0D-2D3B-1CC8-C4283552001D}"/>
              </a:ext>
            </a:extLst>
          </p:cNvPr>
          <p:cNvSpPr/>
          <p:nvPr/>
        </p:nvSpPr>
        <p:spPr>
          <a:xfrm rot="21372509">
            <a:off x="2185482" y="2219133"/>
            <a:ext cx="648918" cy="77440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橢圓 20">
            <a:extLst>
              <a:ext uri="{FF2B5EF4-FFF2-40B4-BE49-F238E27FC236}">
                <a16:creationId xmlns:a16="http://schemas.microsoft.com/office/drawing/2014/main" id="{E697B990-BFAD-9350-495C-BA825601B4B4}"/>
              </a:ext>
            </a:extLst>
          </p:cNvPr>
          <p:cNvSpPr/>
          <p:nvPr/>
        </p:nvSpPr>
        <p:spPr>
          <a:xfrm rot="21372509">
            <a:off x="2416337" y="3311932"/>
            <a:ext cx="558036" cy="8856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橢圓 23">
            <a:extLst>
              <a:ext uri="{FF2B5EF4-FFF2-40B4-BE49-F238E27FC236}">
                <a16:creationId xmlns:a16="http://schemas.microsoft.com/office/drawing/2014/main" id="{AB41717C-E2BB-5074-3751-27169AC98109}"/>
              </a:ext>
            </a:extLst>
          </p:cNvPr>
          <p:cNvSpPr/>
          <p:nvPr/>
        </p:nvSpPr>
        <p:spPr>
          <a:xfrm rot="21372509">
            <a:off x="1391508" y="3832505"/>
            <a:ext cx="724309" cy="78286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橢圓 24">
            <a:extLst>
              <a:ext uri="{FF2B5EF4-FFF2-40B4-BE49-F238E27FC236}">
                <a16:creationId xmlns:a16="http://schemas.microsoft.com/office/drawing/2014/main" id="{139D927C-626F-5685-1068-CC127274B183}"/>
              </a:ext>
            </a:extLst>
          </p:cNvPr>
          <p:cNvSpPr/>
          <p:nvPr/>
        </p:nvSpPr>
        <p:spPr>
          <a:xfrm rot="19946562">
            <a:off x="1432114" y="2292751"/>
            <a:ext cx="420430" cy="95047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橢圓 25">
            <a:extLst>
              <a:ext uri="{FF2B5EF4-FFF2-40B4-BE49-F238E27FC236}">
                <a16:creationId xmlns:a16="http://schemas.microsoft.com/office/drawing/2014/main" id="{3F08EA19-884E-23A2-4D7E-B3BC4A7858C2}"/>
              </a:ext>
            </a:extLst>
          </p:cNvPr>
          <p:cNvSpPr/>
          <p:nvPr/>
        </p:nvSpPr>
        <p:spPr>
          <a:xfrm rot="18724749">
            <a:off x="1914945" y="1846855"/>
            <a:ext cx="119652" cy="279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26">
            <a:extLst>
              <a:ext uri="{FF2B5EF4-FFF2-40B4-BE49-F238E27FC236}">
                <a16:creationId xmlns:a16="http://schemas.microsoft.com/office/drawing/2014/main" id="{061DE581-CA9C-EFC7-83A3-9B8BED2FAE96}"/>
              </a:ext>
            </a:extLst>
          </p:cNvPr>
          <p:cNvSpPr/>
          <p:nvPr/>
        </p:nvSpPr>
        <p:spPr>
          <a:xfrm rot="19293608">
            <a:off x="1870811" y="3073822"/>
            <a:ext cx="126250" cy="21098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a:extLst>
              <a:ext uri="{FF2B5EF4-FFF2-40B4-BE49-F238E27FC236}">
                <a16:creationId xmlns:a16="http://schemas.microsoft.com/office/drawing/2014/main" id="{1642A1D9-4A62-D822-33C0-8C5EAF1D4181}"/>
              </a:ext>
            </a:extLst>
          </p:cNvPr>
          <p:cNvSpPr/>
          <p:nvPr/>
        </p:nvSpPr>
        <p:spPr>
          <a:xfrm rot="19293608">
            <a:off x="5973478" y="2830281"/>
            <a:ext cx="114897" cy="22529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a:extLst>
              <a:ext uri="{FF2B5EF4-FFF2-40B4-BE49-F238E27FC236}">
                <a16:creationId xmlns:a16="http://schemas.microsoft.com/office/drawing/2014/main" id="{B8643A62-98CD-DC64-5CBF-CCB4A2B06242}"/>
              </a:ext>
            </a:extLst>
          </p:cNvPr>
          <p:cNvSpPr/>
          <p:nvPr/>
        </p:nvSpPr>
        <p:spPr>
          <a:xfrm rot="20369024">
            <a:off x="5631448" y="2798486"/>
            <a:ext cx="150949" cy="3196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a:extLst>
              <a:ext uri="{FF2B5EF4-FFF2-40B4-BE49-F238E27FC236}">
                <a16:creationId xmlns:a16="http://schemas.microsoft.com/office/drawing/2014/main" id="{0F57DB89-0F44-1D26-D100-4B99E4938B8D}"/>
              </a:ext>
            </a:extLst>
          </p:cNvPr>
          <p:cNvSpPr/>
          <p:nvPr/>
        </p:nvSpPr>
        <p:spPr>
          <a:xfrm rot="431936">
            <a:off x="5857657" y="3042644"/>
            <a:ext cx="261463" cy="31901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a:extLst>
              <a:ext uri="{FF2B5EF4-FFF2-40B4-BE49-F238E27FC236}">
                <a16:creationId xmlns:a16="http://schemas.microsoft.com/office/drawing/2014/main" id="{AF5F14C1-68B9-A2DB-AA39-98C633BF8C86}"/>
              </a:ext>
            </a:extLst>
          </p:cNvPr>
          <p:cNvSpPr/>
          <p:nvPr/>
        </p:nvSpPr>
        <p:spPr>
          <a:xfrm rot="431936">
            <a:off x="6371453" y="3244733"/>
            <a:ext cx="153321" cy="24880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橢圓 31">
            <a:extLst>
              <a:ext uri="{FF2B5EF4-FFF2-40B4-BE49-F238E27FC236}">
                <a16:creationId xmlns:a16="http://schemas.microsoft.com/office/drawing/2014/main" id="{FD9588F8-605B-61A1-690B-EBFF5ED68A9A}"/>
              </a:ext>
            </a:extLst>
          </p:cNvPr>
          <p:cNvSpPr/>
          <p:nvPr/>
        </p:nvSpPr>
        <p:spPr>
          <a:xfrm rot="20694395">
            <a:off x="6390643" y="3633597"/>
            <a:ext cx="153321" cy="24880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橢圓 64">
            <a:extLst>
              <a:ext uri="{FF2B5EF4-FFF2-40B4-BE49-F238E27FC236}">
                <a16:creationId xmlns:a16="http://schemas.microsoft.com/office/drawing/2014/main" id="{E17D0175-7A76-9292-5FA2-A0C30C23244E}"/>
              </a:ext>
            </a:extLst>
          </p:cNvPr>
          <p:cNvSpPr/>
          <p:nvPr/>
        </p:nvSpPr>
        <p:spPr>
          <a:xfrm rot="2040440">
            <a:off x="811283" y="1164656"/>
            <a:ext cx="552466" cy="1140952"/>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7" name="橢圓 66">
            <a:extLst>
              <a:ext uri="{FF2B5EF4-FFF2-40B4-BE49-F238E27FC236}">
                <a16:creationId xmlns:a16="http://schemas.microsoft.com/office/drawing/2014/main" id="{D87C3AF7-5611-D2DF-1B0E-8C88A224397F}"/>
              </a:ext>
            </a:extLst>
          </p:cNvPr>
          <p:cNvSpPr/>
          <p:nvPr/>
        </p:nvSpPr>
        <p:spPr>
          <a:xfrm rot="18724749">
            <a:off x="6044735" y="1688148"/>
            <a:ext cx="119652" cy="2794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8" name="橢圓 67">
            <a:extLst>
              <a:ext uri="{FF2B5EF4-FFF2-40B4-BE49-F238E27FC236}">
                <a16:creationId xmlns:a16="http://schemas.microsoft.com/office/drawing/2014/main" id="{EAA9B22E-5867-267B-5B68-E2EDAC91D045}"/>
              </a:ext>
            </a:extLst>
          </p:cNvPr>
          <p:cNvSpPr/>
          <p:nvPr/>
        </p:nvSpPr>
        <p:spPr>
          <a:xfrm rot="19293608">
            <a:off x="1442434" y="2996110"/>
            <a:ext cx="163266" cy="29902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9" name="橢圓 68">
            <a:extLst>
              <a:ext uri="{FF2B5EF4-FFF2-40B4-BE49-F238E27FC236}">
                <a16:creationId xmlns:a16="http://schemas.microsoft.com/office/drawing/2014/main" id="{16200302-B579-DA46-20C8-D40AD0DD6890}"/>
              </a:ext>
            </a:extLst>
          </p:cNvPr>
          <p:cNvSpPr/>
          <p:nvPr/>
        </p:nvSpPr>
        <p:spPr>
          <a:xfrm rot="431936">
            <a:off x="1736100" y="3274518"/>
            <a:ext cx="261463" cy="319011"/>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橢圓 69">
            <a:extLst>
              <a:ext uri="{FF2B5EF4-FFF2-40B4-BE49-F238E27FC236}">
                <a16:creationId xmlns:a16="http://schemas.microsoft.com/office/drawing/2014/main" id="{E53707F4-EFA8-4417-ACAE-41112BA442B7}"/>
              </a:ext>
            </a:extLst>
          </p:cNvPr>
          <p:cNvSpPr/>
          <p:nvPr/>
        </p:nvSpPr>
        <p:spPr>
          <a:xfrm rot="431936">
            <a:off x="2275011" y="3472855"/>
            <a:ext cx="153321" cy="24880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a:extLst>
              <a:ext uri="{FF2B5EF4-FFF2-40B4-BE49-F238E27FC236}">
                <a16:creationId xmlns:a16="http://schemas.microsoft.com/office/drawing/2014/main" id="{3D3634E7-DB51-9FD2-948E-C48309B7DEAB}"/>
              </a:ext>
            </a:extLst>
          </p:cNvPr>
          <p:cNvSpPr/>
          <p:nvPr/>
        </p:nvSpPr>
        <p:spPr>
          <a:xfrm rot="20240624">
            <a:off x="2391501" y="3878851"/>
            <a:ext cx="153321" cy="24880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橢圓 14">
            <a:extLst>
              <a:ext uri="{FF2B5EF4-FFF2-40B4-BE49-F238E27FC236}">
                <a16:creationId xmlns:a16="http://schemas.microsoft.com/office/drawing/2014/main" id="{F4ECE994-861B-EB0F-D22B-2E2CE963D549}"/>
              </a:ext>
            </a:extLst>
          </p:cNvPr>
          <p:cNvSpPr/>
          <p:nvPr/>
        </p:nvSpPr>
        <p:spPr>
          <a:xfrm rot="20240624">
            <a:off x="6280462" y="1571875"/>
            <a:ext cx="153321" cy="139093"/>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文字方塊 15">
            <a:extLst>
              <a:ext uri="{FF2B5EF4-FFF2-40B4-BE49-F238E27FC236}">
                <a16:creationId xmlns:a16="http://schemas.microsoft.com/office/drawing/2014/main" id="{B7A75342-1BDB-2D77-2CDD-EEA95B8F4963}"/>
              </a:ext>
            </a:extLst>
          </p:cNvPr>
          <p:cNvSpPr txBox="1"/>
          <p:nvPr/>
        </p:nvSpPr>
        <p:spPr>
          <a:xfrm>
            <a:off x="4176775" y="374419"/>
            <a:ext cx="4967225" cy="646331"/>
          </a:xfrm>
          <a:prstGeom prst="rect">
            <a:avLst/>
          </a:prstGeom>
          <a:noFill/>
        </p:spPr>
        <p:txBody>
          <a:bodyPr wrap="square">
            <a:spAutoFit/>
          </a:bodyPr>
          <a:lstStyle/>
          <a:p>
            <a:r>
              <a:rPr lang="en-US" altLang="zh-TW" sz="1200" b="1" dirty="0"/>
              <a:t>Purple color denotes good samples(Low uncertainty), bad samples are between the range of light blue to orange color. Samples that outside of the islands (i.e., clusters) are between orange and red. (High uncertainty)</a:t>
            </a:r>
            <a:endParaRPr lang="zh-TW" altLang="en-US" sz="1200" b="1" dirty="0"/>
          </a:p>
        </p:txBody>
      </p:sp>
      <p:pic>
        <p:nvPicPr>
          <p:cNvPr id="3" name="圖片 2">
            <a:extLst>
              <a:ext uri="{FF2B5EF4-FFF2-40B4-BE49-F238E27FC236}">
                <a16:creationId xmlns:a16="http://schemas.microsoft.com/office/drawing/2014/main" id="{F397AF85-E62D-BF7F-7F29-A5418118D3E0}"/>
              </a:ext>
            </a:extLst>
          </p:cNvPr>
          <p:cNvPicPr>
            <a:picLocks noChangeAspect="1"/>
          </p:cNvPicPr>
          <p:nvPr/>
        </p:nvPicPr>
        <p:blipFill>
          <a:blip r:embed="rId6"/>
          <a:stretch>
            <a:fillRect/>
          </a:stretch>
        </p:blipFill>
        <p:spPr>
          <a:xfrm>
            <a:off x="8148452" y="1147025"/>
            <a:ext cx="274316" cy="3201730"/>
          </a:xfrm>
          <a:prstGeom prst="rect">
            <a:avLst/>
          </a:prstGeom>
        </p:spPr>
      </p:pic>
      <p:sp>
        <p:nvSpPr>
          <p:cNvPr id="6" name="文字方塊 5">
            <a:extLst>
              <a:ext uri="{FF2B5EF4-FFF2-40B4-BE49-F238E27FC236}">
                <a16:creationId xmlns:a16="http://schemas.microsoft.com/office/drawing/2014/main" id="{8BAFABF2-B20B-DA86-FBF7-9C7833D26173}"/>
              </a:ext>
            </a:extLst>
          </p:cNvPr>
          <p:cNvSpPr txBox="1"/>
          <p:nvPr/>
        </p:nvSpPr>
        <p:spPr>
          <a:xfrm>
            <a:off x="2193351" y="4437642"/>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a:t>
            </a:r>
            <a:r>
              <a:rPr lang="en-US" altLang="zh-TW" sz="1050" dirty="0">
                <a:solidFill>
                  <a:srgbClr val="FF0000"/>
                </a:solidFill>
              </a:rPr>
              <a:t>test set (old fruit) </a:t>
            </a:r>
            <a:r>
              <a:rPr lang="en-US" altLang="zh-TW" sz="1050" dirty="0"/>
              <a:t>are shown in the foreground.</a:t>
            </a:r>
          </a:p>
        </p:txBody>
      </p:sp>
      <p:sp>
        <p:nvSpPr>
          <p:cNvPr id="49" name="頁尾版面配置區 48">
            <a:extLst>
              <a:ext uri="{FF2B5EF4-FFF2-40B4-BE49-F238E27FC236}">
                <a16:creationId xmlns:a16="http://schemas.microsoft.com/office/drawing/2014/main" id="{38700D43-451D-0876-12CA-0EACBDF4EE59}"/>
              </a:ext>
            </a:extLst>
          </p:cNvPr>
          <p:cNvSpPr>
            <a:spLocks noGrp="1"/>
          </p:cNvSpPr>
          <p:nvPr>
            <p:ph type="ftr" sz="quarter" idx="11"/>
          </p:nvPr>
        </p:nvSpPr>
        <p:spPr/>
        <p:txBody>
          <a:bodyPr/>
          <a:lstStyle/>
          <a:p>
            <a:r>
              <a:rPr lang="en-US" altLang="zh-TW"/>
              <a:t>/78</a:t>
            </a:r>
            <a:endParaRPr lang="zh-TW" altLang="en-US" dirty="0"/>
          </a:p>
        </p:txBody>
      </p:sp>
      <p:sp>
        <p:nvSpPr>
          <p:cNvPr id="50" name="投影片編號版面配置區 49">
            <a:extLst>
              <a:ext uri="{FF2B5EF4-FFF2-40B4-BE49-F238E27FC236}">
                <a16:creationId xmlns:a16="http://schemas.microsoft.com/office/drawing/2014/main" id="{431579F1-A8E0-BDB0-FEB9-0CA1D1AA6F2B}"/>
              </a:ext>
            </a:extLst>
          </p:cNvPr>
          <p:cNvSpPr>
            <a:spLocks noGrp="1"/>
          </p:cNvSpPr>
          <p:nvPr>
            <p:ph type="sldNum" sz="quarter" idx="12"/>
          </p:nvPr>
        </p:nvSpPr>
        <p:spPr/>
        <p:txBody>
          <a:bodyPr/>
          <a:lstStyle/>
          <a:p>
            <a:fld id="{EE3F9CDB-1F21-4789-A81E-8FEA25CE194B}" type="slidenum">
              <a:rPr lang="zh-CN" altLang="en-US" smtClean="0"/>
              <a:pPr/>
              <a:t>55</a:t>
            </a:fld>
            <a:endParaRPr lang="zh-CN" altLang="en-US" dirty="0"/>
          </a:p>
        </p:txBody>
      </p:sp>
    </p:spTree>
    <p:extLst>
      <p:ext uri="{BB962C8B-B14F-4D97-AF65-F5344CB8AC3E}">
        <p14:creationId xmlns:p14="http://schemas.microsoft.com/office/powerpoint/2010/main" val="1130799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509CA828-2FAA-4FA4-AFED-7BAE2FE8E05B}"/>
                  </a:ext>
                </a:extLst>
              </p:cNvPr>
              <p:cNvGraphicFramePr>
                <a:graphicFrameLocks noGrp="1"/>
              </p:cNvGraphicFramePr>
              <p:nvPr>
                <p:extLst>
                  <p:ext uri="{D42A27DB-BD31-4B8C-83A1-F6EECF244321}">
                    <p14:modId xmlns:p14="http://schemas.microsoft.com/office/powerpoint/2010/main" val="2692346829"/>
                  </p:ext>
                </p:extLst>
              </p:nvPr>
            </p:nvGraphicFramePr>
            <p:xfrm>
              <a:off x="107950" y="771491"/>
              <a:ext cx="8877299" cy="4197671"/>
            </p:xfrm>
            <a:graphic>
              <a:graphicData uri="http://schemas.openxmlformats.org/drawingml/2006/table">
                <a:tbl>
                  <a:tblPr firstRow="1" bandRow="1">
                    <a:tableStyleId>{5C22544A-7EE6-4342-B048-85BDC9FD1C3A}</a:tableStyleId>
                  </a:tblPr>
                  <a:tblGrid>
                    <a:gridCol w="1822450">
                      <a:extLst>
                        <a:ext uri="{9D8B030D-6E8A-4147-A177-3AD203B41FA5}">
                          <a16:colId xmlns:a16="http://schemas.microsoft.com/office/drawing/2014/main" val="3621473146"/>
                        </a:ext>
                      </a:extLst>
                    </a:gridCol>
                    <a:gridCol w="3416300">
                      <a:extLst>
                        <a:ext uri="{9D8B030D-6E8A-4147-A177-3AD203B41FA5}">
                          <a16:colId xmlns:a16="http://schemas.microsoft.com/office/drawing/2014/main" val="768385578"/>
                        </a:ext>
                      </a:extLst>
                    </a:gridCol>
                    <a:gridCol w="3638549">
                      <a:extLst>
                        <a:ext uri="{9D8B030D-6E8A-4147-A177-3AD203B41FA5}">
                          <a16:colId xmlns:a16="http://schemas.microsoft.com/office/drawing/2014/main" val="2829783127"/>
                        </a:ext>
                      </a:extLst>
                    </a:gridCol>
                  </a:tblGrid>
                  <a:tr h="257501">
                    <a:tc>
                      <a:txBody>
                        <a:bodyPr/>
                        <a:lstStyle/>
                        <a:p>
                          <a:pPr algn="ctr"/>
                          <a:endParaRPr lang="zh-TW" altLang="en-US" dirty="0"/>
                        </a:p>
                      </a:txBody>
                      <a:tcPr/>
                    </a:tc>
                    <a:tc>
                      <a:txBody>
                        <a:bodyPr/>
                        <a:lstStyle/>
                        <a:p>
                          <a:pPr algn="ctr"/>
                          <a:r>
                            <a:rPr lang="en-US" altLang="zh-TW" dirty="0"/>
                            <a:t>Our</a:t>
                          </a:r>
                          <a:r>
                            <a:rPr lang="zh-TW" altLang="en-US" dirty="0"/>
                            <a:t> method </a:t>
                          </a:r>
                        </a:p>
                      </a:txBody>
                      <a:tcPr/>
                    </a:tc>
                    <a:tc>
                      <a:txBody>
                        <a:bodyPr/>
                        <a:lstStyle/>
                        <a:p>
                          <a:pPr algn="ctr"/>
                          <a:r>
                            <a:rPr lang="en-US" altLang="zh-TW" dirty="0"/>
                            <a:t>previously proposed Hybrid Expert </a:t>
                          </a:r>
                          <a:endParaRPr lang="zh-TW" altLang="en-US" dirty="0"/>
                        </a:p>
                      </a:txBody>
                      <a:tcPr/>
                    </a:tc>
                    <a:extLst>
                      <a:ext uri="{0D108BD9-81ED-4DB2-BD59-A6C34878D82A}">
                        <a16:rowId xmlns:a16="http://schemas.microsoft.com/office/drawing/2014/main" val="1289289009"/>
                      </a:ext>
                    </a:extLst>
                  </a:tr>
                  <a:tr h="39245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b="1" dirty="0"/>
                            <a:t>B</a:t>
                          </a:r>
                          <a:r>
                            <a:rPr lang="zh-TW" altLang="en-US" sz="1400" b="1" dirty="0"/>
                            <a:t>etter performance</a:t>
                          </a:r>
                        </a:p>
                      </a:txBody>
                      <a:tcPr anchor="ctr"/>
                    </a:tc>
                    <a:tc>
                      <a:txBody>
                        <a:bodyPr/>
                        <a:lstStyle/>
                        <a:p>
                          <a:pPr algn="ctr"/>
                          <a:r>
                            <a:rPr lang="en-US" altLang="zh-TW" sz="1350" b="0" i="0" kern="1200" dirty="0">
                              <a:solidFill>
                                <a:schemeClr val="dk1"/>
                              </a:solidFill>
                              <a:effectLst/>
                              <a:latin typeface="+mn-lt"/>
                              <a:ea typeface="+mn-ea"/>
                              <a:cs typeface="+mn-cs"/>
                            </a:rPr>
                            <a:t>In our method, the Calibrated Score is </a:t>
                          </a:r>
                          <a:r>
                            <a:rPr lang="en-US" altLang="zh-TW" sz="1350" b="1" i="0" kern="1200" dirty="0">
                              <a:solidFill>
                                <a:schemeClr val="tx1"/>
                              </a:solidFill>
                              <a:effectLst/>
                              <a:latin typeface="+mn-lt"/>
                              <a:ea typeface="+mn-ea"/>
                              <a:cs typeface="+mn-cs"/>
                            </a:rPr>
                            <a:t>0.99173</a:t>
                          </a:r>
                          <a:r>
                            <a:rPr lang="en-US" altLang="zh-TW" sz="1350" b="0" i="0" kern="1200" dirty="0">
                              <a:solidFill>
                                <a:schemeClr val="dk1"/>
                              </a:solidFill>
                              <a:effectLst/>
                              <a:latin typeface="+mn-lt"/>
                              <a:ea typeface="+mn-ea"/>
                              <a:cs typeface="+mn-cs"/>
                            </a:rPr>
                            <a:t>.</a:t>
                          </a:r>
                          <a:endParaRPr lang="zh-TW" altLang="en-US" dirty="0"/>
                        </a:p>
                      </a:txBody>
                      <a:tcPr anchor="ctr"/>
                    </a:tc>
                    <a:tc>
                      <a:txBody>
                        <a:bodyPr/>
                        <a:lstStyle/>
                        <a:p>
                          <a:pPr algn="ctr"/>
                          <a:r>
                            <a:rPr lang="en-US" altLang="zh-TW" sz="1350" b="0" i="0" kern="1200" dirty="0">
                              <a:solidFill>
                                <a:schemeClr val="dk1"/>
                              </a:solidFill>
                              <a:effectLst/>
                              <a:latin typeface="+mn-lt"/>
                              <a:ea typeface="+mn-ea"/>
                              <a:cs typeface="+mn-cs"/>
                            </a:rPr>
                            <a:t>In </a:t>
                          </a:r>
                          <a:r>
                            <a:rPr lang="en-US" altLang="zh-TW" dirty="0"/>
                            <a:t>DeepGD3</a:t>
                          </a:r>
                          <a:r>
                            <a:rPr lang="en-US" altLang="zh-TW" sz="1350" b="0" i="0" kern="1200" dirty="0">
                              <a:solidFill>
                                <a:schemeClr val="dk1"/>
                              </a:solidFill>
                              <a:effectLst/>
                              <a:latin typeface="+mn-lt"/>
                              <a:ea typeface="+mn-ea"/>
                              <a:cs typeface="+mn-cs"/>
                            </a:rPr>
                            <a:t>, the Calibrated Score is </a:t>
                          </a:r>
                          <a:r>
                            <a:rPr lang="en-US" altLang="zh-TW" dirty="0">
                              <a:effectLst/>
                            </a:rPr>
                            <a:t>0.98728</a:t>
                          </a:r>
                          <a:endParaRPr lang="zh-TW" altLang="en-US" dirty="0"/>
                        </a:p>
                      </a:txBody>
                      <a:tcPr anchor="ctr"/>
                    </a:tc>
                    <a:extLst>
                      <a:ext uri="{0D108BD9-81ED-4DB2-BD59-A6C34878D82A}">
                        <a16:rowId xmlns:a16="http://schemas.microsoft.com/office/drawing/2014/main" val="644644414"/>
                      </a:ext>
                    </a:extLst>
                  </a:tr>
                  <a:tr h="39245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B</a:t>
                          </a:r>
                          <a:r>
                            <a:rPr lang="zh-TW" altLang="en-US" b="1" dirty="0"/>
                            <a:t>etter embedding</a:t>
                          </a:r>
                        </a:p>
                      </a:txBody>
                      <a:tcPr anchor="ctr"/>
                    </a:tc>
                    <a:tc>
                      <a:txBody>
                        <a:bodyPr/>
                        <a:lstStyle/>
                        <a:p>
                          <a:pPr algn="ctr"/>
                          <a:r>
                            <a:rPr lang="en-US" altLang="zh-TW" sz="1350" b="0" i="0" kern="1200" dirty="0">
                              <a:solidFill>
                                <a:schemeClr val="dk1"/>
                              </a:solidFill>
                              <a:effectLst/>
                              <a:latin typeface="+mn-lt"/>
                              <a:ea typeface="+mn-ea"/>
                              <a:cs typeface="+mn-cs"/>
                            </a:rPr>
                            <a:t>The </a:t>
                          </a:r>
                          <a:r>
                            <a:rPr lang="en-US" altLang="zh-TW" sz="1350" b="1" i="0" kern="1200" dirty="0">
                              <a:solidFill>
                                <a:schemeClr val="tx1"/>
                              </a:solidFill>
                              <a:effectLst/>
                              <a:latin typeface="+mn-lt"/>
                              <a:ea typeface="+mn-ea"/>
                              <a:cs typeface="+mn-cs"/>
                            </a:rPr>
                            <a:t>feature distribution is better </a:t>
                          </a:r>
                          <a:r>
                            <a:rPr lang="en-US" altLang="zh-TW" sz="1350" b="0" i="0" kern="1200" dirty="0">
                              <a:solidFill>
                                <a:schemeClr val="dk1"/>
                              </a:solidFill>
                              <a:effectLst/>
                              <a:latin typeface="+mn-lt"/>
                              <a:ea typeface="+mn-ea"/>
                              <a:cs typeface="+mn-cs"/>
                            </a:rPr>
                            <a:t>after using </a:t>
                          </a:r>
                        </a:p>
                        <a:p>
                          <a:pPr algn="ctr"/>
                          <a:r>
                            <a:rPr lang="en-US" altLang="zh-TW" sz="1350" b="0" i="0" kern="1200" dirty="0">
                              <a:solidFill>
                                <a:schemeClr val="dk1"/>
                              </a:solidFill>
                              <a:effectLst/>
                              <a:latin typeface="+mn-lt"/>
                              <a:ea typeface="+mn-ea"/>
                              <a:cs typeface="+mn-cs"/>
                            </a:rPr>
                            <a:t>t-SNE for visualization.</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350" b="0" i="0" kern="1200" dirty="0">
                              <a:solidFill>
                                <a:schemeClr val="dk1"/>
                              </a:solidFill>
                              <a:effectLst/>
                              <a:latin typeface="+mn-lt"/>
                              <a:ea typeface="+mn-ea"/>
                              <a:cs typeface="+mn-cs"/>
                            </a:rPr>
                            <a:t>The feature distribution is more irregular after using t-SNE for visualization.</a:t>
                          </a:r>
                          <a:endParaRPr lang="zh-TW" altLang="en-US" dirty="0"/>
                        </a:p>
                      </a:txBody>
                      <a:tcPr anchor="ctr"/>
                    </a:tc>
                    <a:extLst>
                      <a:ext uri="{0D108BD9-81ED-4DB2-BD59-A6C34878D82A}">
                        <a16:rowId xmlns:a16="http://schemas.microsoft.com/office/drawing/2014/main" val="3177526473"/>
                      </a:ext>
                    </a:extLst>
                  </a:tr>
                  <a:tr h="713547">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B</a:t>
                          </a:r>
                          <a:r>
                            <a:rPr lang="zh-TW" altLang="en-US" b="1" dirty="0"/>
                            <a:t>etter inference speed</a:t>
                          </a:r>
                        </a:p>
                      </a:txBody>
                      <a:tcPr anchor="ctr"/>
                    </a:tc>
                    <a:tc>
                      <a:txBody>
                        <a:bodyPr/>
                        <a:lstStyle/>
                        <a:p>
                          <a:pPr algn="ctr"/>
                          <a:r>
                            <a:rPr lang="en-US" altLang="zh-TW" sz="1350" b="0" i="0" kern="1200" dirty="0">
                              <a:solidFill>
                                <a:schemeClr val="dk1"/>
                              </a:solidFill>
                              <a:effectLst/>
                              <a:latin typeface="+mn-lt"/>
                              <a:ea typeface="+mn-ea"/>
                              <a:cs typeface="+mn-cs"/>
                            </a:rPr>
                            <a:t>Only one GP model is required during inference stage.</a:t>
                          </a:r>
                        </a:p>
                        <a:p>
                          <a:pPr algn="ctr"/>
                          <a:r>
                            <a:rPr lang="en-US" altLang="zh-TW" dirty="0"/>
                            <a:t>(</a:t>
                          </a:r>
                          <a:r>
                            <a:rPr lang="en-US" altLang="zh-TW" b="1" dirty="0"/>
                            <a:t>Inference phase took 5.947</a:t>
                          </a:r>
                          <a:r>
                            <a:rPr lang="zh-TW" altLang="en-US" b="1" dirty="0"/>
                            <a:t>min +-  </a:t>
                          </a:r>
                          <a:r>
                            <a:rPr lang="en-US" altLang="zh-TW" b="1" dirty="0"/>
                            <a:t>2.229</a:t>
                          </a:r>
                          <a:r>
                            <a:rPr lang="zh-TW" altLang="en-US" b="1" dirty="0"/>
                            <a:t>min</a:t>
                          </a:r>
                          <a:r>
                            <a:rPr lang="en-US" altLang="zh-TW" dirty="0"/>
                            <a:t>)</a:t>
                          </a:r>
                          <a:endParaRPr lang="zh-TW" altLang="en-US" dirty="0"/>
                        </a:p>
                      </a:txBody>
                      <a:tcPr anchor="ctr"/>
                    </a:tc>
                    <a:tc>
                      <a:txBody>
                        <a:bodyPr/>
                        <a:lstStyle/>
                        <a:p>
                          <a:pPr algn="ctr"/>
                          <a:r>
                            <a:rPr lang="en-US" altLang="zh-TW" sz="1350" b="0" i="0" kern="1200" dirty="0">
                              <a:solidFill>
                                <a:schemeClr val="dk1"/>
                              </a:solidFill>
                              <a:effectLst/>
                              <a:latin typeface="+mn-lt"/>
                              <a:ea typeface="+mn-ea"/>
                              <a:cs typeface="+mn-cs"/>
                            </a:rPr>
                            <a:t>Multiple GMM models need to be used, and each piece of data must be input into a different GMM, resulting in slower inference speed.</a:t>
                          </a:r>
                          <a:br>
                            <a:rPr lang="en-US" altLang="zh-TW" sz="1350" b="0" i="0" kern="1200" dirty="0">
                              <a:solidFill>
                                <a:schemeClr val="dk1"/>
                              </a:solidFill>
                              <a:effectLst/>
                              <a:latin typeface="+mn-lt"/>
                              <a:ea typeface="+mn-ea"/>
                              <a:cs typeface="+mn-cs"/>
                            </a:rPr>
                          </a:br>
                          <a:r>
                            <a:rPr lang="en-US" altLang="zh-TW" sz="1350" b="0" i="0" kern="1200" dirty="0">
                              <a:solidFill>
                                <a:schemeClr val="dk1"/>
                              </a:solidFill>
                              <a:effectLst/>
                              <a:latin typeface="+mn-lt"/>
                              <a:ea typeface="+mn-ea"/>
                              <a:cs typeface="+mn-cs"/>
                            </a:rPr>
                            <a:t>(</a:t>
                          </a:r>
                          <a:r>
                            <a:rPr lang="en-US" altLang="zh-TW" dirty="0"/>
                            <a:t>Inference phase took 25.51 min +- 3.66 min.)</a:t>
                          </a:r>
                          <a:endParaRPr lang="zh-TW" altLang="en-US" dirty="0"/>
                        </a:p>
                      </a:txBody>
                      <a:tcPr anchor="ctr"/>
                    </a:tc>
                    <a:extLst>
                      <a:ext uri="{0D108BD9-81ED-4DB2-BD59-A6C34878D82A}">
                        <a16:rowId xmlns:a16="http://schemas.microsoft.com/office/drawing/2014/main" val="4029242940"/>
                      </a:ext>
                    </a:extLst>
                  </a:tr>
                  <a:tr h="97058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E</a:t>
                          </a:r>
                          <a:r>
                            <a:rPr lang="zh-TW" altLang="en-US" b="1" dirty="0"/>
                            <a:t>asier for bayesian optimization</a:t>
                          </a:r>
                          <a:endParaRPr lang="en-US" altLang="zh-TW" b="1" dirty="0"/>
                        </a:p>
                      </a:txBody>
                      <a:tcPr anchor="ctr"/>
                    </a:tc>
                    <a:tc>
                      <a:txBody>
                        <a:bodyPr/>
                        <a:lstStyle/>
                        <a:p>
                          <a:pPr algn="ctr"/>
                          <a:r>
                            <a:rPr lang="en-US" altLang="zh-TW" dirty="0"/>
                            <a:t>By utilizing calculation and comparing uncertainty methods, only two hyperparameters (</a:t>
                          </a:r>
                          <a14:m>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i="1">
                                      <a:latin typeface="Cambria Math" panose="02040503050406030204" pitchFamily="18" charset="0"/>
                                    </a:rPr>
                                    <m:t>𝑗</m:t>
                                  </m:r>
                                </m:sub>
                                <m:sup>
                                  <m:r>
                                    <a:rPr lang="en-US" altLang="zh-TW" sz="1200" i="1">
                                      <a:latin typeface="Cambria Math" panose="02040503050406030204" pitchFamily="18" charset="0"/>
                                    </a:rPr>
                                    <m:t>1</m:t>
                                  </m:r>
                                </m:sup>
                              </m:sSubSup>
                              <m:r>
                                <a:rPr lang="en-US" altLang="zh-TW" sz="1200" b="0" i="1" smtClean="0">
                                  <a:latin typeface="Cambria Math" panose="02040503050406030204" pitchFamily="18" charset="0"/>
                                </a:rPr>
                                <m:t>,</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i="1">
                                      <a:latin typeface="Cambria Math" panose="02040503050406030204" pitchFamily="18" charset="0"/>
                                    </a:rPr>
                                    <m:t>𝑗</m:t>
                                  </m:r>
                                </m:sub>
                                <m:sup>
                                  <m:r>
                                    <a:rPr lang="en-US" altLang="zh-TW" sz="1200" i="1">
                                      <a:latin typeface="Cambria Math" panose="02040503050406030204" pitchFamily="18" charset="0"/>
                                    </a:rPr>
                                    <m:t>2</m:t>
                                  </m:r>
                                </m:sup>
                              </m:sSubSup>
                            </m:oMath>
                          </a14:m>
                          <a:r>
                            <a:rPr lang="en-US" altLang="zh-TW" dirty="0"/>
                            <a:t>) need to be optimized for Bayesian optimization.</a:t>
                          </a:r>
                          <a:endParaRPr lang="zh-TW" altLang="en-US" dirty="0"/>
                        </a:p>
                      </a:txBody>
                      <a:tcPr anchor="ctr"/>
                    </a:tc>
                    <a:tc>
                      <a:txBody>
                        <a:bodyPr/>
                        <a:lstStyle/>
                        <a:p>
                          <a:pPr algn="ctr"/>
                          <a:r>
                            <a:rPr lang="en-US" altLang="zh-TW" dirty="0"/>
                            <a:t>Each time Bayesian optimization is performed, we need to obtain </a:t>
                          </a:r>
                          <a14:m>
                            <m:oMath xmlns:m="http://schemas.openxmlformats.org/officeDocument/2006/math">
                              <m:sSub>
                                <m:sSubPr>
                                  <m:ctrlPr>
                                    <a:rPr lang="en-US" altLang="zh-TW" i="1" smtClean="0">
                                      <a:solidFill>
                                        <a:srgbClr val="836967"/>
                                      </a:solidFill>
                                      <a:latin typeface="Cambria Math" panose="02040503050406030204" pitchFamily="18" charset="0"/>
                                    </a:rPr>
                                  </m:ctrlPr>
                                </m:sSubPr>
                                <m:e>
                                  <m:r>
                                    <a:rPr lang="en-US" altLang="zh-TW" i="1" smtClean="0">
                                      <a:latin typeface="Cambria Math" panose="02040503050406030204" pitchFamily="18" charset="0"/>
                                    </a:rPr>
                                    <m:t>𝜏</m:t>
                                  </m:r>
                                </m:e>
                                <m:sub>
                                  <m:r>
                                    <a:rPr lang="en-US" altLang="zh-TW" i="1" smtClean="0">
                                      <a:latin typeface="Cambria Math" panose="02040503050406030204" pitchFamily="18" charset="0"/>
                                    </a:rPr>
                                    <m:t>0</m:t>
                                  </m:r>
                                </m:sub>
                              </m:sSub>
                            </m:oMath>
                          </a14:m>
                          <a:r>
                            <a:rPr lang="en-US" altLang="zh-TW" dirty="0"/>
                            <a:t> ,</a:t>
                          </a:r>
                          <a:r>
                            <a:rPr lang="en-US" altLang="zh-TW" dirty="0">
                              <a:solidFill>
                                <a:srgbClr val="836967"/>
                              </a:solidFill>
                            </a:rPr>
                            <a:t> </a:t>
                          </a:r>
                          <a14:m>
                            <m:oMath xmlns:m="http://schemas.openxmlformats.org/officeDocument/2006/math">
                              <m:sSub>
                                <m:sSubPr>
                                  <m:ctrlPr>
                                    <a:rPr lang="en-US" altLang="zh-TW" i="1" smtClean="0">
                                      <a:solidFill>
                                        <a:srgbClr val="836967"/>
                                      </a:solidFill>
                                      <a:latin typeface="Cambria Math" panose="02040503050406030204" pitchFamily="18" charset="0"/>
                                    </a:rPr>
                                  </m:ctrlPr>
                                </m:sSubPr>
                                <m:e>
                                  <m:r>
                                    <a:rPr lang="en-US" altLang="zh-TW" i="1" smtClean="0">
                                      <a:latin typeface="Cambria Math" panose="02040503050406030204" pitchFamily="18" charset="0"/>
                                    </a:rPr>
                                    <m:t>𝜏</m:t>
                                  </m:r>
                                </m:e>
                                <m:sub>
                                  <m:r>
                                    <a:rPr lang="en-US" altLang="zh-TW" b="0" i="1" smtClean="0">
                                      <a:latin typeface="Cambria Math" panose="02040503050406030204" pitchFamily="18" charset="0"/>
                                    </a:rPr>
                                    <m:t>1</m:t>
                                  </m:r>
                                </m:sub>
                              </m:sSub>
                            </m:oMath>
                          </a14:m>
                          <a:r>
                            <a:rPr lang="en-US" altLang="zh-TW" dirty="0"/>
                            <a:t> and </a:t>
                          </a:r>
                          <a14:m>
                            <m:oMath xmlns:m="http://schemas.openxmlformats.org/officeDocument/2006/math">
                              <m:sSub>
                                <m:sSubPr>
                                  <m:ctrlPr>
                                    <a:rPr lang="en-US" altLang="zh-TW" i="1" smtClean="0">
                                      <a:solidFill>
                                        <a:srgbClr val="836967"/>
                                      </a:solidFill>
                                      <a:latin typeface="Cambria Math" panose="02040503050406030204" pitchFamily="18" charset="0"/>
                                    </a:rPr>
                                  </m:ctrlPr>
                                </m:sSubPr>
                                <m:e>
                                  <m:r>
                                    <a:rPr lang="en-US" altLang="zh-TW" i="1" smtClean="0">
                                      <a:latin typeface="Cambria Math" panose="02040503050406030204" pitchFamily="18" charset="0"/>
                                    </a:rPr>
                                    <m:t>𝜏</m:t>
                                  </m:r>
                                </m:e>
                                <m:sub>
                                  <m:r>
                                    <a:rPr lang="en-US" altLang="zh-TW" b="0" i="1" smtClean="0">
                                      <a:latin typeface="Cambria Math" panose="02040503050406030204" pitchFamily="18" charset="0"/>
                                    </a:rPr>
                                    <m:t>2</m:t>
                                  </m:r>
                                </m:sub>
                              </m:sSub>
                            </m:oMath>
                          </a14:m>
                          <a:r>
                            <a:rPr lang="en-US" altLang="zh-TW" dirty="0"/>
                            <a:t> for each corresponding GMM. This allows the GMM to modify the estimated Gaussian distributions for the subsequent classification tasks.</a:t>
                          </a:r>
                          <a:endParaRPr lang="zh-TW" altLang="en-US" dirty="0"/>
                        </a:p>
                      </a:txBody>
                      <a:tcPr anchor="ctr"/>
                    </a:tc>
                    <a:extLst>
                      <a:ext uri="{0D108BD9-81ED-4DB2-BD59-A6C34878D82A}">
                        <a16:rowId xmlns:a16="http://schemas.microsoft.com/office/drawing/2014/main" val="3852401400"/>
                      </a:ext>
                    </a:extLst>
                  </a:tr>
                  <a:tr h="970581">
                    <a:tc>
                      <a:txBody>
                        <a:bodyPr/>
                        <a:lstStyle/>
                        <a:p>
                          <a:pPr algn="ctr"/>
                          <a:r>
                            <a:rPr lang="en-US" altLang="zh-TW" b="1" dirty="0"/>
                            <a:t>E</a:t>
                          </a:r>
                          <a:r>
                            <a:rPr lang="zh-TW" altLang="en-US" b="1" dirty="0"/>
                            <a:t>asier for training</a:t>
                          </a:r>
                        </a:p>
                      </a:txBody>
                      <a:tcPr anchor="ctr"/>
                    </a:tc>
                    <a:tc>
                      <a:txBody>
                        <a:bodyPr/>
                        <a:lstStyle/>
                        <a:p>
                          <a:pPr algn="ctr"/>
                          <a:r>
                            <a:rPr lang="en-US" altLang="zh-TW" dirty="0"/>
                            <a:t>By Gaussian process, we can accurately estimate the uncertainty of the model. </a:t>
                          </a:r>
                        </a:p>
                        <a:p>
                          <a:pPr algn="ctr"/>
                          <a:r>
                            <a:rPr lang="en-US" altLang="zh-TW" dirty="0"/>
                            <a:t>This helps us to </a:t>
                          </a:r>
                          <a:r>
                            <a:rPr lang="en-US" altLang="zh-TW" b="1" dirty="0"/>
                            <a:t>avoid over-fitting </a:t>
                          </a:r>
                          <a:r>
                            <a:rPr lang="en-US" altLang="zh-TW" dirty="0"/>
                            <a:t>the data, so we do </a:t>
                          </a:r>
                          <a:r>
                            <a:rPr lang="en-US" altLang="zh-TW" b="1" dirty="0"/>
                            <a:t>not need to use early stop</a:t>
                          </a:r>
                          <a:r>
                            <a:rPr lang="en-US" altLang="zh-TW" dirty="0"/>
                            <a:t>.</a:t>
                          </a:r>
                          <a:endParaRPr lang="zh-TW" altLang="en-US" dirty="0"/>
                        </a:p>
                      </a:txBody>
                      <a:tcPr anchor="ctr"/>
                    </a:tc>
                    <a:tc>
                      <a:txBody>
                        <a:bodyPr/>
                        <a:lstStyle/>
                        <a:p>
                          <a:pPr algn="ctr"/>
                          <a:r>
                            <a:rPr lang="en-US" altLang="zh-TW" sz="1350" b="0" i="0" kern="1200" dirty="0">
                              <a:solidFill>
                                <a:schemeClr val="dk1"/>
                              </a:solidFill>
                              <a:effectLst/>
                              <a:latin typeface="+mn-lt"/>
                              <a:ea typeface="+mn-ea"/>
                              <a:cs typeface="+mn-cs"/>
                            </a:rPr>
                            <a:t>When training with Multi-similarity</a:t>
                          </a:r>
                          <a:r>
                            <a:rPr lang="zh-TW" altLang="en-US" sz="1350" b="0" i="0" kern="1200" dirty="0">
                              <a:solidFill>
                                <a:schemeClr val="dk1"/>
                              </a:solidFill>
                              <a:effectLst/>
                              <a:latin typeface="+mn-lt"/>
                              <a:ea typeface="+mn-ea"/>
                              <a:cs typeface="+mn-cs"/>
                            </a:rPr>
                            <a:t> </a:t>
                          </a:r>
                          <a:r>
                            <a:rPr lang="en-US" altLang="zh-TW" sz="1350" b="0" i="0" kern="1200" dirty="0">
                              <a:solidFill>
                                <a:schemeClr val="dk1"/>
                              </a:solidFill>
                              <a:effectLst/>
                              <a:latin typeface="+mn-lt"/>
                              <a:ea typeface="+mn-ea"/>
                              <a:cs typeface="+mn-cs"/>
                            </a:rPr>
                            <a:t>loss, a large batch size and early stopping are needed</a:t>
                          </a:r>
                          <a:r>
                            <a:rPr lang="en-US" altLang="zh-TW" sz="1350" b="1" i="0" kern="1200" dirty="0">
                              <a:solidFill>
                                <a:schemeClr val="dk1"/>
                              </a:solidFill>
                              <a:effectLst/>
                              <a:latin typeface="+mn-lt"/>
                              <a:ea typeface="+mn-ea"/>
                              <a:cs typeface="+mn-cs"/>
                            </a:rPr>
                            <a:t> </a:t>
                          </a:r>
                          <a:r>
                            <a:rPr lang="en-US" altLang="zh-TW" sz="1350" b="0" i="0" kern="1200" dirty="0">
                              <a:solidFill>
                                <a:schemeClr val="dk1"/>
                              </a:solidFill>
                              <a:effectLst/>
                              <a:latin typeface="+mn-lt"/>
                              <a:ea typeface="+mn-ea"/>
                              <a:cs typeface="+mn-cs"/>
                            </a:rPr>
                            <a:t>to obtain a better feature distribution.</a:t>
                          </a:r>
                          <a:endParaRPr lang="zh-TW" altLang="en-US" dirty="0"/>
                        </a:p>
                      </a:txBody>
                      <a:tcPr anchor="ctr"/>
                    </a:tc>
                    <a:extLst>
                      <a:ext uri="{0D108BD9-81ED-4DB2-BD59-A6C34878D82A}">
                        <a16:rowId xmlns:a16="http://schemas.microsoft.com/office/drawing/2014/main" val="1969482414"/>
                      </a:ext>
                    </a:extLst>
                  </a:tr>
                </a:tbl>
              </a:graphicData>
            </a:graphic>
          </p:graphicFrame>
        </mc:Choice>
        <mc:Fallback xmlns="">
          <p:graphicFrame>
            <p:nvGraphicFramePr>
              <p:cNvPr id="6" name="表格 5">
                <a:extLst>
                  <a:ext uri="{FF2B5EF4-FFF2-40B4-BE49-F238E27FC236}">
                    <a16:creationId xmlns:a16="http://schemas.microsoft.com/office/drawing/2014/main" id="{509CA828-2FAA-4FA4-AFED-7BAE2FE8E05B}"/>
                  </a:ext>
                </a:extLst>
              </p:cNvPr>
              <p:cNvGraphicFramePr>
                <a:graphicFrameLocks noGrp="1"/>
              </p:cNvGraphicFramePr>
              <p:nvPr>
                <p:extLst>
                  <p:ext uri="{D42A27DB-BD31-4B8C-83A1-F6EECF244321}">
                    <p14:modId xmlns:p14="http://schemas.microsoft.com/office/powerpoint/2010/main" val="2692346829"/>
                  </p:ext>
                </p:extLst>
              </p:nvPr>
            </p:nvGraphicFramePr>
            <p:xfrm>
              <a:off x="107950" y="771491"/>
              <a:ext cx="8877299" cy="4197671"/>
            </p:xfrm>
            <a:graphic>
              <a:graphicData uri="http://schemas.openxmlformats.org/drawingml/2006/table">
                <a:tbl>
                  <a:tblPr firstRow="1" bandRow="1">
                    <a:tableStyleId>{5C22544A-7EE6-4342-B048-85BDC9FD1C3A}</a:tableStyleId>
                  </a:tblPr>
                  <a:tblGrid>
                    <a:gridCol w="1822450">
                      <a:extLst>
                        <a:ext uri="{9D8B030D-6E8A-4147-A177-3AD203B41FA5}">
                          <a16:colId xmlns:a16="http://schemas.microsoft.com/office/drawing/2014/main" val="3621473146"/>
                        </a:ext>
                      </a:extLst>
                    </a:gridCol>
                    <a:gridCol w="3416300">
                      <a:extLst>
                        <a:ext uri="{9D8B030D-6E8A-4147-A177-3AD203B41FA5}">
                          <a16:colId xmlns:a16="http://schemas.microsoft.com/office/drawing/2014/main" val="768385578"/>
                        </a:ext>
                      </a:extLst>
                    </a:gridCol>
                    <a:gridCol w="3638549">
                      <a:extLst>
                        <a:ext uri="{9D8B030D-6E8A-4147-A177-3AD203B41FA5}">
                          <a16:colId xmlns:a16="http://schemas.microsoft.com/office/drawing/2014/main" val="2829783127"/>
                        </a:ext>
                      </a:extLst>
                    </a:gridCol>
                  </a:tblGrid>
                  <a:tr h="297180">
                    <a:tc>
                      <a:txBody>
                        <a:bodyPr/>
                        <a:lstStyle/>
                        <a:p>
                          <a:pPr algn="ctr"/>
                          <a:endParaRPr lang="zh-TW" altLang="en-US" dirty="0"/>
                        </a:p>
                      </a:txBody>
                      <a:tcPr/>
                    </a:tc>
                    <a:tc>
                      <a:txBody>
                        <a:bodyPr/>
                        <a:lstStyle/>
                        <a:p>
                          <a:pPr algn="ctr"/>
                          <a:r>
                            <a:rPr lang="en-US" altLang="zh-TW" dirty="0"/>
                            <a:t>Our</a:t>
                          </a:r>
                          <a:r>
                            <a:rPr lang="zh-TW" altLang="en-US" dirty="0"/>
                            <a:t> method </a:t>
                          </a:r>
                        </a:p>
                      </a:txBody>
                      <a:tcPr/>
                    </a:tc>
                    <a:tc>
                      <a:txBody>
                        <a:bodyPr/>
                        <a:lstStyle/>
                        <a:p>
                          <a:pPr algn="ctr"/>
                          <a:r>
                            <a:rPr lang="en-US" altLang="zh-TW" dirty="0"/>
                            <a:t>previously proposed Hybrid Expert </a:t>
                          </a:r>
                          <a:endParaRPr lang="zh-TW" altLang="en-US" dirty="0"/>
                        </a:p>
                      </a:txBody>
                      <a:tcPr/>
                    </a:tc>
                    <a:extLst>
                      <a:ext uri="{0D108BD9-81ED-4DB2-BD59-A6C34878D82A}">
                        <a16:rowId xmlns:a16="http://schemas.microsoft.com/office/drawing/2014/main" val="1289289009"/>
                      </a:ext>
                    </a:extLst>
                  </a:tr>
                  <a:tr h="39245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400" b="1" dirty="0"/>
                            <a:t>B</a:t>
                          </a:r>
                          <a:r>
                            <a:rPr lang="zh-TW" altLang="en-US" sz="1400" b="1" dirty="0"/>
                            <a:t>etter performance</a:t>
                          </a:r>
                        </a:p>
                      </a:txBody>
                      <a:tcPr anchor="ctr"/>
                    </a:tc>
                    <a:tc>
                      <a:txBody>
                        <a:bodyPr/>
                        <a:lstStyle/>
                        <a:p>
                          <a:pPr algn="ctr"/>
                          <a:r>
                            <a:rPr lang="en-US" altLang="zh-TW" sz="1350" b="0" i="0" kern="1200" dirty="0">
                              <a:solidFill>
                                <a:schemeClr val="dk1"/>
                              </a:solidFill>
                              <a:effectLst/>
                              <a:latin typeface="+mn-lt"/>
                              <a:ea typeface="+mn-ea"/>
                              <a:cs typeface="+mn-cs"/>
                            </a:rPr>
                            <a:t>In our method, the Calibrated Score is </a:t>
                          </a:r>
                          <a:r>
                            <a:rPr lang="en-US" altLang="zh-TW" sz="1350" b="1" i="0" kern="1200" dirty="0">
                              <a:solidFill>
                                <a:schemeClr val="tx1"/>
                              </a:solidFill>
                              <a:effectLst/>
                              <a:latin typeface="+mn-lt"/>
                              <a:ea typeface="+mn-ea"/>
                              <a:cs typeface="+mn-cs"/>
                            </a:rPr>
                            <a:t>0.99173</a:t>
                          </a:r>
                          <a:r>
                            <a:rPr lang="en-US" altLang="zh-TW" sz="1350" b="0" i="0" kern="1200" dirty="0">
                              <a:solidFill>
                                <a:schemeClr val="dk1"/>
                              </a:solidFill>
                              <a:effectLst/>
                              <a:latin typeface="+mn-lt"/>
                              <a:ea typeface="+mn-ea"/>
                              <a:cs typeface="+mn-cs"/>
                            </a:rPr>
                            <a:t>.</a:t>
                          </a:r>
                          <a:endParaRPr lang="zh-TW" altLang="en-US" dirty="0"/>
                        </a:p>
                      </a:txBody>
                      <a:tcPr anchor="ctr"/>
                    </a:tc>
                    <a:tc>
                      <a:txBody>
                        <a:bodyPr/>
                        <a:lstStyle/>
                        <a:p>
                          <a:pPr algn="ctr"/>
                          <a:r>
                            <a:rPr lang="en-US" altLang="zh-TW" sz="1350" b="0" i="0" kern="1200" dirty="0">
                              <a:solidFill>
                                <a:schemeClr val="dk1"/>
                              </a:solidFill>
                              <a:effectLst/>
                              <a:latin typeface="+mn-lt"/>
                              <a:ea typeface="+mn-ea"/>
                              <a:cs typeface="+mn-cs"/>
                            </a:rPr>
                            <a:t>In </a:t>
                          </a:r>
                          <a:r>
                            <a:rPr lang="en-US" altLang="zh-TW" dirty="0"/>
                            <a:t>DeepGD3</a:t>
                          </a:r>
                          <a:r>
                            <a:rPr lang="en-US" altLang="zh-TW" sz="1350" b="0" i="0" kern="1200" dirty="0">
                              <a:solidFill>
                                <a:schemeClr val="dk1"/>
                              </a:solidFill>
                              <a:effectLst/>
                              <a:latin typeface="+mn-lt"/>
                              <a:ea typeface="+mn-ea"/>
                              <a:cs typeface="+mn-cs"/>
                            </a:rPr>
                            <a:t>, the Calibrated Score is </a:t>
                          </a:r>
                          <a:r>
                            <a:rPr lang="en-US" altLang="zh-TW" dirty="0">
                              <a:effectLst/>
                            </a:rPr>
                            <a:t>0.98728</a:t>
                          </a:r>
                          <a:endParaRPr lang="zh-TW" altLang="en-US" dirty="0"/>
                        </a:p>
                      </a:txBody>
                      <a:tcPr anchor="ctr"/>
                    </a:tc>
                    <a:extLst>
                      <a:ext uri="{0D108BD9-81ED-4DB2-BD59-A6C34878D82A}">
                        <a16:rowId xmlns:a16="http://schemas.microsoft.com/office/drawing/2014/main" val="644644414"/>
                      </a:ext>
                    </a:extLst>
                  </a:tr>
                  <a:tr h="50292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B</a:t>
                          </a:r>
                          <a:r>
                            <a:rPr lang="zh-TW" altLang="en-US" b="1" dirty="0"/>
                            <a:t>etter embedding</a:t>
                          </a:r>
                        </a:p>
                      </a:txBody>
                      <a:tcPr anchor="ctr"/>
                    </a:tc>
                    <a:tc>
                      <a:txBody>
                        <a:bodyPr/>
                        <a:lstStyle/>
                        <a:p>
                          <a:pPr algn="ctr"/>
                          <a:r>
                            <a:rPr lang="en-US" altLang="zh-TW" sz="1350" b="0" i="0" kern="1200" dirty="0">
                              <a:solidFill>
                                <a:schemeClr val="dk1"/>
                              </a:solidFill>
                              <a:effectLst/>
                              <a:latin typeface="+mn-lt"/>
                              <a:ea typeface="+mn-ea"/>
                              <a:cs typeface="+mn-cs"/>
                            </a:rPr>
                            <a:t>The </a:t>
                          </a:r>
                          <a:r>
                            <a:rPr lang="en-US" altLang="zh-TW" sz="1350" b="1" i="0" kern="1200" dirty="0">
                              <a:solidFill>
                                <a:schemeClr val="tx1"/>
                              </a:solidFill>
                              <a:effectLst/>
                              <a:latin typeface="+mn-lt"/>
                              <a:ea typeface="+mn-ea"/>
                              <a:cs typeface="+mn-cs"/>
                            </a:rPr>
                            <a:t>feature distribution is better </a:t>
                          </a:r>
                          <a:r>
                            <a:rPr lang="en-US" altLang="zh-TW" sz="1350" b="0" i="0" kern="1200" dirty="0">
                              <a:solidFill>
                                <a:schemeClr val="dk1"/>
                              </a:solidFill>
                              <a:effectLst/>
                              <a:latin typeface="+mn-lt"/>
                              <a:ea typeface="+mn-ea"/>
                              <a:cs typeface="+mn-cs"/>
                            </a:rPr>
                            <a:t>after using </a:t>
                          </a:r>
                        </a:p>
                        <a:p>
                          <a:pPr algn="ctr"/>
                          <a:r>
                            <a:rPr lang="en-US" altLang="zh-TW" sz="1350" b="0" i="0" kern="1200" dirty="0">
                              <a:solidFill>
                                <a:schemeClr val="dk1"/>
                              </a:solidFill>
                              <a:effectLst/>
                              <a:latin typeface="+mn-lt"/>
                              <a:ea typeface="+mn-ea"/>
                              <a:cs typeface="+mn-cs"/>
                            </a:rPr>
                            <a:t>t-SNE for visualization.</a:t>
                          </a:r>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350" b="0" i="0" kern="1200" dirty="0">
                              <a:solidFill>
                                <a:schemeClr val="dk1"/>
                              </a:solidFill>
                              <a:effectLst/>
                              <a:latin typeface="+mn-lt"/>
                              <a:ea typeface="+mn-ea"/>
                              <a:cs typeface="+mn-cs"/>
                            </a:rPr>
                            <a:t>The feature distribution is more irregular after using t-SNE for visualization.</a:t>
                          </a:r>
                          <a:endParaRPr lang="zh-TW" altLang="en-US" dirty="0"/>
                        </a:p>
                      </a:txBody>
                      <a:tcPr anchor="ctr"/>
                    </a:tc>
                    <a:extLst>
                      <a:ext uri="{0D108BD9-81ED-4DB2-BD59-A6C34878D82A}">
                        <a16:rowId xmlns:a16="http://schemas.microsoft.com/office/drawing/2014/main" val="3177526473"/>
                      </a:ext>
                    </a:extLst>
                  </a:tr>
                  <a:tr h="9144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B</a:t>
                          </a:r>
                          <a:r>
                            <a:rPr lang="zh-TW" altLang="en-US" b="1" dirty="0"/>
                            <a:t>etter inference speed</a:t>
                          </a:r>
                        </a:p>
                      </a:txBody>
                      <a:tcPr anchor="ctr"/>
                    </a:tc>
                    <a:tc>
                      <a:txBody>
                        <a:bodyPr/>
                        <a:lstStyle/>
                        <a:p>
                          <a:pPr algn="ctr"/>
                          <a:r>
                            <a:rPr lang="en-US" altLang="zh-TW" sz="1350" b="0" i="0" kern="1200" dirty="0">
                              <a:solidFill>
                                <a:schemeClr val="dk1"/>
                              </a:solidFill>
                              <a:effectLst/>
                              <a:latin typeface="+mn-lt"/>
                              <a:ea typeface="+mn-ea"/>
                              <a:cs typeface="+mn-cs"/>
                            </a:rPr>
                            <a:t>Only one GP model is required during inference stage.</a:t>
                          </a:r>
                        </a:p>
                        <a:p>
                          <a:pPr algn="ctr"/>
                          <a:r>
                            <a:rPr lang="en-US" altLang="zh-TW" dirty="0"/>
                            <a:t>(</a:t>
                          </a:r>
                          <a:r>
                            <a:rPr lang="en-US" altLang="zh-TW" b="1" dirty="0"/>
                            <a:t>Inference phase took 5.947</a:t>
                          </a:r>
                          <a:r>
                            <a:rPr lang="zh-TW" altLang="en-US" b="1" dirty="0"/>
                            <a:t>min +-  </a:t>
                          </a:r>
                          <a:r>
                            <a:rPr lang="en-US" altLang="zh-TW" b="1" dirty="0"/>
                            <a:t>2.229</a:t>
                          </a:r>
                          <a:r>
                            <a:rPr lang="zh-TW" altLang="en-US" b="1" dirty="0"/>
                            <a:t>min</a:t>
                          </a:r>
                          <a:r>
                            <a:rPr lang="en-US" altLang="zh-TW" dirty="0"/>
                            <a:t>)</a:t>
                          </a:r>
                          <a:endParaRPr lang="zh-TW" altLang="en-US" dirty="0"/>
                        </a:p>
                      </a:txBody>
                      <a:tcPr anchor="ctr"/>
                    </a:tc>
                    <a:tc>
                      <a:txBody>
                        <a:bodyPr/>
                        <a:lstStyle/>
                        <a:p>
                          <a:pPr algn="ctr"/>
                          <a:r>
                            <a:rPr lang="en-US" altLang="zh-TW" sz="1350" b="0" i="0" kern="1200" dirty="0">
                              <a:solidFill>
                                <a:schemeClr val="dk1"/>
                              </a:solidFill>
                              <a:effectLst/>
                              <a:latin typeface="+mn-lt"/>
                              <a:ea typeface="+mn-ea"/>
                              <a:cs typeface="+mn-cs"/>
                            </a:rPr>
                            <a:t>Multiple GMM models need to be used, and each piece of data must be input into a different GMM, resulting in slower inference speed.</a:t>
                          </a:r>
                          <a:br>
                            <a:rPr lang="en-US" altLang="zh-TW" sz="1350" b="0" i="0" kern="1200" dirty="0">
                              <a:solidFill>
                                <a:schemeClr val="dk1"/>
                              </a:solidFill>
                              <a:effectLst/>
                              <a:latin typeface="+mn-lt"/>
                              <a:ea typeface="+mn-ea"/>
                              <a:cs typeface="+mn-cs"/>
                            </a:rPr>
                          </a:br>
                          <a:r>
                            <a:rPr lang="en-US" altLang="zh-TW" sz="1350" b="0" i="0" kern="1200" dirty="0">
                              <a:solidFill>
                                <a:schemeClr val="dk1"/>
                              </a:solidFill>
                              <a:effectLst/>
                              <a:latin typeface="+mn-lt"/>
                              <a:ea typeface="+mn-ea"/>
                              <a:cs typeface="+mn-cs"/>
                            </a:rPr>
                            <a:t>(</a:t>
                          </a:r>
                          <a:r>
                            <a:rPr lang="en-US" altLang="zh-TW" dirty="0"/>
                            <a:t>Inference phase took 25.51 min +- 3.66 min.)</a:t>
                          </a:r>
                          <a:endParaRPr lang="zh-TW" altLang="en-US" dirty="0"/>
                        </a:p>
                      </a:txBody>
                      <a:tcPr anchor="ctr"/>
                    </a:tc>
                    <a:extLst>
                      <a:ext uri="{0D108BD9-81ED-4DB2-BD59-A6C34878D82A}">
                        <a16:rowId xmlns:a16="http://schemas.microsoft.com/office/drawing/2014/main" val="4029242940"/>
                      </a:ext>
                    </a:extLst>
                  </a:tr>
                  <a:tr h="112014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b="1" dirty="0"/>
                            <a:t>E</a:t>
                          </a:r>
                          <a:r>
                            <a:rPr lang="zh-TW" altLang="en-US" b="1" dirty="0"/>
                            <a:t>asier for bayesian optimization</a:t>
                          </a:r>
                          <a:endParaRPr lang="en-US" altLang="zh-TW" b="1" dirty="0"/>
                        </a:p>
                      </a:txBody>
                      <a:tcPr anchor="ctr"/>
                    </a:tc>
                    <a:tc>
                      <a:txBody>
                        <a:bodyPr/>
                        <a:lstStyle/>
                        <a:p>
                          <a:endParaRPr lang="zh-TW"/>
                        </a:p>
                      </a:txBody>
                      <a:tcPr anchor="ctr">
                        <a:blipFill>
                          <a:blip r:embed="rId2"/>
                          <a:stretch>
                            <a:fillRect l="-53476" t="-188587" r="-107308" b="-90217"/>
                          </a:stretch>
                        </a:blipFill>
                      </a:tcPr>
                    </a:tc>
                    <a:tc>
                      <a:txBody>
                        <a:bodyPr/>
                        <a:lstStyle/>
                        <a:p>
                          <a:endParaRPr lang="zh-TW"/>
                        </a:p>
                      </a:txBody>
                      <a:tcPr anchor="ctr">
                        <a:blipFill>
                          <a:blip r:embed="rId2"/>
                          <a:stretch>
                            <a:fillRect l="-144221" t="-188587" r="-838" b="-90217"/>
                          </a:stretch>
                        </a:blipFill>
                      </a:tcPr>
                    </a:tc>
                    <a:extLst>
                      <a:ext uri="{0D108BD9-81ED-4DB2-BD59-A6C34878D82A}">
                        <a16:rowId xmlns:a16="http://schemas.microsoft.com/office/drawing/2014/main" val="3852401400"/>
                      </a:ext>
                    </a:extLst>
                  </a:tr>
                  <a:tr h="970581">
                    <a:tc>
                      <a:txBody>
                        <a:bodyPr/>
                        <a:lstStyle/>
                        <a:p>
                          <a:pPr algn="ctr"/>
                          <a:r>
                            <a:rPr lang="en-US" altLang="zh-TW" b="1" dirty="0"/>
                            <a:t>E</a:t>
                          </a:r>
                          <a:r>
                            <a:rPr lang="zh-TW" altLang="en-US" b="1" dirty="0"/>
                            <a:t>asier for training</a:t>
                          </a:r>
                        </a:p>
                      </a:txBody>
                      <a:tcPr anchor="ctr"/>
                    </a:tc>
                    <a:tc>
                      <a:txBody>
                        <a:bodyPr/>
                        <a:lstStyle/>
                        <a:p>
                          <a:pPr algn="ctr"/>
                          <a:r>
                            <a:rPr lang="en-US" altLang="zh-TW" dirty="0"/>
                            <a:t>By Gaussian process, we can accurately estimate the uncertainty of the model. </a:t>
                          </a:r>
                        </a:p>
                        <a:p>
                          <a:pPr algn="ctr"/>
                          <a:r>
                            <a:rPr lang="en-US" altLang="zh-TW" dirty="0"/>
                            <a:t>This helps us to </a:t>
                          </a:r>
                          <a:r>
                            <a:rPr lang="en-US" altLang="zh-TW" b="1" dirty="0"/>
                            <a:t>avoid over-fitting </a:t>
                          </a:r>
                          <a:r>
                            <a:rPr lang="en-US" altLang="zh-TW" dirty="0"/>
                            <a:t>the data, so we do </a:t>
                          </a:r>
                          <a:r>
                            <a:rPr lang="en-US" altLang="zh-TW" b="1" dirty="0"/>
                            <a:t>not need to use early stop</a:t>
                          </a:r>
                          <a:r>
                            <a:rPr lang="en-US" altLang="zh-TW" dirty="0"/>
                            <a:t>.</a:t>
                          </a:r>
                          <a:endParaRPr lang="zh-TW" altLang="en-US" dirty="0"/>
                        </a:p>
                      </a:txBody>
                      <a:tcPr anchor="ctr"/>
                    </a:tc>
                    <a:tc>
                      <a:txBody>
                        <a:bodyPr/>
                        <a:lstStyle/>
                        <a:p>
                          <a:pPr algn="ctr"/>
                          <a:r>
                            <a:rPr lang="en-US" altLang="zh-TW" sz="1350" b="0" i="0" kern="1200" dirty="0">
                              <a:solidFill>
                                <a:schemeClr val="dk1"/>
                              </a:solidFill>
                              <a:effectLst/>
                              <a:latin typeface="+mn-lt"/>
                              <a:ea typeface="+mn-ea"/>
                              <a:cs typeface="+mn-cs"/>
                            </a:rPr>
                            <a:t>When training with Multi-similarity</a:t>
                          </a:r>
                          <a:r>
                            <a:rPr lang="zh-TW" altLang="en-US" sz="1350" b="0" i="0" kern="1200" dirty="0">
                              <a:solidFill>
                                <a:schemeClr val="dk1"/>
                              </a:solidFill>
                              <a:effectLst/>
                              <a:latin typeface="+mn-lt"/>
                              <a:ea typeface="+mn-ea"/>
                              <a:cs typeface="+mn-cs"/>
                            </a:rPr>
                            <a:t> </a:t>
                          </a:r>
                          <a:r>
                            <a:rPr lang="en-US" altLang="zh-TW" sz="1350" b="0" i="0" kern="1200" dirty="0">
                              <a:solidFill>
                                <a:schemeClr val="dk1"/>
                              </a:solidFill>
                              <a:effectLst/>
                              <a:latin typeface="+mn-lt"/>
                              <a:ea typeface="+mn-ea"/>
                              <a:cs typeface="+mn-cs"/>
                            </a:rPr>
                            <a:t>loss, a large batch size and early stopping are needed</a:t>
                          </a:r>
                          <a:r>
                            <a:rPr lang="en-US" altLang="zh-TW" sz="1350" b="1" i="0" kern="1200" dirty="0">
                              <a:solidFill>
                                <a:schemeClr val="dk1"/>
                              </a:solidFill>
                              <a:effectLst/>
                              <a:latin typeface="+mn-lt"/>
                              <a:ea typeface="+mn-ea"/>
                              <a:cs typeface="+mn-cs"/>
                            </a:rPr>
                            <a:t> </a:t>
                          </a:r>
                          <a:r>
                            <a:rPr lang="en-US" altLang="zh-TW" sz="1350" b="0" i="0" kern="1200" dirty="0">
                              <a:solidFill>
                                <a:schemeClr val="dk1"/>
                              </a:solidFill>
                              <a:effectLst/>
                              <a:latin typeface="+mn-lt"/>
                              <a:ea typeface="+mn-ea"/>
                              <a:cs typeface="+mn-cs"/>
                            </a:rPr>
                            <a:t>to obtain a better feature distribution.</a:t>
                          </a:r>
                          <a:endParaRPr lang="zh-TW" altLang="en-US" dirty="0"/>
                        </a:p>
                      </a:txBody>
                      <a:tcPr anchor="ctr"/>
                    </a:tc>
                    <a:extLst>
                      <a:ext uri="{0D108BD9-81ED-4DB2-BD59-A6C34878D82A}">
                        <a16:rowId xmlns:a16="http://schemas.microsoft.com/office/drawing/2014/main" val="1969482414"/>
                      </a:ext>
                    </a:extLst>
                  </a:tr>
                </a:tbl>
              </a:graphicData>
            </a:graphic>
          </p:graphicFrame>
        </mc:Fallback>
      </mc:AlternateContent>
      <p:sp>
        <p:nvSpPr>
          <p:cNvPr id="4" name="矩形 3">
            <a:extLst>
              <a:ext uri="{FF2B5EF4-FFF2-40B4-BE49-F238E27FC236}">
                <a16:creationId xmlns:a16="http://schemas.microsoft.com/office/drawing/2014/main" id="{B652DD61-3F70-497A-8EAE-F33217A113D7}"/>
              </a:ext>
            </a:extLst>
          </p:cNvPr>
          <p:cNvSpPr/>
          <p:nvPr/>
        </p:nvSpPr>
        <p:spPr bwMode="auto">
          <a:xfrm>
            <a:off x="168540" y="90085"/>
            <a:ext cx="830996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Qualitative analysis and Quantitative analysis</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Advantages of Our Method Compared to Previously Proposed Hybrid Expert on PCB Dataset</a:t>
            </a:r>
            <a:endPar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頁尾版面配置區 11">
            <a:extLst>
              <a:ext uri="{FF2B5EF4-FFF2-40B4-BE49-F238E27FC236}">
                <a16:creationId xmlns:a16="http://schemas.microsoft.com/office/drawing/2014/main" id="{1114FF92-52CC-47B0-4675-27AAF330BDAB}"/>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6CBFEA09-7B1D-847B-1839-A1E8EC0A1F3B}"/>
              </a:ext>
            </a:extLst>
          </p:cNvPr>
          <p:cNvSpPr>
            <a:spLocks noGrp="1"/>
          </p:cNvSpPr>
          <p:nvPr>
            <p:ph type="sldNum" sz="quarter" idx="12"/>
          </p:nvPr>
        </p:nvSpPr>
        <p:spPr/>
        <p:txBody>
          <a:bodyPr/>
          <a:lstStyle/>
          <a:p>
            <a:fld id="{EE3F9CDB-1F21-4789-A81E-8FEA25CE194B}" type="slidenum">
              <a:rPr lang="zh-CN" altLang="en-US" smtClean="0"/>
              <a:pPr/>
              <a:t>56</a:t>
            </a:fld>
            <a:endParaRPr lang="zh-CN" altLang="en-US" dirty="0"/>
          </a:p>
        </p:txBody>
      </p:sp>
    </p:spTree>
    <p:extLst>
      <p:ext uri="{BB962C8B-B14F-4D97-AF65-F5344CB8AC3E}">
        <p14:creationId xmlns:p14="http://schemas.microsoft.com/office/powerpoint/2010/main" val="214431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2392556" y="2267424"/>
            <a:ext cx="4358886" cy="769441"/>
          </a:xfrm>
          <a:prstGeom prst="rect">
            <a:avLst/>
          </a:prstGeom>
        </p:spPr>
        <p:txBody>
          <a:bodyPr wrap="non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Ablation study</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FOUR</a:t>
            </a:r>
            <a:endParaRPr lang="zh-CN" altLang="en-US" sz="1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2E64775-1095-E1D2-D7D6-2C6BC316C4AD}"/>
              </a:ext>
            </a:extLst>
          </p:cNvPr>
          <p:cNvSpPr/>
          <p:nvPr/>
        </p:nvSpPr>
        <p:spPr bwMode="auto">
          <a:xfrm>
            <a:off x="168541" y="90086"/>
            <a:ext cx="895014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without stage 2 (b) using GMM and (c) using GP in stage 2</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1E512068-0735-B82D-F652-08509972907D}"/>
              </a:ext>
            </a:extLst>
          </p:cNvPr>
          <p:cNvSpPr txBox="1"/>
          <p:nvPr/>
        </p:nvSpPr>
        <p:spPr>
          <a:xfrm>
            <a:off x="664456" y="1373485"/>
            <a:ext cx="7815088" cy="1892826"/>
          </a:xfrm>
          <a:prstGeom prst="rect">
            <a:avLst/>
          </a:prstGeom>
          <a:noFill/>
        </p:spPr>
        <p:txBody>
          <a:bodyPr wrap="square">
            <a:spAutoFit/>
          </a:bodyPr>
          <a:lstStyle/>
          <a:p>
            <a:r>
              <a:rPr lang="en-US" altLang="zh-TW" sz="1800" b="1" dirty="0"/>
              <a:t>Comparison of the effect of (a) using GMM (b) using GP, in stage 2 and (c) without stage 2 :</a:t>
            </a:r>
          </a:p>
          <a:p>
            <a:pPr marL="342900" indent="-342900">
              <a:buFont typeface="Arial" panose="020B0604020202020204" pitchFamily="34" charset="0"/>
              <a:buChar char="•"/>
            </a:pPr>
            <a:endParaRPr lang="en-US" altLang="zh-TW" b="1" dirty="0"/>
          </a:p>
          <a:p>
            <a:pPr marL="285750" indent="-285750">
              <a:buFont typeface="Arial" panose="020B0604020202020204" pitchFamily="34" charset="0"/>
              <a:buChar char="•"/>
            </a:pPr>
            <a:r>
              <a:rPr lang="en-US" altLang="zh-TW" dirty="0"/>
              <a:t>Of the experiments above, Stage 1 used Gaussian process classifier for fair comparison. </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We will investigate the effects of employing different methods in Stage 2 of our approach</a:t>
            </a:r>
            <a:r>
              <a:rPr lang="zh-TW" altLang="en-US" dirty="0"/>
              <a:t> </a:t>
            </a:r>
            <a:r>
              <a:rPr lang="en-US" altLang="zh-TW" dirty="0"/>
              <a:t>to understand the advantage of GP.</a:t>
            </a:r>
          </a:p>
          <a:p>
            <a:pPr marL="342900" indent="-342900">
              <a:buFont typeface="Arial" panose="020B0604020202020204" pitchFamily="34" charset="0"/>
              <a:buChar char="•"/>
            </a:pPr>
            <a:endParaRPr lang="en-US" altLang="zh-TW" b="1" dirty="0"/>
          </a:p>
        </p:txBody>
      </p:sp>
      <p:sp>
        <p:nvSpPr>
          <p:cNvPr id="12" name="頁尾版面配置區 11">
            <a:extLst>
              <a:ext uri="{FF2B5EF4-FFF2-40B4-BE49-F238E27FC236}">
                <a16:creationId xmlns:a16="http://schemas.microsoft.com/office/drawing/2014/main" id="{0B1CC5D6-C67F-E06D-E789-CBD31B4AD2F9}"/>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20FA9AAD-48BC-1150-0039-EF822123A35C}"/>
              </a:ext>
            </a:extLst>
          </p:cNvPr>
          <p:cNvSpPr>
            <a:spLocks noGrp="1"/>
          </p:cNvSpPr>
          <p:nvPr>
            <p:ph type="sldNum" sz="quarter" idx="12"/>
          </p:nvPr>
        </p:nvSpPr>
        <p:spPr/>
        <p:txBody>
          <a:bodyPr/>
          <a:lstStyle/>
          <a:p>
            <a:fld id="{EE3F9CDB-1F21-4789-A81E-8FEA25CE194B}" type="slidenum">
              <a:rPr lang="zh-CN" altLang="en-US" smtClean="0"/>
              <a:pPr/>
              <a:t>58</a:t>
            </a:fld>
            <a:endParaRPr lang="zh-CN" altLang="en-US" dirty="0"/>
          </a:p>
        </p:txBody>
      </p:sp>
    </p:spTree>
    <p:extLst>
      <p:ext uri="{BB962C8B-B14F-4D97-AF65-F5344CB8AC3E}">
        <p14:creationId xmlns:p14="http://schemas.microsoft.com/office/powerpoint/2010/main" val="2674706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7B4609DA-D891-6CD5-18EA-5096598042EA}"/>
              </a:ext>
            </a:extLst>
          </p:cNvPr>
          <p:cNvGraphicFramePr>
            <a:graphicFrameLocks noGrp="1"/>
          </p:cNvGraphicFramePr>
          <p:nvPr/>
        </p:nvGraphicFramePr>
        <p:xfrm>
          <a:off x="96929" y="2042255"/>
          <a:ext cx="8950142" cy="2743200"/>
        </p:xfrm>
        <a:graphic>
          <a:graphicData uri="http://schemas.openxmlformats.org/drawingml/2006/table">
            <a:tbl>
              <a:tblPr firstRow="1" bandRow="1">
                <a:tableStyleId>{7DF18680-E054-41AD-8BC1-D1AEF772440D}</a:tableStyleId>
              </a:tblPr>
              <a:tblGrid>
                <a:gridCol w="1692238">
                  <a:extLst>
                    <a:ext uri="{9D8B030D-6E8A-4147-A177-3AD203B41FA5}">
                      <a16:colId xmlns:a16="http://schemas.microsoft.com/office/drawing/2014/main" val="4150500866"/>
                    </a:ext>
                  </a:extLst>
                </a:gridCol>
                <a:gridCol w="1409200">
                  <a:extLst>
                    <a:ext uri="{9D8B030D-6E8A-4147-A177-3AD203B41FA5}">
                      <a16:colId xmlns:a16="http://schemas.microsoft.com/office/drawing/2014/main" val="2679257573"/>
                    </a:ext>
                  </a:extLst>
                </a:gridCol>
                <a:gridCol w="1580344">
                  <a:extLst>
                    <a:ext uri="{9D8B030D-6E8A-4147-A177-3AD203B41FA5}">
                      <a16:colId xmlns:a16="http://schemas.microsoft.com/office/drawing/2014/main" val="1833495153"/>
                    </a:ext>
                  </a:extLst>
                </a:gridCol>
                <a:gridCol w="1465669">
                  <a:extLst>
                    <a:ext uri="{9D8B030D-6E8A-4147-A177-3AD203B41FA5}">
                      <a16:colId xmlns:a16="http://schemas.microsoft.com/office/drawing/2014/main" val="364127034"/>
                    </a:ext>
                  </a:extLst>
                </a:gridCol>
                <a:gridCol w="1541652">
                  <a:extLst>
                    <a:ext uri="{9D8B030D-6E8A-4147-A177-3AD203B41FA5}">
                      <a16:colId xmlns:a16="http://schemas.microsoft.com/office/drawing/2014/main" val="1699609000"/>
                    </a:ext>
                  </a:extLst>
                </a:gridCol>
                <a:gridCol w="1261039">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1.268% ± 0.446%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2.481% ± 2.155%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15.13% ± 3.211%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3.749% ± 1.709%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0.94083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2.292% ± 1.077%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1.537% ± 1.361%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 ± 5.689%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3.829% ± 1.379%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0.94468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1.187% ± 0.659%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1.214% ± 0.797%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 ± 1.43%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0.95189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FE4B195E-23F8-F760-5B36-13855A1D750E}"/>
              </a:ext>
            </a:extLst>
          </p:cNvPr>
          <p:cNvSpPr txBox="1"/>
          <p:nvPr/>
        </p:nvSpPr>
        <p:spPr>
          <a:xfrm>
            <a:off x="158003" y="1734478"/>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5" name="文字方塊 4">
            <a:extLst>
              <a:ext uri="{FF2B5EF4-FFF2-40B4-BE49-F238E27FC236}">
                <a16:creationId xmlns:a16="http://schemas.microsoft.com/office/drawing/2014/main" id="{CFE521B7-85B0-6F97-B284-12086CD50AF5}"/>
              </a:ext>
            </a:extLst>
          </p:cNvPr>
          <p:cNvSpPr txBox="1"/>
          <p:nvPr/>
        </p:nvSpPr>
        <p:spPr>
          <a:xfrm>
            <a:off x="348523" y="859273"/>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6" name="矩形 5">
            <a:extLst>
              <a:ext uri="{FF2B5EF4-FFF2-40B4-BE49-F238E27FC236}">
                <a16:creationId xmlns:a16="http://schemas.microsoft.com/office/drawing/2014/main" id="{FBFE215E-E878-D653-66CC-5B4E4680D48B}"/>
              </a:ext>
            </a:extLst>
          </p:cNvPr>
          <p:cNvSpPr/>
          <p:nvPr/>
        </p:nvSpPr>
        <p:spPr bwMode="auto">
          <a:xfrm>
            <a:off x="168541" y="90086"/>
            <a:ext cx="888602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without stage 2 (b) using GMM and (c) using GP in stage 2</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0" name="文字方塊 9">
            <a:extLst>
              <a:ext uri="{FF2B5EF4-FFF2-40B4-BE49-F238E27FC236}">
                <a16:creationId xmlns:a16="http://schemas.microsoft.com/office/drawing/2014/main" id="{E9246D34-C499-4C81-9A3F-CDE580F54726}"/>
              </a:ext>
            </a:extLst>
          </p:cNvPr>
          <p:cNvSpPr txBox="1"/>
          <p:nvPr/>
        </p:nvSpPr>
        <p:spPr>
          <a:xfrm>
            <a:off x="1789890" y="1534424"/>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7" name="文字方塊 6">
            <a:extLst>
              <a:ext uri="{FF2B5EF4-FFF2-40B4-BE49-F238E27FC236}">
                <a16:creationId xmlns:a16="http://schemas.microsoft.com/office/drawing/2014/main" id="{B0606820-7107-5125-9E2E-DB6CF7030001}"/>
              </a:ext>
            </a:extLst>
          </p:cNvPr>
          <p:cNvSpPr txBox="1"/>
          <p:nvPr/>
        </p:nvSpPr>
        <p:spPr>
          <a:xfrm>
            <a:off x="288181" y="1077492"/>
            <a:ext cx="871755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Experiment result show that when GP is used in Stage 2 , it performs better in terms of the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compared to </a:t>
            </a:r>
            <a:r>
              <a:rPr lang="en-US" altLang="zh-CN" sz="14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(a) without stage 2, and (b) using GMM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6" name="頁尾版面配置區 15">
            <a:extLst>
              <a:ext uri="{FF2B5EF4-FFF2-40B4-BE49-F238E27FC236}">
                <a16:creationId xmlns:a16="http://schemas.microsoft.com/office/drawing/2014/main" id="{D8720EA1-C01D-D490-4D92-14928BD819FD}"/>
              </a:ext>
            </a:extLst>
          </p:cNvPr>
          <p:cNvSpPr>
            <a:spLocks noGrp="1"/>
          </p:cNvSpPr>
          <p:nvPr>
            <p:ph type="ftr" sz="quarter" idx="11"/>
          </p:nvPr>
        </p:nvSpPr>
        <p:spPr/>
        <p:txBody>
          <a:bodyPr/>
          <a:lstStyle/>
          <a:p>
            <a:r>
              <a:rPr lang="en-US" altLang="zh-TW"/>
              <a:t>/78</a:t>
            </a:r>
            <a:endParaRPr lang="zh-TW" altLang="en-US" dirty="0"/>
          </a:p>
        </p:txBody>
      </p:sp>
      <p:sp>
        <p:nvSpPr>
          <p:cNvPr id="17" name="投影片編號版面配置區 16">
            <a:extLst>
              <a:ext uri="{FF2B5EF4-FFF2-40B4-BE49-F238E27FC236}">
                <a16:creationId xmlns:a16="http://schemas.microsoft.com/office/drawing/2014/main" id="{3E738133-FD3C-E349-9029-5F84E432C048}"/>
              </a:ext>
            </a:extLst>
          </p:cNvPr>
          <p:cNvSpPr>
            <a:spLocks noGrp="1"/>
          </p:cNvSpPr>
          <p:nvPr>
            <p:ph type="sldNum" sz="quarter" idx="12"/>
          </p:nvPr>
        </p:nvSpPr>
        <p:spPr/>
        <p:txBody>
          <a:bodyPr/>
          <a:lstStyle/>
          <a:p>
            <a:fld id="{EE3F9CDB-1F21-4789-A81E-8FEA25CE194B}" type="slidenum">
              <a:rPr lang="zh-CN" altLang="en-US" smtClean="0"/>
              <a:pPr/>
              <a:t>59</a:t>
            </a:fld>
            <a:endParaRPr lang="zh-CN" altLang="en-US" dirty="0"/>
          </a:p>
        </p:txBody>
      </p:sp>
    </p:spTree>
    <p:extLst>
      <p:ext uri="{BB962C8B-B14F-4D97-AF65-F5344CB8AC3E}">
        <p14:creationId xmlns:p14="http://schemas.microsoft.com/office/powerpoint/2010/main" val="1756696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矩形 65">
                <a:extLst>
                  <a:ext uri="{FF2B5EF4-FFF2-40B4-BE49-F238E27FC236}">
                    <a16:creationId xmlns:a16="http://schemas.microsoft.com/office/drawing/2014/main" id="{9FC12BDB-4FEC-E737-E811-9F9B42100BBD}"/>
                  </a:ext>
                </a:extLst>
              </p:cNvPr>
              <p:cNvSpPr/>
              <p:nvPr/>
            </p:nvSpPr>
            <p:spPr>
              <a:xfrm>
                <a:off x="701063" y="3509773"/>
                <a:ext cx="1081604" cy="83231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r>
                            <a:rPr lang="en-US" altLang="zh-TW" sz="1050">
                              <a:latin typeface="Cambria Math" panose="02040503050406030204" pitchFamily="18" charset="0"/>
                            </a:rPr>
                            <m:t>1</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3" name="矩形 65">
                <a:extLst>
                  <a:ext uri="{FF2B5EF4-FFF2-40B4-BE49-F238E27FC236}">
                    <a16:creationId xmlns:a16="http://schemas.microsoft.com/office/drawing/2014/main" id="{9FC12BDB-4FEC-E737-E811-9F9B42100BBD}"/>
                  </a:ext>
                </a:extLst>
              </p:cNvPr>
              <p:cNvSpPr>
                <a:spLocks noRot="1" noChangeAspect="1" noMove="1" noResize="1" noEditPoints="1" noAdjustHandles="1" noChangeArrowheads="1" noChangeShapeType="1" noTextEdit="1"/>
              </p:cNvSpPr>
              <p:nvPr/>
            </p:nvSpPr>
            <p:spPr>
              <a:xfrm>
                <a:off x="701063" y="3509773"/>
                <a:ext cx="1081604" cy="832311"/>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67">
                <a:extLst>
                  <a:ext uri="{FF2B5EF4-FFF2-40B4-BE49-F238E27FC236}">
                    <a16:creationId xmlns:a16="http://schemas.microsoft.com/office/drawing/2014/main" id="{6485799E-D539-ADD6-E8A7-F86D0CF3C034}"/>
                  </a:ext>
                </a:extLst>
              </p:cNvPr>
              <p:cNvSpPr/>
              <p:nvPr/>
            </p:nvSpPr>
            <p:spPr>
              <a:xfrm>
                <a:off x="3881514" y="3228269"/>
                <a:ext cx="1461820" cy="4847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Discriminative Model</a:t>
                </a:r>
              </a:p>
              <a:p>
                <a:pPr algn="ctr"/>
                <a14:m>
                  <m:oMathPara xmlns:m="http://schemas.openxmlformats.org/officeDocument/2006/math">
                    <m:oMathParaPr>
                      <m:jc m:val="centerGroup"/>
                    </m:oMathParaPr>
                    <m:oMath xmlns:m="http://schemas.openxmlformats.org/officeDocument/2006/math">
                      <m:r>
                        <a:rPr lang="en-US" altLang="zh-TW" sz="1050">
                          <a:latin typeface="Cambria Math" panose="02040503050406030204" pitchFamily="18" charset="0"/>
                        </a:rPr>
                        <m:t>𝜓</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4" name="矩形 67">
                <a:extLst>
                  <a:ext uri="{FF2B5EF4-FFF2-40B4-BE49-F238E27FC236}">
                    <a16:creationId xmlns:a16="http://schemas.microsoft.com/office/drawing/2014/main" id="{6485799E-D539-ADD6-E8A7-F86D0CF3C034}"/>
                  </a:ext>
                </a:extLst>
              </p:cNvPr>
              <p:cNvSpPr>
                <a:spLocks noRot="1" noChangeAspect="1" noMove="1" noResize="1" noEditPoints="1" noAdjustHandles="1" noChangeArrowheads="1" noChangeShapeType="1" noTextEdit="1"/>
              </p:cNvSpPr>
              <p:nvPr/>
            </p:nvSpPr>
            <p:spPr>
              <a:xfrm>
                <a:off x="3881514" y="3228269"/>
                <a:ext cx="1461820" cy="484796"/>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70">
                <a:extLst>
                  <a:ext uri="{FF2B5EF4-FFF2-40B4-BE49-F238E27FC236}">
                    <a16:creationId xmlns:a16="http://schemas.microsoft.com/office/drawing/2014/main" id="{E7D20C3D-441F-68C5-44BB-7B2DB921BC8E}"/>
                  </a:ext>
                </a:extLst>
              </p:cNvPr>
              <p:cNvSpPr/>
              <p:nvPr/>
            </p:nvSpPr>
            <p:spPr>
              <a:xfrm>
                <a:off x="2157485" y="3597348"/>
                <a:ext cx="1031438" cy="731706"/>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Shared </a:t>
                </a:r>
                <a14:m>
                  <m:oMath xmlns:m="http://schemas.openxmlformats.org/officeDocument/2006/math">
                    <m:r>
                      <m:rPr>
                        <m:sty m:val="p"/>
                      </m:rPr>
                      <a:rPr lang="en-US" altLang="zh-TW" sz="1050" i="1" dirty="0">
                        <a:latin typeface="Cambria Math" panose="02040503050406030204" pitchFamily="18" charset="0"/>
                      </a:rPr>
                      <m:t>E</m:t>
                    </m:r>
                  </m:oMath>
                </a14:m>
                <a:r>
                  <a:rPr lang="en-US" altLang="zh-TW" sz="1050" dirty="0">
                    <a:latin typeface="Cambria Math" panose="02040503050406030204" pitchFamily="18" charset="0"/>
                  </a:rPr>
                  <a:t>mbedding </a:t>
                </a:r>
                <a14:m>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r>
                          <a:rPr lang="en-US" altLang="zh-TW" sz="1050">
                            <a:latin typeface="Cambria Math" panose="02040503050406030204" pitchFamily="18" charset="0"/>
                          </a:rPr>
                          <m:t>2</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a14:m>
                <a:endParaRPr lang="zh-TW" altLang="en-US" sz="1050" dirty="0">
                  <a:latin typeface="Cambria Math" panose="02040503050406030204" pitchFamily="18" charset="0"/>
                </a:endParaRPr>
              </a:p>
            </p:txBody>
          </p:sp>
        </mc:Choice>
        <mc:Fallback xmlns="">
          <p:sp>
            <p:nvSpPr>
              <p:cNvPr id="5" name="矩形 70">
                <a:extLst>
                  <a:ext uri="{FF2B5EF4-FFF2-40B4-BE49-F238E27FC236}">
                    <a16:creationId xmlns:a16="http://schemas.microsoft.com/office/drawing/2014/main" id="{E7D20C3D-441F-68C5-44BB-7B2DB921BC8E}"/>
                  </a:ext>
                </a:extLst>
              </p:cNvPr>
              <p:cNvSpPr>
                <a:spLocks noRot="1" noChangeAspect="1" noMove="1" noResize="1" noEditPoints="1" noAdjustHandles="1" noChangeArrowheads="1" noChangeShapeType="1" noTextEdit="1"/>
              </p:cNvSpPr>
              <p:nvPr/>
            </p:nvSpPr>
            <p:spPr>
              <a:xfrm>
                <a:off x="2157485" y="3597348"/>
                <a:ext cx="1031438" cy="731706"/>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73">
                <a:extLst>
                  <a:ext uri="{FF2B5EF4-FFF2-40B4-BE49-F238E27FC236}">
                    <a16:creationId xmlns:a16="http://schemas.microsoft.com/office/drawing/2014/main" id="{6C6A6CEA-9981-333D-1FD3-23284A4C11A4}"/>
                  </a:ext>
                </a:extLst>
              </p:cNvPr>
              <p:cNvSpPr/>
              <p:nvPr/>
            </p:nvSpPr>
            <p:spPr>
              <a:xfrm>
                <a:off x="3881514" y="4121569"/>
                <a:ext cx="1433617" cy="4847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rPr>
                        <m:t>Generative</m:t>
                      </m:r>
                      <m:r>
                        <a:rPr lang="en-US" altLang="zh-TW" sz="1050" dirty="0">
                          <a:latin typeface="Cambria Math" panose="02040503050406030204" pitchFamily="18" charset="0"/>
                        </a:rPr>
                        <m:t> </m:t>
                      </m:r>
                      <m:r>
                        <m:rPr>
                          <m:sty m:val="p"/>
                        </m:rPr>
                        <a:rPr lang="en-US" altLang="zh-TW" sz="1050" dirty="0">
                          <a:latin typeface="Cambria Math" panose="02040503050406030204" pitchFamily="18" charset="0"/>
                        </a:rPr>
                        <m:t>Model</m:t>
                      </m:r>
                    </m:oMath>
                  </m:oMathPara>
                </a14:m>
                <a:endParaRPr lang="en-US" altLang="zh-TW" sz="105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a:latin typeface="Cambria Math" panose="02040503050406030204" pitchFamily="18" charset="0"/>
                        </a:rPr>
                        <m:t>𝛾</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6" name="矩形 73">
                <a:extLst>
                  <a:ext uri="{FF2B5EF4-FFF2-40B4-BE49-F238E27FC236}">
                    <a16:creationId xmlns:a16="http://schemas.microsoft.com/office/drawing/2014/main" id="{6C6A6CEA-9981-333D-1FD3-23284A4C11A4}"/>
                  </a:ext>
                </a:extLst>
              </p:cNvPr>
              <p:cNvSpPr>
                <a:spLocks noRot="1" noChangeAspect="1" noMove="1" noResize="1" noEditPoints="1" noAdjustHandles="1" noChangeArrowheads="1" noChangeShapeType="1" noTextEdit="1"/>
              </p:cNvSpPr>
              <p:nvPr/>
            </p:nvSpPr>
            <p:spPr>
              <a:xfrm>
                <a:off x="3881514" y="4121569"/>
                <a:ext cx="1433617" cy="484796"/>
              </a:xfrm>
              <a:prstGeom prst="rect">
                <a:avLst/>
              </a:prstGeom>
              <a:blipFill>
                <a:blip r:embed="rId5"/>
                <a:stretch>
                  <a:fillRect/>
                </a:stretch>
              </a:blipFill>
            </p:spPr>
            <p:txBody>
              <a:bodyPr/>
              <a:lstStyle/>
              <a:p>
                <a:r>
                  <a:rPr lang="zh-TW" altLang="en-US">
                    <a:noFill/>
                  </a:rPr>
                  <a:t> </a:t>
                </a:r>
              </a:p>
            </p:txBody>
          </p:sp>
        </mc:Fallback>
      </mc:AlternateContent>
      <p:cxnSp>
        <p:nvCxnSpPr>
          <p:cNvPr id="7" name="直線單箭頭接點 78">
            <a:extLst>
              <a:ext uri="{FF2B5EF4-FFF2-40B4-BE49-F238E27FC236}">
                <a16:creationId xmlns:a16="http://schemas.microsoft.com/office/drawing/2014/main" id="{B1BD95D2-6972-1FEF-40F0-D87D25D1BDBA}"/>
              </a:ext>
            </a:extLst>
          </p:cNvPr>
          <p:cNvCxnSpPr>
            <a:cxnSpLocks/>
            <a:stCxn id="6" idx="3"/>
          </p:cNvCxnSpPr>
          <p:nvPr/>
        </p:nvCxnSpPr>
        <p:spPr>
          <a:xfrm>
            <a:off x="5315131" y="4363968"/>
            <a:ext cx="828097" cy="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80">
                <a:extLst>
                  <a:ext uri="{FF2B5EF4-FFF2-40B4-BE49-F238E27FC236}">
                    <a16:creationId xmlns:a16="http://schemas.microsoft.com/office/drawing/2014/main" id="{0AFB3A09-1A9D-19F8-6746-27D8DDC06FD3}"/>
                  </a:ext>
                </a:extLst>
              </p:cNvPr>
              <p:cNvSpPr/>
              <p:nvPr/>
            </p:nvSpPr>
            <p:spPr>
              <a:xfrm>
                <a:off x="7584723" y="3147383"/>
                <a:ext cx="890535" cy="162885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latin typeface="Cambria Math" panose="02040503050406030204" pitchFamily="18" charset="0"/>
                  </a:rPr>
                  <a:t>Prediction</a:t>
                </a:r>
              </a:p>
              <a:p>
                <a:pPr algn="ctr"/>
                <a:r>
                  <a:rPr lang="en-US" altLang="zh-TW" sz="105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1050" dirty="0">
                          <a:solidFill>
                            <a:schemeClr val="tx1"/>
                          </a:solidFill>
                          <a:latin typeface="Cambria Math" panose="02040503050406030204" pitchFamily="18" charset="0"/>
                        </a:rPr>
                        <m:t>𝐺</m:t>
                      </m:r>
                      <m:r>
                        <a:rPr lang="en-US" altLang="zh-TW" sz="1050"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dirty="0">
                                  <a:solidFill>
                                    <a:schemeClr val="tx1"/>
                                  </a:solidFill>
                                  <a:latin typeface="Cambria Math" panose="02040503050406030204" pitchFamily="18" charset="0"/>
                                </a:rPr>
                                <m:t>𝑦</m:t>
                              </m:r>
                            </m:e>
                          </m:acc>
                        </m:e>
                        <m:sub>
                          <m:r>
                            <a:rPr lang="en-US" altLang="zh-TW" sz="1050" dirty="0">
                              <a:solidFill>
                                <a:schemeClr val="tx1"/>
                              </a:solidFill>
                              <a:latin typeface="Cambria Math" panose="02040503050406030204" pitchFamily="18" charset="0"/>
                            </a:rPr>
                            <m:t>𝑑𝑒𝑓</m:t>
                          </m:r>
                        </m:sub>
                        <m:sup>
                          <m:r>
                            <a:rPr lang="en-US" altLang="zh-TW" sz="1050" dirty="0">
                              <a:solidFill>
                                <a:schemeClr val="tx1"/>
                              </a:solidFill>
                              <a:latin typeface="Cambria Math" panose="02040503050406030204" pitchFamily="18" charset="0"/>
                            </a:rPr>
                            <m:t>1</m:t>
                          </m:r>
                        </m:sup>
                      </m:sSubSup>
                      <m:r>
                        <a:rPr lang="en-US" altLang="zh-TW" sz="1050"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dirty="0">
                                  <a:solidFill>
                                    <a:schemeClr val="tx1"/>
                                  </a:solidFill>
                                  <a:latin typeface="Cambria Math" panose="02040503050406030204" pitchFamily="18" charset="0"/>
                                </a:rPr>
                                <m:t>𝑦</m:t>
                              </m:r>
                            </m:e>
                          </m:acc>
                        </m:e>
                        <m:sub>
                          <m:r>
                            <a:rPr lang="en-US" altLang="zh-TW" sz="1050" dirty="0">
                              <a:solidFill>
                                <a:schemeClr val="tx1"/>
                              </a:solidFill>
                              <a:latin typeface="Cambria Math" panose="02040503050406030204" pitchFamily="18" charset="0"/>
                            </a:rPr>
                            <m:t>𝑑𝑒𝑓</m:t>
                          </m:r>
                        </m:sub>
                        <m:sup>
                          <m:r>
                            <a:rPr lang="en-US" altLang="zh-TW" sz="1050" dirty="0">
                              <a:solidFill>
                                <a:schemeClr val="tx1"/>
                              </a:solidFill>
                              <a:latin typeface="Cambria Math" panose="02040503050406030204" pitchFamily="18" charset="0"/>
                            </a:rPr>
                            <m:t>2</m:t>
                          </m:r>
                        </m:sup>
                      </m:sSubSup>
                      <m:r>
                        <a:rPr lang="en-US" altLang="zh-TW" sz="1050" dirty="0">
                          <a:solidFill>
                            <a:schemeClr val="tx1"/>
                          </a:solidFill>
                          <a:latin typeface="Cambria Math" panose="02040503050406030204" pitchFamily="18" charset="0"/>
                        </a:rPr>
                        <m:t>)</m:t>
                      </m:r>
                    </m:oMath>
                  </m:oMathPara>
                </a14:m>
                <a:endParaRPr lang="zh-TW" altLang="en-US" sz="1050" dirty="0">
                  <a:solidFill>
                    <a:schemeClr val="tx1"/>
                  </a:solidFill>
                  <a:latin typeface="Cambria Math" panose="02040503050406030204" pitchFamily="18" charset="0"/>
                </a:endParaRPr>
              </a:p>
            </p:txBody>
          </p:sp>
        </mc:Choice>
        <mc:Fallback xmlns="">
          <p:sp>
            <p:nvSpPr>
              <p:cNvPr id="8" name="矩形 80">
                <a:extLst>
                  <a:ext uri="{FF2B5EF4-FFF2-40B4-BE49-F238E27FC236}">
                    <a16:creationId xmlns:a16="http://schemas.microsoft.com/office/drawing/2014/main" id="{0AFB3A09-1A9D-19F8-6746-27D8DDC06FD3}"/>
                  </a:ext>
                </a:extLst>
              </p:cNvPr>
              <p:cNvSpPr>
                <a:spLocks noRot="1" noChangeAspect="1" noMove="1" noResize="1" noEditPoints="1" noAdjustHandles="1" noChangeArrowheads="1" noChangeShapeType="1" noTextEdit="1"/>
              </p:cNvSpPr>
              <p:nvPr/>
            </p:nvSpPr>
            <p:spPr>
              <a:xfrm>
                <a:off x="7584723" y="3147383"/>
                <a:ext cx="890535" cy="1628852"/>
              </a:xfrm>
              <a:prstGeom prst="rect">
                <a:avLst/>
              </a:prstGeom>
              <a:blipFill>
                <a:blip r:embed="rId6"/>
                <a:stretch>
                  <a:fillRect r="-2027"/>
                </a:stretch>
              </a:blipFill>
            </p:spPr>
            <p:txBody>
              <a:bodyPr/>
              <a:lstStyle/>
              <a:p>
                <a:r>
                  <a:rPr lang="zh-TW" altLang="en-US">
                    <a:noFill/>
                  </a:rPr>
                  <a:t> </a:t>
                </a:r>
              </a:p>
            </p:txBody>
          </p:sp>
        </mc:Fallback>
      </mc:AlternateContent>
      <p:cxnSp>
        <p:nvCxnSpPr>
          <p:cNvPr id="9" name="直線單箭頭接點 82">
            <a:extLst>
              <a:ext uri="{FF2B5EF4-FFF2-40B4-BE49-F238E27FC236}">
                <a16:creationId xmlns:a16="http://schemas.microsoft.com/office/drawing/2014/main" id="{87123229-E4B8-971C-1A41-8E806F912EC5}"/>
              </a:ext>
            </a:extLst>
          </p:cNvPr>
          <p:cNvCxnSpPr/>
          <p:nvPr/>
        </p:nvCxnSpPr>
        <p:spPr>
          <a:xfrm>
            <a:off x="8471429" y="3984646"/>
            <a:ext cx="5044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88">
            <a:extLst>
              <a:ext uri="{FF2B5EF4-FFF2-40B4-BE49-F238E27FC236}">
                <a16:creationId xmlns:a16="http://schemas.microsoft.com/office/drawing/2014/main" id="{6BF47284-9336-CEE7-0DD1-FDC39B17984F}"/>
              </a:ext>
            </a:extLst>
          </p:cNvPr>
          <p:cNvCxnSpPr>
            <a:stCxn id="3" idx="3"/>
          </p:cNvCxnSpPr>
          <p:nvPr/>
        </p:nvCxnSpPr>
        <p:spPr>
          <a:xfrm flipV="1">
            <a:off x="1782667" y="3919413"/>
            <a:ext cx="366380" cy="65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a:extLst>
              <a:ext uri="{FF2B5EF4-FFF2-40B4-BE49-F238E27FC236}">
                <a16:creationId xmlns:a16="http://schemas.microsoft.com/office/drawing/2014/main" id="{B0A13349-3C2E-682A-5A54-43BE8D88767A}"/>
              </a:ext>
            </a:extLst>
          </p:cNvPr>
          <p:cNvCxnSpPr>
            <a:stCxn id="4" idx="3"/>
          </p:cNvCxnSpPr>
          <p:nvPr/>
        </p:nvCxnSpPr>
        <p:spPr>
          <a:xfrm>
            <a:off x="5343334" y="3470667"/>
            <a:ext cx="2237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接點 111">
            <a:extLst>
              <a:ext uri="{FF2B5EF4-FFF2-40B4-BE49-F238E27FC236}">
                <a16:creationId xmlns:a16="http://schemas.microsoft.com/office/drawing/2014/main" id="{E6F29133-C2F9-A80F-DCDE-732D9922142D}"/>
              </a:ext>
            </a:extLst>
          </p:cNvPr>
          <p:cNvCxnSpPr>
            <a:cxnSpLocks/>
            <a:endCxn id="4" idx="1"/>
          </p:cNvCxnSpPr>
          <p:nvPr/>
        </p:nvCxnSpPr>
        <p:spPr>
          <a:xfrm rot="5400000" flipH="1" flipV="1">
            <a:off x="3462797" y="3543091"/>
            <a:ext cx="491141" cy="3462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9">
            <a:extLst>
              <a:ext uri="{FF2B5EF4-FFF2-40B4-BE49-F238E27FC236}">
                <a16:creationId xmlns:a16="http://schemas.microsoft.com/office/drawing/2014/main" id="{1D29CD4B-39E1-86E8-CA3B-16953AA5ED67}"/>
              </a:ext>
            </a:extLst>
          </p:cNvPr>
          <p:cNvCxnSpPr/>
          <p:nvPr/>
        </p:nvCxnSpPr>
        <p:spPr>
          <a:xfrm flipV="1">
            <a:off x="334683" y="3919412"/>
            <a:ext cx="36638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578B4C1C-6CBC-FA0A-797D-F9C2551C9DEE}"/>
                  </a:ext>
                </a:extLst>
              </p:cNvPr>
              <p:cNvSpPr txBox="1"/>
              <p:nvPr/>
            </p:nvSpPr>
            <p:spPr>
              <a:xfrm>
                <a:off x="160651" y="3647321"/>
                <a:ext cx="497851"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𝑥</m:t>
                      </m:r>
                    </m:oMath>
                  </m:oMathPara>
                </a14:m>
                <a:endParaRPr lang="zh-TW" altLang="en-US" sz="1400" dirty="0"/>
              </a:p>
            </p:txBody>
          </p:sp>
        </mc:Choice>
        <mc:Fallback xmlns="">
          <p:sp>
            <p:nvSpPr>
              <p:cNvPr id="15" name="文字方塊 20">
                <a:extLst>
                  <a:ext uri="{FF2B5EF4-FFF2-40B4-BE49-F238E27FC236}">
                    <a16:creationId xmlns:a16="http://schemas.microsoft.com/office/drawing/2014/main" id="{578B4C1C-6CBC-FA0A-797D-F9C2551C9DEE}"/>
                  </a:ext>
                </a:extLst>
              </p:cNvPr>
              <p:cNvSpPr txBox="1">
                <a:spLocks noRot="1" noChangeAspect="1" noMove="1" noResize="1" noEditPoints="1" noAdjustHandles="1" noChangeArrowheads="1" noChangeShapeType="1" noTextEdit="1"/>
              </p:cNvSpPr>
              <p:nvPr/>
            </p:nvSpPr>
            <p:spPr>
              <a:xfrm>
                <a:off x="160651" y="3647321"/>
                <a:ext cx="497851" cy="26161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21">
                <a:extLst>
                  <a:ext uri="{FF2B5EF4-FFF2-40B4-BE49-F238E27FC236}">
                    <a16:creationId xmlns:a16="http://schemas.microsoft.com/office/drawing/2014/main" id="{FB3FEAF0-9200-62F0-81C6-32971A643544}"/>
                  </a:ext>
                </a:extLst>
              </p:cNvPr>
              <p:cNvSpPr txBox="1"/>
              <p:nvPr/>
            </p:nvSpPr>
            <p:spPr>
              <a:xfrm>
                <a:off x="1635950" y="3662827"/>
                <a:ext cx="71444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𝑥</m:t>
                      </m:r>
                      <m:r>
                        <a:rPr lang="en-US" altLang="zh-TW" sz="1050" i="1" dirty="0">
                          <a:latin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16" name="文字方塊 21">
                <a:extLst>
                  <a:ext uri="{FF2B5EF4-FFF2-40B4-BE49-F238E27FC236}">
                    <a16:creationId xmlns:a16="http://schemas.microsoft.com/office/drawing/2014/main" id="{FB3FEAF0-9200-62F0-81C6-32971A643544}"/>
                  </a:ext>
                </a:extLst>
              </p:cNvPr>
              <p:cNvSpPr txBox="1">
                <a:spLocks noRot="1" noChangeAspect="1" noMove="1" noResize="1" noEditPoints="1" noAdjustHandles="1" noChangeArrowheads="1" noChangeShapeType="1" noTextEdit="1"/>
              </p:cNvSpPr>
              <p:nvPr/>
            </p:nvSpPr>
            <p:spPr>
              <a:xfrm>
                <a:off x="1635950" y="3662827"/>
                <a:ext cx="714444" cy="253916"/>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22">
                <a:extLst>
                  <a:ext uri="{FF2B5EF4-FFF2-40B4-BE49-F238E27FC236}">
                    <a16:creationId xmlns:a16="http://schemas.microsoft.com/office/drawing/2014/main" id="{C87D8852-B416-0BD0-E4C5-288A4C79B47D}"/>
                  </a:ext>
                </a:extLst>
              </p:cNvPr>
              <p:cNvSpPr txBox="1"/>
              <p:nvPr/>
            </p:nvSpPr>
            <p:spPr>
              <a:xfrm>
                <a:off x="3154963" y="3662827"/>
                <a:ext cx="383891"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𝑧</m:t>
                      </m:r>
                    </m:oMath>
                  </m:oMathPara>
                </a14:m>
                <a:endParaRPr lang="zh-TW" altLang="en-US" sz="1050" i="1" dirty="0">
                  <a:latin typeface="Cambria Math" panose="02040503050406030204" pitchFamily="18" charset="0"/>
                </a:endParaRPr>
              </a:p>
            </p:txBody>
          </p:sp>
        </mc:Choice>
        <mc:Fallback xmlns="">
          <p:sp>
            <p:nvSpPr>
              <p:cNvPr id="17" name="文字方塊 22">
                <a:extLst>
                  <a:ext uri="{FF2B5EF4-FFF2-40B4-BE49-F238E27FC236}">
                    <a16:creationId xmlns:a16="http://schemas.microsoft.com/office/drawing/2014/main" id="{C87D8852-B416-0BD0-E4C5-288A4C79B47D}"/>
                  </a:ext>
                </a:extLst>
              </p:cNvPr>
              <p:cNvSpPr txBox="1">
                <a:spLocks noRot="1" noChangeAspect="1" noMove="1" noResize="1" noEditPoints="1" noAdjustHandles="1" noChangeArrowheads="1" noChangeShapeType="1" noTextEdit="1"/>
              </p:cNvSpPr>
              <p:nvPr/>
            </p:nvSpPr>
            <p:spPr>
              <a:xfrm>
                <a:off x="3154963" y="3662827"/>
                <a:ext cx="383891" cy="253916"/>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24">
                <a:extLst>
                  <a:ext uri="{FF2B5EF4-FFF2-40B4-BE49-F238E27FC236}">
                    <a16:creationId xmlns:a16="http://schemas.microsoft.com/office/drawing/2014/main" id="{66BE3308-87C5-0919-04E9-1E31FBF4F19B}"/>
                  </a:ext>
                </a:extLst>
              </p:cNvPr>
              <p:cNvSpPr/>
              <p:nvPr/>
            </p:nvSpPr>
            <p:spPr>
              <a:xfrm>
                <a:off x="6153621" y="4034705"/>
                <a:ext cx="905492" cy="6585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Converter</a:t>
                </a:r>
              </a:p>
              <a:p>
                <a:pPr algn="ctr"/>
                <a14:m>
                  <m:oMath xmlns:m="http://schemas.openxmlformats.org/officeDocument/2006/math">
                    <m:r>
                      <m:rPr>
                        <m:sty m:val="p"/>
                      </m:rPr>
                      <a:rPr lang="en-US" altLang="zh-TW" sz="1050">
                        <a:latin typeface="Cambria Math" panose="02040503050406030204" pitchFamily="18" charset="0"/>
                      </a:rPr>
                      <m:t>Λ</m:t>
                    </m:r>
                    <m:r>
                      <a:rPr lang="en-US" altLang="zh-TW" sz="1050">
                        <a:latin typeface="Cambria Math" panose="02040503050406030204" pitchFamily="18" charset="0"/>
                      </a:rPr>
                      <m:t>(</m:t>
                    </m:r>
                    <m:r>
                      <a:rPr lang="en-US" altLang="zh-TW" sz="1050">
                        <a:latin typeface="Cambria Math" panose="02040503050406030204" pitchFamily="18" charset="0"/>
                      </a:rPr>
                      <m:t>𝑃</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𝑦</m:t>
                        </m:r>
                      </m:e>
                      <m:sub>
                        <m:r>
                          <a:rPr lang="en-US" altLang="zh-TW" sz="1050">
                            <a:latin typeface="Cambria Math" panose="02040503050406030204" pitchFamily="18" charset="0"/>
                          </a:rPr>
                          <m:t>𝑐𝑜𝑚</m:t>
                        </m:r>
                      </m:sub>
                    </m:sSub>
                    <m:r>
                      <a:rPr lang="en-US" altLang="zh-TW" sz="1050">
                        <a:latin typeface="Cambria Math" panose="02040503050406030204" pitchFamily="18" charset="0"/>
                      </a:rPr>
                      <m:t>)</m:t>
                    </m:r>
                  </m:oMath>
                </a14:m>
                <a:r>
                  <a:rPr lang="en-US" altLang="zh-TW" sz="1050" dirty="0">
                    <a:latin typeface="Cambria Math" panose="02040503050406030204" pitchFamily="18" charset="0"/>
                  </a:rPr>
                  <a:t>)</a:t>
                </a:r>
                <a:endParaRPr lang="zh-TW" altLang="en-US" sz="1050" dirty="0">
                  <a:latin typeface="Cambria Math" panose="02040503050406030204" pitchFamily="18" charset="0"/>
                </a:endParaRPr>
              </a:p>
            </p:txBody>
          </p:sp>
        </mc:Choice>
        <mc:Fallback xmlns="">
          <p:sp>
            <p:nvSpPr>
              <p:cNvPr id="18" name="矩形 24">
                <a:extLst>
                  <a:ext uri="{FF2B5EF4-FFF2-40B4-BE49-F238E27FC236}">
                    <a16:creationId xmlns:a16="http://schemas.microsoft.com/office/drawing/2014/main" id="{66BE3308-87C5-0919-04E9-1E31FBF4F19B}"/>
                  </a:ext>
                </a:extLst>
              </p:cNvPr>
              <p:cNvSpPr>
                <a:spLocks noRot="1" noChangeAspect="1" noMove="1" noResize="1" noEditPoints="1" noAdjustHandles="1" noChangeArrowheads="1" noChangeShapeType="1" noTextEdit="1"/>
              </p:cNvSpPr>
              <p:nvPr/>
            </p:nvSpPr>
            <p:spPr>
              <a:xfrm>
                <a:off x="6153621" y="4034705"/>
                <a:ext cx="905492" cy="658524"/>
              </a:xfrm>
              <a:prstGeom prst="rect">
                <a:avLst/>
              </a:prstGeom>
              <a:blipFill>
                <a:blip r:embed="rId10"/>
                <a:stretch>
                  <a:fillRect r="-662"/>
                </a:stretch>
              </a:blipFill>
            </p:spPr>
            <p:txBody>
              <a:bodyPr/>
              <a:lstStyle/>
              <a:p>
                <a:r>
                  <a:rPr lang="zh-TW" altLang="en-US">
                    <a:noFill/>
                  </a:rPr>
                  <a:t> </a:t>
                </a:r>
              </a:p>
            </p:txBody>
          </p:sp>
        </mc:Fallback>
      </mc:AlternateContent>
      <p:cxnSp>
        <p:nvCxnSpPr>
          <p:cNvPr id="19" name="直線單箭頭接點 25">
            <a:extLst>
              <a:ext uri="{FF2B5EF4-FFF2-40B4-BE49-F238E27FC236}">
                <a16:creationId xmlns:a16="http://schemas.microsoft.com/office/drawing/2014/main" id="{1C56F0B9-E057-FEAE-BFB4-E92B8074C702}"/>
              </a:ext>
            </a:extLst>
          </p:cNvPr>
          <p:cNvCxnSpPr>
            <a:cxnSpLocks/>
          </p:cNvCxnSpPr>
          <p:nvPr/>
        </p:nvCxnSpPr>
        <p:spPr>
          <a:xfrm flipV="1">
            <a:off x="7048720" y="4363968"/>
            <a:ext cx="532174" cy="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26">
                <a:extLst>
                  <a:ext uri="{FF2B5EF4-FFF2-40B4-BE49-F238E27FC236}">
                    <a16:creationId xmlns:a16="http://schemas.microsoft.com/office/drawing/2014/main" id="{A0D2A4DB-0ED7-EE8B-7313-F7AF6014B38C}"/>
                  </a:ext>
                </a:extLst>
              </p:cNvPr>
              <p:cNvSpPr txBox="1"/>
              <p:nvPr/>
            </p:nvSpPr>
            <p:spPr>
              <a:xfrm>
                <a:off x="6033044" y="3206198"/>
                <a:ext cx="558424" cy="279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oMath>
                  </m:oMathPara>
                </a14:m>
                <a:endParaRPr lang="zh-TW" altLang="en-US" sz="1050" i="1" dirty="0">
                  <a:latin typeface="Cambria Math" panose="02040503050406030204" pitchFamily="18" charset="0"/>
                </a:endParaRPr>
              </a:p>
            </p:txBody>
          </p:sp>
        </mc:Choice>
        <mc:Fallback xmlns="">
          <p:sp>
            <p:nvSpPr>
              <p:cNvPr id="20" name="文字方塊 26">
                <a:extLst>
                  <a:ext uri="{FF2B5EF4-FFF2-40B4-BE49-F238E27FC236}">
                    <a16:creationId xmlns:a16="http://schemas.microsoft.com/office/drawing/2014/main" id="{A0D2A4DB-0ED7-EE8B-7313-F7AF6014B38C}"/>
                  </a:ext>
                </a:extLst>
              </p:cNvPr>
              <p:cNvSpPr txBox="1">
                <a:spLocks noRot="1" noChangeAspect="1" noMove="1" noResize="1" noEditPoints="1" noAdjustHandles="1" noChangeArrowheads="1" noChangeShapeType="1" noTextEdit="1"/>
              </p:cNvSpPr>
              <p:nvPr/>
            </p:nvSpPr>
            <p:spPr>
              <a:xfrm>
                <a:off x="6033044" y="3206198"/>
                <a:ext cx="558424" cy="279820"/>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7">
                <a:extLst>
                  <a:ext uri="{FF2B5EF4-FFF2-40B4-BE49-F238E27FC236}">
                    <a16:creationId xmlns:a16="http://schemas.microsoft.com/office/drawing/2014/main" id="{5C1D8A93-8F4D-F94C-1147-EEED4F009488}"/>
                  </a:ext>
                </a:extLst>
              </p:cNvPr>
              <p:cNvSpPr txBox="1"/>
              <p:nvPr/>
            </p:nvSpPr>
            <p:spPr>
              <a:xfrm>
                <a:off x="7021735" y="4076865"/>
                <a:ext cx="558424" cy="2801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oMath>
                  </m:oMathPara>
                </a14:m>
                <a:endParaRPr lang="zh-TW" altLang="en-US" sz="1050" i="1" dirty="0">
                  <a:latin typeface="Cambria Math" panose="02040503050406030204" pitchFamily="18" charset="0"/>
                </a:endParaRPr>
              </a:p>
            </p:txBody>
          </p:sp>
        </mc:Choice>
        <mc:Fallback xmlns="">
          <p:sp>
            <p:nvSpPr>
              <p:cNvPr id="21" name="文字方塊 27">
                <a:extLst>
                  <a:ext uri="{FF2B5EF4-FFF2-40B4-BE49-F238E27FC236}">
                    <a16:creationId xmlns:a16="http://schemas.microsoft.com/office/drawing/2014/main" id="{5C1D8A93-8F4D-F94C-1147-EEED4F009488}"/>
                  </a:ext>
                </a:extLst>
              </p:cNvPr>
              <p:cNvSpPr txBox="1">
                <a:spLocks noRot="1" noChangeAspect="1" noMove="1" noResize="1" noEditPoints="1" noAdjustHandles="1" noChangeArrowheads="1" noChangeShapeType="1" noTextEdit="1"/>
              </p:cNvSpPr>
              <p:nvPr/>
            </p:nvSpPr>
            <p:spPr>
              <a:xfrm>
                <a:off x="7021735" y="4076865"/>
                <a:ext cx="558424" cy="280141"/>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8">
                <a:extLst>
                  <a:ext uri="{FF2B5EF4-FFF2-40B4-BE49-F238E27FC236}">
                    <a16:creationId xmlns:a16="http://schemas.microsoft.com/office/drawing/2014/main" id="{93BBCA45-16EE-7F70-388C-83A635FE47BF}"/>
                  </a:ext>
                </a:extLst>
              </p:cNvPr>
              <p:cNvSpPr/>
              <p:nvPr/>
            </p:nvSpPr>
            <p:spPr>
              <a:xfrm>
                <a:off x="8513990" y="3715811"/>
                <a:ext cx="467692" cy="266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22" name="矩形 28">
                <a:extLst>
                  <a:ext uri="{FF2B5EF4-FFF2-40B4-BE49-F238E27FC236}">
                    <a16:creationId xmlns:a16="http://schemas.microsoft.com/office/drawing/2014/main" id="{93BBCA45-16EE-7F70-388C-83A635FE47BF}"/>
                  </a:ext>
                </a:extLst>
              </p:cNvPr>
              <p:cNvSpPr>
                <a:spLocks noRot="1" noChangeAspect="1" noMove="1" noResize="1" noEditPoints="1" noAdjustHandles="1" noChangeArrowheads="1" noChangeShapeType="1" noTextEdit="1"/>
              </p:cNvSpPr>
              <p:nvPr/>
            </p:nvSpPr>
            <p:spPr>
              <a:xfrm>
                <a:off x="8513990" y="3715811"/>
                <a:ext cx="467692" cy="266868"/>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1">
                <a:extLst>
                  <a:ext uri="{FF2B5EF4-FFF2-40B4-BE49-F238E27FC236}">
                    <a16:creationId xmlns:a16="http://schemas.microsoft.com/office/drawing/2014/main" id="{78F2B217-9694-34BB-CC6E-B1FEEE7F8D1D}"/>
                  </a:ext>
                </a:extLst>
              </p:cNvPr>
              <p:cNvSpPr txBox="1"/>
              <p:nvPr/>
            </p:nvSpPr>
            <p:spPr>
              <a:xfrm>
                <a:off x="5366096" y="4137192"/>
                <a:ext cx="752978"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𝑃</m:t>
                      </m:r>
                      <m:r>
                        <a:rPr lang="en-US" altLang="zh-TW" sz="1050" i="1">
                          <a:latin typeface="Cambria Math" panose="02040503050406030204" pitchFamily="18" charset="0"/>
                        </a:rPr>
                        <m:t>(</m:t>
                      </m:r>
                      <m:r>
                        <a:rPr lang="en-US" altLang="zh-TW" sz="1050" i="1">
                          <a:latin typeface="Cambria Math" panose="02040503050406030204" pitchFamily="18" charset="0"/>
                        </a:rPr>
                        <m:t>𝑧</m:t>
                      </m:r>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𝑦</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24" name="文字方塊 1">
                <a:extLst>
                  <a:ext uri="{FF2B5EF4-FFF2-40B4-BE49-F238E27FC236}">
                    <a16:creationId xmlns:a16="http://schemas.microsoft.com/office/drawing/2014/main" id="{78F2B217-9694-34BB-CC6E-B1FEEE7F8D1D}"/>
                  </a:ext>
                </a:extLst>
              </p:cNvPr>
              <p:cNvSpPr txBox="1">
                <a:spLocks noRot="1" noChangeAspect="1" noMove="1" noResize="1" noEditPoints="1" noAdjustHandles="1" noChangeArrowheads="1" noChangeShapeType="1" noTextEdit="1"/>
              </p:cNvSpPr>
              <p:nvPr/>
            </p:nvSpPr>
            <p:spPr>
              <a:xfrm>
                <a:off x="5366096" y="4137192"/>
                <a:ext cx="752978" cy="253916"/>
              </a:xfrm>
              <a:prstGeom prst="rect">
                <a:avLst/>
              </a:prstGeom>
              <a:blipFill>
                <a:blip r:embed="rId14"/>
                <a:stretch>
                  <a:fillRect b="-73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ED21F3E5-EBB6-2985-EAF9-A0EEC9F01926}"/>
                  </a:ext>
                </a:extLst>
              </p:cNvPr>
              <p:cNvSpPr txBox="1"/>
              <p:nvPr/>
            </p:nvSpPr>
            <p:spPr>
              <a:xfrm>
                <a:off x="260122" y="801416"/>
                <a:ext cx="8613240" cy="2001510"/>
              </a:xfrm>
              <a:prstGeom prst="rect">
                <a:avLst/>
              </a:prstGeom>
              <a:noFill/>
            </p:spPr>
            <p:txBody>
              <a:bodyPr wrap="square" rtlCol="0">
                <a:spAutoFit/>
              </a:bodyPr>
              <a:lstStyle/>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Feature extractor </a:t>
                </a:r>
                <a14:m>
                  <m:oMath xmlns:m="http://schemas.openxmlformats.org/officeDocument/2006/math">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b="1" i="1">
                            <a:latin typeface="Cambria Math" panose="02040503050406030204" pitchFamily="18" charset="0"/>
                          </a:rPr>
                          <m:t>𝜽</m:t>
                        </m:r>
                      </m:sub>
                    </m:sSub>
                  </m:oMath>
                </a14:m>
                <a:r>
                  <a:rPr lang="zh-TW" altLang="en-US" sz="1200" b="1" dirty="0"/>
                  <a:t> </a:t>
                </a:r>
                <a:r>
                  <a:rPr lang="en-US" altLang="zh-TW" sz="1200" dirty="0"/>
                  <a:t>: </a:t>
                </a:r>
                <a:r>
                  <a:rPr lang="en-US" altLang="zh-TW" sz="1200" dirty="0">
                    <a:solidFill>
                      <a:prstClr val="black"/>
                    </a:solidFill>
                    <a:latin typeface="Cambria" panose="02040503050406030204" pitchFamily="18" charset="0"/>
                    <a:ea typeface="Cambria" panose="02040503050406030204" pitchFamily="18" charset="0"/>
                  </a:rPr>
                  <a:t>MobileNetV3 Large Backbone (Pre-training on ImageNet) for feature extraction.</a:t>
                </a:r>
                <a:r>
                  <a:rPr lang="zh-TW" altLang="en-US" sz="1200" dirty="0">
                    <a:solidFill>
                      <a:prstClr val="black"/>
                    </a:solidFill>
                    <a:latin typeface="Cambria" panose="02040503050406030204" pitchFamily="18" charset="0"/>
                    <a:ea typeface="Cambria" panose="02040503050406030204" pitchFamily="18" charset="0"/>
                  </a:rPr>
                  <a:t> </a:t>
                </a:r>
                <a:r>
                  <a:rPr lang="en-US" altLang="zh-TW" sz="1200" dirty="0">
                    <a:solidFill>
                      <a:prstClr val="black"/>
                    </a:solidFill>
                    <a:latin typeface="Cambria" panose="02040503050406030204" pitchFamily="18" charset="0"/>
                    <a:ea typeface="Cambria" panose="02040503050406030204" pitchFamily="18" charset="0"/>
                  </a:rPr>
                  <a:t>(Output:</a:t>
                </a:r>
                <a:r>
                  <a:rPr lang="en-US" altLang="zh-TW" sz="1200" dirty="0"/>
                  <a:t> </a:t>
                </a:r>
                <a14:m>
                  <m:oMath xmlns:m="http://schemas.openxmlformats.org/officeDocument/2006/math">
                    <m:sSup>
                      <m:sSupPr>
                        <m:ctrlPr>
                          <a:rPr lang="en-US" altLang="zh-TW" sz="1200" b="0" i="1" dirty="0" smtClean="0">
                            <a:solidFill>
                              <a:prstClr val="black"/>
                            </a:solidFill>
                            <a:latin typeface="Cambria Math" panose="02040503050406030204" pitchFamily="18" charset="0"/>
                            <a:ea typeface="Cambria" panose="02040503050406030204" pitchFamily="18" charset="0"/>
                          </a:rPr>
                        </m:ctrlPr>
                      </m:sSupPr>
                      <m:e>
                        <m:r>
                          <m:rPr>
                            <m:sty m:val="p"/>
                          </m:rPr>
                          <a:rPr lang="en-US" altLang="zh-TW" sz="1200" b="0" i="0" dirty="0" smtClean="0">
                            <a:solidFill>
                              <a:prstClr val="black"/>
                            </a:solidFill>
                            <a:latin typeface="Cambria Math" panose="02040503050406030204" pitchFamily="18" charset="0"/>
                            <a:ea typeface="Cambria" panose="02040503050406030204" pitchFamily="18" charset="0"/>
                          </a:rPr>
                          <m:t>x</m:t>
                        </m:r>
                      </m:e>
                      <m:sup>
                        <m:r>
                          <a:rPr lang="en-US" altLang="zh-TW" sz="1200" b="0" i="0" dirty="0" smtClean="0">
                            <a:solidFill>
                              <a:prstClr val="black"/>
                            </a:solidFill>
                            <a:latin typeface="Cambria Math" panose="02040503050406030204" pitchFamily="18" charset="0"/>
                            <a:ea typeface="Cambria" panose="02040503050406030204" pitchFamily="18" charset="0"/>
                          </a:rPr>
                          <m:t>′</m:t>
                        </m:r>
                      </m:sup>
                    </m:sSup>
                  </m:oMath>
                </a14:m>
                <a:r>
                  <a:rPr lang="en-US" altLang="zh-TW" sz="1200" dirty="0">
                    <a:solidFill>
                      <a:prstClr val="black"/>
                    </a:solidFill>
                    <a:latin typeface="Cambria" panose="02040503050406030204" pitchFamily="18" charset="0"/>
                    <a:ea typeface="Cambria" panose="02040503050406030204" pitchFamily="18" charset="0"/>
                  </a:rPr>
                  <a:t>)</a:t>
                </a:r>
              </a:p>
              <a:p>
                <a:pPr marL="228600" indent="-228600">
                  <a:lnSpc>
                    <a:spcPct val="150000"/>
                  </a:lnSpc>
                  <a:buFont typeface="+mj-lt"/>
                  <a:buAutoNum type="arabicPeriod"/>
                </a:pPr>
                <a14:m>
                  <m:oMath xmlns:m="http://schemas.openxmlformats.org/officeDocument/2006/math">
                    <m:r>
                      <m:rPr>
                        <m:nor/>
                      </m:rPr>
                      <a:rPr lang="en-US" altLang="zh-TW" sz="1200" dirty="0">
                        <a:latin typeface="Cambria Math" panose="02040503050406030204" pitchFamily="18" charset="0"/>
                      </a:rPr>
                      <m:t>Shared</m:t>
                    </m:r>
                    <m:r>
                      <m:rPr>
                        <m:nor/>
                      </m:rPr>
                      <a:rPr lang="en-US" altLang="zh-TW" sz="1200" dirty="0">
                        <a:latin typeface="Cambria Math" panose="02040503050406030204" pitchFamily="18" charset="0"/>
                      </a:rPr>
                      <m:t> </m:t>
                    </m:r>
                    <m:r>
                      <m:rPr>
                        <m:sty m:val="p"/>
                      </m:rPr>
                      <a:rPr lang="en-US" altLang="zh-TW" sz="1200" i="1" dirty="0">
                        <a:latin typeface="Cambria Math" panose="02040503050406030204" pitchFamily="18" charset="0"/>
                      </a:rPr>
                      <m:t>E</m:t>
                    </m:r>
                    <m:r>
                      <m:rPr>
                        <m:nor/>
                      </m:rPr>
                      <a:rPr lang="en-US" altLang="zh-TW" sz="1200" dirty="0">
                        <a:latin typeface="Cambria Math" panose="02040503050406030204" pitchFamily="18" charset="0"/>
                      </a:rPr>
                      <m:t>mbedding</m:t>
                    </m:r>
                    <m:r>
                      <m:rPr>
                        <m:nor/>
                      </m:rPr>
                      <a:rPr lang="en-US" altLang="zh-TW" sz="1200" dirty="0">
                        <a:latin typeface="Cambria Math" panose="02040503050406030204" pitchFamily="18" charset="0"/>
                      </a:rPr>
                      <m:t> </m:t>
                    </m:r>
                    <m:sSub>
                      <m:sSubPr>
                        <m:ctrlPr>
                          <a:rPr lang="en-US" altLang="zh-TW" sz="1200" b="1" i="1">
                            <a:latin typeface="Cambria Math" panose="02040503050406030204" pitchFamily="18" charset="0"/>
                          </a:rPr>
                        </m:ctrlPr>
                      </m:sSubPr>
                      <m:e>
                        <m:r>
                          <a:rPr lang="en-US" altLang="zh-TW" sz="1200" b="1" i="1">
                            <a:latin typeface="Cambria Math" panose="02040503050406030204" pitchFamily="18" charset="0"/>
                          </a:rPr>
                          <m:t>𝒇</m:t>
                        </m:r>
                      </m:e>
                      <m:sub>
                        <m:r>
                          <a:rPr lang="en-US" altLang="zh-TW" sz="1200" b="1" i="1">
                            <a:latin typeface="Cambria Math" panose="02040503050406030204" pitchFamily="18" charset="0"/>
                          </a:rPr>
                          <m:t>𝜽</m:t>
                        </m:r>
                        <m:r>
                          <a:rPr lang="en-US" altLang="zh-TW" sz="1200" b="1" i="1">
                            <a:latin typeface="Cambria Math" panose="02040503050406030204" pitchFamily="18" charset="0"/>
                          </a:rPr>
                          <m:t>𝟐</m:t>
                        </m:r>
                      </m:sub>
                    </m:sSub>
                  </m:oMath>
                </a14:m>
                <a:r>
                  <a:rPr lang="en-US" altLang="zh-TW" sz="1200" dirty="0">
                    <a:solidFill>
                      <a:prstClr val="black"/>
                    </a:solidFill>
                    <a:latin typeface="Cambria" panose="02040503050406030204" pitchFamily="18" charset="0"/>
                    <a:ea typeface="Cambria" panose="02040503050406030204" pitchFamily="18" charset="0"/>
                  </a:rPr>
                  <a:t> : a fully connected layer with 512 output dimension. (Output:</a:t>
                </a:r>
                <a14:m>
                  <m:oMath xmlns:m="http://schemas.openxmlformats.org/officeDocument/2006/math">
                    <m:r>
                      <a:rPr lang="en-US" altLang="zh-TW" sz="1200" dirty="0">
                        <a:solidFill>
                          <a:prstClr val="black"/>
                        </a:solidFill>
                        <a:latin typeface="Cambria Math" panose="02040503050406030204" pitchFamily="18" charset="0"/>
                        <a:ea typeface="Cambria" panose="02040503050406030204" pitchFamily="18" charset="0"/>
                      </a:rPr>
                      <m:t> </m:t>
                    </m:r>
                    <m:r>
                      <m:rPr>
                        <m:sty m:val="p"/>
                      </m:rPr>
                      <a:rPr lang="en-US" altLang="zh-TW" sz="1200" dirty="0">
                        <a:solidFill>
                          <a:prstClr val="black"/>
                        </a:solidFill>
                        <a:latin typeface="Cambria Math" panose="02040503050406030204" pitchFamily="18" charset="0"/>
                        <a:ea typeface="Cambria" panose="02040503050406030204" pitchFamily="18" charset="0"/>
                      </a:rPr>
                      <m:t>z</m:t>
                    </m:r>
                    <m:r>
                      <a:rPr lang="en-US" altLang="zh-TW" sz="1200" dirty="0">
                        <a:solidFill>
                          <a:prstClr val="black"/>
                        </a:solidFill>
                        <a:latin typeface="Cambria Math" panose="02040503050406030204" pitchFamily="18" charset="0"/>
                        <a:ea typeface="Cambria" panose="02040503050406030204" pitchFamily="18" charset="0"/>
                      </a:rPr>
                      <m:t>)</m:t>
                    </m:r>
                  </m:oMath>
                </a14:m>
                <a:endParaRPr lang="en-US" altLang="zh-TW" sz="1200" dirty="0">
                  <a:solidFill>
                    <a:prstClr val="black"/>
                  </a:solidFill>
                  <a:latin typeface="Cambria" panose="02040503050406030204" pitchFamily="18" charset="0"/>
                  <a:ea typeface="Cambria" panose="02040503050406030204" pitchFamily="18" charset="0"/>
                </a:endParaRPr>
              </a:p>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Embedding feature </a:t>
                </a:r>
                <a14:m>
                  <m:oMath xmlns:m="http://schemas.openxmlformats.org/officeDocument/2006/math">
                    <m:r>
                      <a:rPr lang="en-US" altLang="zh-TW" sz="1200" b="1" i="1">
                        <a:solidFill>
                          <a:prstClr val="black"/>
                        </a:solidFill>
                        <a:latin typeface="Cambria Math" panose="02040503050406030204" pitchFamily="18" charset="0"/>
                        <a:ea typeface="Cambria" panose="02040503050406030204" pitchFamily="18" charset="0"/>
                      </a:rPr>
                      <m:t>𝐳</m:t>
                    </m:r>
                  </m:oMath>
                </a14:m>
                <a:r>
                  <a:rPr lang="en-US" altLang="zh-TW" sz="1200" dirty="0"/>
                  <a:t> : </a:t>
                </a:r>
                <a14:m>
                  <m:oMath xmlns:m="http://schemas.openxmlformats.org/officeDocument/2006/math">
                    <m:r>
                      <a:rPr lang="en-US" altLang="zh-TW" sz="1200">
                        <a:solidFill>
                          <a:prstClr val="black"/>
                        </a:solidFill>
                        <a:latin typeface="Cambria Math" panose="02040503050406030204" pitchFamily="18" charset="0"/>
                        <a:ea typeface="Cambria" panose="02040503050406030204" pitchFamily="18" charset="0"/>
                      </a:rPr>
                      <m:t>𝑧</m:t>
                    </m:r>
                  </m:oMath>
                </a14:m>
                <a:r>
                  <a:rPr lang="en-US" altLang="zh-TW" sz="1200" dirty="0">
                    <a:solidFill>
                      <a:prstClr val="black"/>
                    </a:solidFill>
                    <a:latin typeface="Cambria" panose="02040503050406030204" pitchFamily="18" charset="0"/>
                    <a:ea typeface="Cambria" panose="02040503050406030204" pitchFamily="18" charset="0"/>
                  </a:rPr>
                  <a:t> is extracted from </a:t>
                </a:r>
                <a14:m>
                  <m:oMath xmlns:m="http://schemas.openxmlformats.org/officeDocument/2006/math">
                    <m:sSub>
                      <m:sSubPr>
                        <m:ctrlPr>
                          <a:rPr lang="en-US" altLang="zh-TW" sz="1200" b="1" i="1">
                            <a:solidFill>
                              <a:prstClr val="black"/>
                            </a:solidFill>
                            <a:latin typeface="Cambria Math" panose="02040503050406030204" pitchFamily="18" charset="0"/>
                            <a:ea typeface="Cambria" panose="02040503050406030204" pitchFamily="18" charset="0"/>
                          </a:rPr>
                        </m:ctrlPr>
                      </m:sSubPr>
                      <m:e>
                        <m:r>
                          <a:rPr lang="en-US" altLang="zh-TW" sz="1200" b="1" i="1">
                            <a:solidFill>
                              <a:prstClr val="black"/>
                            </a:solidFill>
                            <a:latin typeface="Cambria Math" panose="02040503050406030204" pitchFamily="18" charset="0"/>
                            <a:ea typeface="Cambria" panose="02040503050406030204" pitchFamily="18" charset="0"/>
                          </a:rPr>
                          <m:t>𝐟</m:t>
                        </m:r>
                      </m:e>
                      <m:sub>
                        <m:r>
                          <a:rPr lang="en-US" altLang="zh-TW" sz="1200" b="1" i="1">
                            <a:solidFill>
                              <a:prstClr val="black"/>
                            </a:solidFill>
                            <a:latin typeface="Cambria Math" panose="02040503050406030204" pitchFamily="18" charset="0"/>
                            <a:ea typeface="Cambria" panose="02040503050406030204" pitchFamily="18" charset="0"/>
                          </a:rPr>
                          <m:t>𝛉</m:t>
                        </m:r>
                        <m:r>
                          <a:rPr lang="en-US" altLang="zh-TW" sz="1200" b="1" i="1" smtClean="0">
                            <a:solidFill>
                              <a:prstClr val="black"/>
                            </a:solidFill>
                            <a:latin typeface="Cambria Math" panose="02040503050406030204" pitchFamily="18" charset="0"/>
                            <a:ea typeface="Cambria" panose="02040503050406030204" pitchFamily="18" charset="0"/>
                          </a:rPr>
                          <m:t>𝟐</m:t>
                        </m:r>
                      </m:sub>
                    </m:sSub>
                  </m:oMath>
                </a14:m>
                <a:r>
                  <a:rPr lang="zh-TW" altLang="zh-TW" sz="1200" b="1" dirty="0">
                    <a:solidFill>
                      <a:prstClr val="black"/>
                    </a:solidFill>
                    <a:latin typeface="Cambria" panose="02040503050406030204" pitchFamily="18" charset="0"/>
                    <a:ea typeface="Cambria" panose="02040503050406030204" pitchFamily="18" charset="0"/>
                  </a:rPr>
                  <a:t> </a:t>
                </a:r>
                <a:r>
                  <a:rPr lang="en-US" altLang="zh-TW" sz="1200" dirty="0">
                    <a:solidFill>
                      <a:prstClr val="black"/>
                    </a:solidFill>
                    <a:latin typeface="Cambria" panose="02040503050406030204" pitchFamily="18" charset="0"/>
                    <a:ea typeface="Cambria" panose="02040503050406030204" pitchFamily="18" charset="0"/>
                  </a:rPr>
                  <a:t>for the training or inference of </a:t>
                </a:r>
                <a14:m>
                  <m:oMath xmlns:m="http://schemas.openxmlformats.org/officeDocument/2006/math">
                    <m:r>
                      <a:rPr lang="en-US" altLang="zh-TW" sz="1200" b="1" i="1">
                        <a:latin typeface="Cambria Math" panose="02040503050406030204" pitchFamily="18" charset="0"/>
                      </a:rPr>
                      <m:t>𝛙</m:t>
                    </m:r>
                    <m:r>
                      <a:rPr lang="en-US" altLang="zh-TW" sz="1200" b="1">
                        <a:latin typeface="Cambria Math" panose="02040503050406030204" pitchFamily="18" charset="0"/>
                      </a:rPr>
                      <m:t>,  </m:t>
                    </m:r>
                    <m:r>
                      <a:rPr lang="en-US" altLang="zh-TW" sz="1200" b="1" i="1">
                        <a:latin typeface="Cambria Math" panose="02040503050406030204" pitchFamily="18" charset="0"/>
                      </a:rPr>
                      <m:t>𝜸</m:t>
                    </m:r>
                  </m:oMath>
                </a14:m>
                <a:r>
                  <a:rPr lang="zh-TW" altLang="en-US" sz="1200" b="1" dirty="0"/>
                  <a:t> </a:t>
                </a:r>
                <a:r>
                  <a:rPr lang="en-US" altLang="zh-TW" sz="1200" dirty="0">
                    <a:solidFill>
                      <a:prstClr val="black"/>
                    </a:solidFill>
                    <a:latin typeface="Cambria" panose="02040503050406030204" pitchFamily="18" charset="0"/>
                    <a:ea typeface="Cambria" panose="02040503050406030204" pitchFamily="18" charset="0"/>
                  </a:rPr>
                  <a:t>.</a:t>
                </a:r>
              </a:p>
              <a:p>
                <a:pPr marL="228600" indent="-228600">
                  <a:lnSpc>
                    <a:spcPct val="150000"/>
                  </a:lnSpc>
                  <a:buFont typeface="+mj-lt"/>
                  <a:buAutoNum type="arabicPeriod"/>
                </a:pPr>
                <a:r>
                  <a:rPr lang="en-US" altLang="zh-TW" sz="1200" dirty="0">
                    <a:latin typeface="Cambria Math" panose="02040503050406030204" pitchFamily="18" charset="0"/>
                  </a:rPr>
                  <a:t>Discriminative Model</a:t>
                </a:r>
                <a14:m>
                  <m:oMath xmlns:m="http://schemas.openxmlformats.org/officeDocument/2006/math">
                    <m:r>
                      <a:rPr lang="en-US" altLang="zh-TW" sz="1200" b="0" i="0" smtClean="0">
                        <a:latin typeface="Cambria Math" panose="02040503050406030204" pitchFamily="18" charset="0"/>
                      </a:rPr>
                      <m:t> </m:t>
                    </m:r>
                    <m:r>
                      <a:rPr lang="en-US" altLang="zh-TW" sz="1200" b="1" i="1">
                        <a:latin typeface="Cambria Math" panose="02040503050406030204" pitchFamily="18" charset="0"/>
                      </a:rPr>
                      <m:t>𝛙</m:t>
                    </m:r>
                  </m:oMath>
                </a14:m>
                <a:r>
                  <a:rPr lang="en-US" altLang="zh-TW" sz="1200" dirty="0">
                    <a:solidFill>
                      <a:prstClr val="black"/>
                    </a:solidFill>
                    <a:latin typeface="Cambria" panose="02040503050406030204" pitchFamily="18" charset="0"/>
                    <a:ea typeface="Cambria" panose="02040503050406030204" pitchFamily="18" charset="0"/>
                  </a:rPr>
                  <a:t>: a fully connected layer with 2 output dimension for good and bad classification.</a:t>
                </a:r>
              </a:p>
              <a:p>
                <a:pPr marL="228600" indent="-228600">
                  <a:lnSpc>
                    <a:spcPct val="150000"/>
                  </a:lnSpc>
                  <a:buFont typeface="+mj-lt"/>
                  <a:buAutoNum type="arabicPeriod"/>
                </a:pPr>
                <a14:m>
                  <m:oMath xmlns:m="http://schemas.openxmlformats.org/officeDocument/2006/math">
                    <m:r>
                      <m:rPr>
                        <m:sty m:val="p"/>
                      </m:rPr>
                      <a:rPr lang="en-US" altLang="zh-TW" sz="1200" dirty="0">
                        <a:latin typeface="Cambria Math" panose="02040503050406030204" pitchFamily="18" charset="0"/>
                      </a:rPr>
                      <m:t>Generative</m:t>
                    </m:r>
                    <m:r>
                      <a:rPr lang="en-US" altLang="zh-TW" sz="1200" dirty="0">
                        <a:latin typeface="Cambria Math" panose="02040503050406030204" pitchFamily="18" charset="0"/>
                      </a:rPr>
                      <m:t> </m:t>
                    </m:r>
                    <m:r>
                      <m:rPr>
                        <m:sty m:val="p"/>
                      </m:rPr>
                      <a:rPr lang="en-US" altLang="zh-TW" sz="1200" dirty="0">
                        <a:latin typeface="Cambria Math" panose="02040503050406030204" pitchFamily="18" charset="0"/>
                      </a:rPr>
                      <m:t>Model</m:t>
                    </m:r>
                    <m:r>
                      <a:rPr lang="en-US" altLang="zh-TW" sz="1200" b="0" i="0" dirty="0" smtClean="0">
                        <a:latin typeface="Cambria Math" panose="02040503050406030204" pitchFamily="18" charset="0"/>
                      </a:rPr>
                      <m:t> </m:t>
                    </m:r>
                    <m:r>
                      <a:rPr lang="en-US" altLang="zh-TW" sz="1200" b="1" i="1">
                        <a:latin typeface="Cambria Math" panose="02040503050406030204" pitchFamily="18" charset="0"/>
                      </a:rPr>
                      <m:t>𝛄</m:t>
                    </m:r>
                  </m:oMath>
                </a14:m>
                <a:r>
                  <a:rPr lang="en-US" altLang="zh-TW" sz="1200" dirty="0">
                    <a:solidFill>
                      <a:prstClr val="black"/>
                    </a:solidFill>
                    <a:latin typeface="Cambria" panose="02040503050406030204" pitchFamily="18" charset="0"/>
                    <a:ea typeface="Cambria" panose="02040503050406030204" pitchFamily="18" charset="0"/>
                  </a:rPr>
                  <a:t>: </a:t>
                </a:r>
                <a:r>
                  <a:rPr lang="it-IT" altLang="zh-TW" sz="1200" dirty="0">
                    <a:solidFill>
                      <a:prstClr val="black"/>
                    </a:solidFill>
                    <a:latin typeface="Cambria" panose="02040503050406030204" pitchFamily="18" charset="0"/>
                    <a:ea typeface="Cambria" panose="02040503050406030204" pitchFamily="18" charset="0"/>
                  </a:rPr>
                  <a:t>a Gaussian mixture model for component classification.</a:t>
                </a:r>
              </a:p>
              <a:p>
                <a:pPr marL="228600" indent="-228600">
                  <a:lnSpc>
                    <a:spcPct val="150000"/>
                  </a:lnSpc>
                  <a:buFont typeface="+mj-lt"/>
                  <a:buAutoNum type="arabicPeriod"/>
                </a:pPr>
                <a:r>
                  <a:rPr lang="en-US" altLang="zh-TW" sz="1200" dirty="0">
                    <a:latin typeface="Cambria Math" panose="02040503050406030204" pitchFamily="18" charset="0"/>
                  </a:rPr>
                  <a:t>Prediction Converter</a:t>
                </a:r>
                <a14:m>
                  <m:oMath xmlns:m="http://schemas.openxmlformats.org/officeDocument/2006/math">
                    <m:r>
                      <a:rPr lang="en-US" altLang="zh-TW" sz="1200" b="0" i="0" smtClean="0">
                        <a:latin typeface="Cambria Math" panose="02040503050406030204" pitchFamily="18" charset="0"/>
                      </a:rPr>
                      <m:t> </m:t>
                    </m:r>
                    <m:r>
                      <m:rPr>
                        <m:sty m:val="p"/>
                      </m:rPr>
                      <a:rPr lang="en-US" altLang="zh-TW" sz="1200">
                        <a:latin typeface="Cambria Math" panose="02040503050406030204" pitchFamily="18" charset="0"/>
                      </a:rPr>
                      <m:t>Λ</m:t>
                    </m:r>
                    <m:r>
                      <a:rPr lang="en-US" altLang="zh-TW" sz="1200" i="1">
                        <a:latin typeface="Cambria Math" panose="02040503050406030204" pitchFamily="18" charset="0"/>
                      </a:rPr>
                      <m:t> </m:t>
                    </m:r>
                  </m:oMath>
                </a14:m>
                <a:r>
                  <a:rPr lang="en-US" altLang="zh-TW" sz="1200" kern="1200" dirty="0">
                    <a:solidFill>
                      <a:schemeClr val="tx1"/>
                    </a:solidFill>
                    <a:latin typeface="+mn-lt"/>
                    <a:ea typeface="+mn-ea"/>
                    <a:cs typeface="+mn-cs"/>
                  </a:rPr>
                  <a:t>: </a:t>
                </a:r>
                <a:r>
                  <a:rPr lang="en-US" altLang="zh-TW" sz="1200" dirty="0">
                    <a:solidFill>
                      <a:prstClr val="black"/>
                    </a:solidFill>
                    <a:latin typeface="Cambria" panose="02040503050406030204" pitchFamily="18" charset="0"/>
                    <a:ea typeface="Cambria" panose="02040503050406030204" pitchFamily="18" charset="0"/>
                  </a:rPr>
                  <a:t>analyze the output from </a:t>
                </a:r>
                <a14:m>
                  <m:oMath xmlns:m="http://schemas.openxmlformats.org/officeDocument/2006/math">
                    <m:r>
                      <a:rPr lang="en-US" altLang="zh-TW" sz="1200">
                        <a:solidFill>
                          <a:prstClr val="black"/>
                        </a:solidFill>
                        <a:latin typeface="Cambria Math" panose="02040503050406030204" pitchFamily="18" charset="0"/>
                        <a:ea typeface="Cambria" panose="02040503050406030204" pitchFamily="18" charset="0"/>
                      </a:rPr>
                      <m:t>𝛾</m:t>
                    </m:r>
                  </m:oMath>
                </a14:m>
                <a:r>
                  <a:rPr lang="en-US" altLang="zh-TW" sz="1200" dirty="0">
                    <a:solidFill>
                      <a:prstClr val="black"/>
                    </a:solidFill>
                    <a:latin typeface="Cambria" panose="02040503050406030204" pitchFamily="18" charset="0"/>
                    <a:ea typeface="Cambria" panose="02040503050406030204" pitchFamily="18" charset="0"/>
                  </a:rPr>
                  <a:t> for good, bad, unknown classification</a:t>
                </a:r>
                <a:r>
                  <a:rPr lang="en-US" altLang="zh-TW" sz="1200" kern="1200" dirty="0">
                    <a:solidFill>
                      <a:schemeClr val="tx1"/>
                    </a:solidFill>
                    <a:latin typeface="+mn-lt"/>
                    <a:ea typeface="+mn-ea"/>
                    <a:cs typeface="+mn-cs"/>
                  </a:rPr>
                  <a:t>.</a:t>
                </a:r>
                <a:endParaRPr lang="en-US" altLang="zh-TW" sz="1200" dirty="0">
                  <a:solidFill>
                    <a:prstClr val="black"/>
                  </a:solidFill>
                  <a:latin typeface="Cambria" panose="02040503050406030204" pitchFamily="18" charset="0"/>
                  <a:ea typeface="Cambria" panose="02040503050406030204" pitchFamily="18" charset="0"/>
                </a:endParaRPr>
              </a:p>
              <a:p>
                <a:pPr marL="228600" indent="-228600">
                  <a:lnSpc>
                    <a:spcPct val="150000"/>
                  </a:lnSpc>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Prediction Combiner </a:t>
                </a:r>
                <a14:m>
                  <m:oMath xmlns:m="http://schemas.openxmlformats.org/officeDocument/2006/math">
                    <m:r>
                      <a:rPr lang="en-US" altLang="zh-TW" sz="1200" b="1" i="1">
                        <a:solidFill>
                          <a:prstClr val="black"/>
                        </a:solidFill>
                        <a:latin typeface="Cambria Math" panose="02040503050406030204" pitchFamily="18" charset="0"/>
                        <a:ea typeface="Cambria" panose="02040503050406030204" pitchFamily="18" charset="0"/>
                      </a:rPr>
                      <m:t>𝐆</m:t>
                    </m:r>
                  </m:oMath>
                </a14:m>
                <a:r>
                  <a:rPr lang="en-US" altLang="zh-TW" sz="1200" dirty="0">
                    <a:solidFill>
                      <a:prstClr val="black"/>
                    </a:solidFill>
                    <a:latin typeface="Cambria" panose="02040503050406030204" pitchFamily="18" charset="0"/>
                    <a:ea typeface="Cambria" panose="02040503050406030204" pitchFamily="18" charset="0"/>
                  </a:rPr>
                  <a:t> : combine the prediction result from</a:t>
                </a:r>
                <a14:m>
                  <m:oMath xmlns:m="http://schemas.openxmlformats.org/officeDocument/2006/math">
                    <m:r>
                      <a:rPr lang="en-US" altLang="zh-TW" sz="1200" b="0" i="0" smtClean="0">
                        <a:latin typeface="Cambria Math" panose="02040503050406030204" pitchFamily="18" charset="0"/>
                      </a:rPr>
                      <m:t> </m:t>
                    </m:r>
                    <m:r>
                      <a:rPr lang="en-US" altLang="zh-TW" sz="1200" b="1" i="1">
                        <a:latin typeface="Cambria Math" panose="02040503050406030204" pitchFamily="18" charset="0"/>
                      </a:rPr>
                      <m:t>𝛙</m:t>
                    </m:r>
                  </m:oMath>
                </a14:m>
                <a:r>
                  <a:rPr lang="zh-TW" altLang="en-US" sz="1200" dirty="0"/>
                  <a:t> </a:t>
                </a:r>
                <a:r>
                  <a:rPr lang="en-US" altLang="zh-TW" sz="1200" dirty="0"/>
                  <a:t>and </a:t>
                </a:r>
                <a14:m>
                  <m:oMath xmlns:m="http://schemas.openxmlformats.org/officeDocument/2006/math">
                    <m:r>
                      <a:rPr lang="zh-TW" altLang="en-US" sz="1200" b="1" i="1">
                        <a:latin typeface="Cambria Math" panose="02040503050406030204" pitchFamily="18" charset="0"/>
                      </a:rPr>
                      <m:t>𝜸</m:t>
                    </m:r>
                  </m:oMath>
                </a14:m>
                <a:r>
                  <a:rPr lang="en-US" altLang="zh-TW" sz="1200" dirty="0">
                    <a:solidFill>
                      <a:prstClr val="black"/>
                    </a:solidFill>
                    <a:latin typeface="Cambria" panose="02040503050406030204" pitchFamily="18" charset="0"/>
                    <a:ea typeface="Cambria" panose="02040503050406030204" pitchFamily="18" charset="0"/>
                  </a:rPr>
                  <a:t> and yield the final prediction.</a:t>
                </a:r>
              </a:p>
            </p:txBody>
          </p:sp>
        </mc:Choice>
        <mc:Fallback xmlns="">
          <p:sp>
            <p:nvSpPr>
              <p:cNvPr id="26" name="文字方塊 25">
                <a:extLst>
                  <a:ext uri="{FF2B5EF4-FFF2-40B4-BE49-F238E27FC236}">
                    <a16:creationId xmlns:a16="http://schemas.microsoft.com/office/drawing/2014/main" id="{ED21F3E5-EBB6-2985-EAF9-A0EEC9F01926}"/>
                  </a:ext>
                </a:extLst>
              </p:cNvPr>
              <p:cNvSpPr txBox="1">
                <a:spLocks noRot="1" noChangeAspect="1" noMove="1" noResize="1" noEditPoints="1" noAdjustHandles="1" noChangeArrowheads="1" noChangeShapeType="1" noTextEdit="1"/>
              </p:cNvSpPr>
              <p:nvPr/>
            </p:nvSpPr>
            <p:spPr>
              <a:xfrm>
                <a:off x="260122" y="801416"/>
                <a:ext cx="8613240" cy="2001510"/>
              </a:xfrm>
              <a:prstGeom prst="rect">
                <a:avLst/>
              </a:prstGeom>
              <a:blipFill>
                <a:blip r:embed="rId15"/>
                <a:stretch>
                  <a:fillRect l="-71" b="-152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F062EFCC-82C6-EECD-1D37-B9592D47F364}"/>
                  </a:ext>
                </a:extLst>
              </p:cNvPr>
              <p:cNvSpPr/>
              <p:nvPr/>
            </p:nvSpPr>
            <p:spPr>
              <a:xfrm>
                <a:off x="5463581" y="124896"/>
                <a:ext cx="3322899" cy="459741"/>
              </a:xfrm>
              <a:prstGeom prst="rect">
                <a:avLst/>
              </a:prstGeom>
            </p:spPr>
            <p:txBody>
              <a:bodyPr wrap="square">
                <a:spAutoFit/>
              </a:bodyPr>
              <a:lstStyle/>
              <a:p>
                <a14:m>
                  <m:oMath xmlns:m="http://schemas.openxmlformats.org/officeDocument/2006/math">
                    <m:sSubSup>
                      <m:sSubSupPr>
                        <m:ctrlPr>
                          <a:rPr lang="en-US" altLang="zh-TW" sz="1050" i="1" dirty="0" smtClean="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a:t>
                </a:r>
                <a14:m>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‘unknown’}</a:t>
                </a:r>
              </a:p>
              <a:p>
                <a14:m>
                  <m:oMath xmlns:m="http://schemas.openxmlformats.org/officeDocument/2006/math">
                    <m:sSubSup>
                      <m:sSubSupPr>
                        <m:ctrlPr>
                          <a:rPr lang="en-US" altLang="zh-TW" sz="1050" i="1" dirty="0">
                            <a:solidFill>
                              <a:prstClr val="black"/>
                            </a:solidFill>
                            <a:latin typeface="Cambria Math" panose="02040503050406030204" pitchFamily="18" charset="0"/>
                          </a:rPr>
                        </m:ctrlPr>
                      </m:sSubSupPr>
                      <m:e>
                        <m:acc>
                          <m:accPr>
                            <m:chr m:val="̂"/>
                            <m:ctrlPr>
                              <a:rPr lang="zh-TW" altLang="en-US" sz="1050" i="1" dirty="0">
                                <a:solidFill>
                                  <a:prstClr val="black"/>
                                </a:solidFill>
                                <a:latin typeface="Cambria Math" panose="02040503050406030204" pitchFamily="18" charset="0"/>
                              </a:rPr>
                            </m:ctrlPr>
                          </m:accPr>
                          <m:e>
                            <m:r>
                              <a:rPr lang="zh-TW" altLang="en-US" sz="1050" i="1" dirty="0">
                                <a:solidFill>
                                  <a:prstClr val="black"/>
                                </a:solidFill>
                                <a:latin typeface="Cambria Math" panose="02040503050406030204" pitchFamily="18" charset="0"/>
                              </a:rPr>
                              <m:t>𝑦</m:t>
                            </m:r>
                          </m:e>
                        </m:acc>
                      </m:e>
                      <m:sub>
                        <m:r>
                          <a:rPr lang="en-US" altLang="zh-TW" sz="1050" i="1" dirty="0">
                            <a:solidFill>
                              <a:prstClr val="black"/>
                            </a:solidFill>
                            <a:latin typeface="Cambria Math" panose="02040503050406030204" pitchFamily="18" charset="0"/>
                          </a:rPr>
                          <m:t>𝑑𝑒𝑓</m:t>
                        </m:r>
                      </m:sub>
                      <m:sup>
                        <m:r>
                          <a:rPr lang="en-US" altLang="zh-TW" sz="1050" i="1" dirty="0">
                            <a:solidFill>
                              <a:prstClr val="black"/>
                            </a:solidFill>
                            <a:latin typeface="Cambria Math" panose="02040503050406030204" pitchFamily="18" charset="0"/>
                          </a:rPr>
                          <m:t> </m:t>
                        </m:r>
                      </m:sup>
                    </m:sSubSup>
                    <m:r>
                      <a:rPr lang="en-US" altLang="zh-TW" sz="1050" i="1" dirty="0">
                        <a:solidFill>
                          <a:prstClr val="black"/>
                        </a:solidFill>
                        <a:latin typeface="Cambria Math" panose="02040503050406030204" pitchFamily="18" charset="0"/>
                      </a:rPr>
                      <m:t>∈</m:t>
                    </m:r>
                  </m:oMath>
                </a14:m>
                <a:r>
                  <a:rPr lang="en-US" altLang="zh-TW" sz="1050" dirty="0">
                    <a:solidFill>
                      <a:prstClr val="black"/>
                    </a:solidFill>
                    <a:latin typeface="Calibri" panose="020F0502020204030204"/>
                    <a:ea typeface="新細明體" panose="02020500000000000000" pitchFamily="18" charset="-120"/>
                  </a:rPr>
                  <a:t> {‘good’, ‘bad’, ‘unknown’}</a:t>
                </a:r>
              </a:p>
            </p:txBody>
          </p:sp>
        </mc:Choice>
        <mc:Fallback xmlns="">
          <p:sp>
            <p:nvSpPr>
              <p:cNvPr id="27" name="矩形 26">
                <a:extLst>
                  <a:ext uri="{FF2B5EF4-FFF2-40B4-BE49-F238E27FC236}">
                    <a16:creationId xmlns:a16="http://schemas.microsoft.com/office/drawing/2014/main" id="{F062EFCC-82C6-EECD-1D37-B9592D47F364}"/>
                  </a:ext>
                </a:extLst>
              </p:cNvPr>
              <p:cNvSpPr>
                <a:spLocks noRot="1" noChangeAspect="1" noMove="1" noResize="1" noEditPoints="1" noAdjustHandles="1" noChangeArrowheads="1" noChangeShapeType="1" noTextEdit="1"/>
              </p:cNvSpPr>
              <p:nvPr/>
            </p:nvSpPr>
            <p:spPr>
              <a:xfrm>
                <a:off x="5463581" y="124896"/>
                <a:ext cx="3322899" cy="459741"/>
              </a:xfrm>
              <a:prstGeom prst="rect">
                <a:avLst/>
              </a:prstGeom>
              <a:blipFill>
                <a:blip r:embed="rId16"/>
                <a:stretch>
                  <a:fillRect b="-2632"/>
                </a:stretch>
              </a:blipFill>
            </p:spPr>
            <p:txBody>
              <a:bodyPr/>
              <a:lstStyle/>
              <a:p>
                <a:r>
                  <a:rPr lang="zh-TW" altLang="en-US">
                    <a:noFill/>
                  </a:rPr>
                  <a:t> </a:t>
                </a:r>
              </a:p>
            </p:txBody>
          </p:sp>
        </mc:Fallback>
      </mc:AlternateContent>
      <p:sp>
        <p:nvSpPr>
          <p:cNvPr id="28" name="矩形 27">
            <a:extLst>
              <a:ext uri="{FF2B5EF4-FFF2-40B4-BE49-F238E27FC236}">
                <a16:creationId xmlns:a16="http://schemas.microsoft.com/office/drawing/2014/main" id="{2079B76B-0CBE-C7BD-F284-D74DDD97E110}"/>
              </a:ext>
            </a:extLst>
          </p:cNvPr>
          <p:cNvSpPr/>
          <p:nvPr/>
        </p:nvSpPr>
        <p:spPr bwMode="auto">
          <a:xfrm>
            <a:off x="90838" y="99301"/>
            <a:ext cx="734628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Previously proposed Hybrid Expert </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3882CAB7-46F7-217F-D567-142A16117AF9}"/>
                  </a:ext>
                </a:extLst>
              </p:cNvPr>
              <p:cNvSpPr txBox="1"/>
              <p:nvPr/>
            </p:nvSpPr>
            <p:spPr>
              <a:xfrm>
                <a:off x="5343334" y="525247"/>
                <a:ext cx="3875878" cy="415498"/>
              </a:xfrm>
              <a:prstGeom prst="rect">
                <a:avLst/>
              </a:prstGeom>
              <a:noFill/>
            </p:spPr>
            <p:txBody>
              <a:bodyPr wrap="square" rtlCol="0">
                <a:spAutoFit/>
              </a:bodyPr>
              <a:lstStyle/>
              <a:p>
                <a14:m>
                  <m:oMath xmlns:m="http://schemas.openxmlformats.org/officeDocument/2006/math">
                    <m:r>
                      <a:rPr lang="en-US" altLang="zh-TW" sz="1050" b="0" i="1">
                        <a:latin typeface="Cambria Math" panose="02040503050406030204" pitchFamily="18" charset="0"/>
                      </a:rPr>
                      <m:t>𝑃</m:t>
                    </m:r>
                    <m:r>
                      <a:rPr lang="en-US" altLang="zh-TW" sz="1050" b="0" i="1">
                        <a:latin typeface="Cambria Math" panose="02040503050406030204" pitchFamily="18" charset="0"/>
                      </a:rPr>
                      <m:t>(</m:t>
                    </m:r>
                    <m:r>
                      <a:rPr lang="en-US" altLang="zh-TW" sz="1050" b="0" i="1">
                        <a:latin typeface="Cambria Math" panose="02040503050406030204" pitchFamily="18" charset="0"/>
                      </a:rPr>
                      <m:t>𝑧</m:t>
                    </m:r>
                    <m:r>
                      <a:rPr lang="en-US" altLang="zh-TW" sz="1050" b="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b="0" i="1">
                            <a:latin typeface="Cambria Math" panose="02040503050406030204" pitchFamily="18" charset="0"/>
                          </a:rPr>
                          <m:t>𝑦</m:t>
                        </m:r>
                      </m:e>
                      <m:sub>
                        <m:r>
                          <a:rPr lang="en-US" altLang="zh-TW" sz="1050" b="0" i="1">
                            <a:latin typeface="Cambria Math" panose="02040503050406030204" pitchFamily="18" charset="0"/>
                          </a:rPr>
                          <m:t>𝑐𝑜𝑚</m:t>
                        </m:r>
                      </m:sub>
                    </m:sSub>
                    <m:r>
                      <a:rPr lang="en-US" altLang="zh-TW" sz="1050" b="0" i="1">
                        <a:latin typeface="Cambria Math" panose="02040503050406030204" pitchFamily="18" charset="0"/>
                      </a:rPr>
                      <m:t>)</m:t>
                    </m:r>
                    <m:r>
                      <a:rPr lang="en-US" altLang="zh-TW" sz="1050" b="0" i="1" dirty="0">
                        <a:latin typeface="Cambria Math" panose="02040503050406030204" pitchFamily="18" charset="0"/>
                      </a:rPr>
                      <m:t>∈</m:t>
                    </m:r>
                  </m:oMath>
                </a14:m>
                <a:r>
                  <a:rPr lang="en-US" altLang="zh-TW" sz="1050" dirty="0">
                    <a:latin typeface="Cambria Math" panose="02040503050406030204" pitchFamily="18" charset="0"/>
                  </a:rPr>
                  <a:t>{</a:t>
                </a:r>
                <a14:m>
                  <m:oMath xmlns:m="http://schemas.openxmlformats.org/officeDocument/2006/math">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GM</m:t>
                    </m:r>
                    <m:sSub>
                      <m:sSubPr>
                        <m:ctrlPr>
                          <a:rPr lang="en-US" altLang="zh-TW" sz="1050" i="1">
                            <a:latin typeface="Cambria Math" panose="02040503050406030204" pitchFamily="18" charset="0"/>
                          </a:rPr>
                        </m:ctrlPr>
                      </m:sSubPr>
                      <m:e>
                        <m:r>
                          <m:rPr>
                            <m:sty m:val="p"/>
                          </m:rPr>
                          <a:rPr lang="en-US" altLang="zh-TW" sz="1050" b="0" i="0">
                            <a:latin typeface="Cambria Math" panose="02040503050406030204" pitchFamily="18" charset="0"/>
                          </a:rPr>
                          <m:t>M</m:t>
                        </m:r>
                      </m:e>
                      <m:sub>
                        <m:r>
                          <a:rPr lang="en-US" altLang="zh-TW" sz="1050" b="0" i="0">
                            <a:latin typeface="Cambria Math" panose="02040503050406030204" pitchFamily="18" charset="0"/>
                          </a:rPr>
                          <m:t>1</m:t>
                        </m:r>
                      </m:sub>
                    </m:sSub>
                    <m:r>
                      <a:rPr lang="en-US" altLang="zh-TW" sz="1050" b="0" i="0">
                        <a:latin typeface="Cambria Math" panose="02040503050406030204" pitchFamily="18" charset="0"/>
                      </a:rPr>
                      <m:t>(</m:t>
                    </m:r>
                    <m:r>
                      <m:rPr>
                        <m:sty m:val="p"/>
                      </m:rPr>
                      <a:rPr lang="en-US" altLang="zh-TW" sz="1050" b="0" i="0">
                        <a:latin typeface="Cambria Math" panose="02040503050406030204" pitchFamily="18" charset="0"/>
                      </a:rPr>
                      <m:t>z</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GM</m:t>
                    </m:r>
                    <m:sSub>
                      <m:sSubPr>
                        <m:ctrlPr>
                          <a:rPr lang="en-US" altLang="zh-TW" sz="1050" i="1">
                            <a:latin typeface="Cambria Math" panose="02040503050406030204" pitchFamily="18" charset="0"/>
                          </a:rPr>
                        </m:ctrlPr>
                      </m:sSubPr>
                      <m:e>
                        <m:r>
                          <m:rPr>
                            <m:sty m:val="p"/>
                          </m:rPr>
                          <a:rPr lang="en-US" altLang="zh-TW" sz="1050" b="0" i="0">
                            <a:latin typeface="Cambria Math" panose="02040503050406030204" pitchFamily="18" charset="0"/>
                          </a:rPr>
                          <m:t>M</m:t>
                        </m:r>
                      </m:e>
                      <m:sub>
                        <m:r>
                          <a:rPr lang="en-US" altLang="zh-TW" sz="1050" b="0" i="0">
                            <a:latin typeface="Cambria Math" panose="02040503050406030204" pitchFamily="18" charset="0"/>
                          </a:rPr>
                          <m:t>2</m:t>
                        </m:r>
                      </m:sub>
                    </m:sSub>
                    <m:r>
                      <a:rPr lang="en-US" altLang="zh-TW" sz="1050" b="0" i="0">
                        <a:latin typeface="Cambria Math" panose="02040503050406030204" pitchFamily="18" charset="0"/>
                      </a:rPr>
                      <m:t>(</m:t>
                    </m:r>
                    <m:r>
                      <m:rPr>
                        <m:sty m:val="p"/>
                      </m:rPr>
                      <a:rPr lang="en-US" altLang="zh-TW" sz="1050" b="0" i="0">
                        <a:latin typeface="Cambria Math" panose="02040503050406030204" pitchFamily="18" charset="0"/>
                      </a:rPr>
                      <m:t>z</m:t>
                    </m:r>
                    <m:r>
                      <a:rPr lang="en-US" altLang="zh-TW" sz="1050" b="0" i="0">
                        <a:latin typeface="Cambria Math" panose="02040503050406030204" pitchFamily="18" charset="0"/>
                      </a:rPr>
                      <m:t>),…,</m:t>
                    </m:r>
                    <m:r>
                      <m:rPr>
                        <m:sty m:val="p"/>
                      </m:rPr>
                      <a:rPr lang="en-US" altLang="zh-TW" sz="1050" b="0" i="0">
                        <a:latin typeface="Cambria Math" panose="02040503050406030204" pitchFamily="18" charset="0"/>
                      </a:rPr>
                      <m:t>GM</m:t>
                    </m:r>
                    <m:sSub>
                      <m:sSubPr>
                        <m:ctrlPr>
                          <a:rPr lang="en-US" altLang="zh-TW" sz="1050" i="1">
                            <a:latin typeface="Cambria Math" panose="02040503050406030204" pitchFamily="18" charset="0"/>
                          </a:rPr>
                        </m:ctrlPr>
                      </m:sSubPr>
                      <m:e>
                        <m:r>
                          <m:rPr>
                            <m:sty m:val="p"/>
                          </m:rPr>
                          <a:rPr lang="en-US" altLang="zh-TW" sz="1050" b="0" i="0">
                            <a:latin typeface="Cambria Math" panose="02040503050406030204" pitchFamily="18" charset="0"/>
                          </a:rPr>
                          <m:t>M</m:t>
                        </m:r>
                      </m:e>
                      <m:sub>
                        <m:r>
                          <m:rPr>
                            <m:sty m:val="p"/>
                          </m:rPr>
                          <a:rPr lang="en-US" altLang="zh-TW" sz="1050" b="0" i="0">
                            <a:latin typeface="Cambria Math" panose="02040503050406030204" pitchFamily="18" charset="0"/>
                          </a:rPr>
                          <m:t>T</m:t>
                        </m:r>
                      </m:sub>
                    </m:sSub>
                    <m:r>
                      <a:rPr lang="en-US" altLang="zh-TW" sz="1050" b="0" i="0">
                        <a:latin typeface="Cambria Math" panose="02040503050406030204" pitchFamily="18" charset="0"/>
                      </a:rPr>
                      <m:t>(</m:t>
                    </m:r>
                    <m:r>
                      <m:rPr>
                        <m:sty m:val="p"/>
                      </m:rPr>
                      <a:rPr lang="en-US" altLang="zh-TW" sz="1050" b="0" i="0">
                        <a:latin typeface="Cambria Math" panose="02040503050406030204" pitchFamily="18" charset="0"/>
                      </a:rPr>
                      <m:t>z</m:t>
                    </m:r>
                    <m:r>
                      <a:rPr lang="en-US" altLang="zh-TW" sz="1050" b="0" i="0">
                        <a:latin typeface="Cambria Math" panose="02040503050406030204" pitchFamily="18" charset="0"/>
                      </a:rPr>
                      <m:t>)</m:t>
                    </m:r>
                  </m:oMath>
                </a14:m>
                <a:r>
                  <a:rPr lang="en-US" altLang="zh-TW" sz="1050" dirty="0">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altLang="zh-TW" sz="1050" b="0" i="1">
                          <a:latin typeface="Cambria Math" panose="02040503050406030204" pitchFamily="18" charset="0"/>
                        </a:rPr>
                        <m:t>𝐺𝑀</m:t>
                      </m:r>
                      <m:sSub>
                        <m:sSubPr>
                          <m:ctrlPr>
                            <a:rPr lang="en-US" altLang="zh-TW" sz="1050" i="1">
                              <a:latin typeface="Cambria Math" panose="02040503050406030204" pitchFamily="18" charset="0"/>
                            </a:rPr>
                          </m:ctrlPr>
                        </m:sSubPr>
                        <m:e>
                          <m:r>
                            <a:rPr lang="en-US" altLang="zh-TW" sz="1050" b="0" i="1">
                              <a:latin typeface="Cambria Math" panose="02040503050406030204" pitchFamily="18" charset="0"/>
                            </a:rPr>
                            <m:t>𝑀</m:t>
                          </m:r>
                        </m:e>
                        <m:sub>
                          <m:r>
                            <a:rPr lang="en-US" altLang="zh-TW" sz="1050" b="0" i="1">
                              <a:latin typeface="Cambria Math" panose="02040503050406030204" pitchFamily="18" charset="0"/>
                            </a:rPr>
                            <m:t>𝑖</m:t>
                          </m:r>
                        </m:sub>
                      </m:sSub>
                      <m:r>
                        <a:rPr lang="en-US" altLang="zh-TW" sz="1050" b="0" i="1">
                          <a:latin typeface="Cambria Math" panose="02040503050406030204" pitchFamily="18" charset="0"/>
                        </a:rPr>
                        <m:t>        ≡</m:t>
                      </m:r>
                      <m:r>
                        <m:rPr>
                          <m:sty m:val="p"/>
                        </m:rPr>
                        <a:rPr lang="en-US" altLang="zh-TW" sz="1050" b="0" i="0">
                          <a:latin typeface="Cambria Math" panose="02040503050406030204" pitchFamily="18" charset="0"/>
                        </a:rPr>
                        <m:t>Gaussian</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Mixture</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Model</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of</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Component</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Type</m:t>
                      </m:r>
                      <m:r>
                        <a:rPr lang="en-US" altLang="zh-TW" sz="1050" b="0" i="0">
                          <a:latin typeface="Cambria Math" panose="02040503050406030204" pitchFamily="18" charset="0"/>
                        </a:rPr>
                        <m:t> </m:t>
                      </m:r>
                      <m:r>
                        <m:rPr>
                          <m:sty m:val="p"/>
                        </m:rPr>
                        <a:rPr lang="en-US" altLang="zh-TW" sz="1050" b="0" i="0">
                          <a:latin typeface="Cambria Math" panose="02040503050406030204" pitchFamily="18" charset="0"/>
                        </a:rPr>
                        <m:t>T</m:t>
                      </m:r>
                      <m:r>
                        <a:rPr lang="en-US" altLang="zh-TW" sz="1050" b="0" i="1">
                          <a:latin typeface="Cambria Math" panose="02040503050406030204" pitchFamily="18" charset="0"/>
                        </a:rPr>
                        <m:t>.</m:t>
                      </m:r>
                    </m:oMath>
                  </m:oMathPara>
                </a14:m>
                <a:endParaRPr lang="en-US" altLang="zh-TW" sz="1050" i="1" dirty="0">
                  <a:latin typeface="Cambria Math" panose="02040503050406030204" pitchFamily="18" charset="0"/>
                </a:endParaRPr>
              </a:p>
            </p:txBody>
          </p:sp>
        </mc:Choice>
        <mc:Fallback xmlns="">
          <p:sp>
            <p:nvSpPr>
              <p:cNvPr id="29" name="文字方塊 28">
                <a:extLst>
                  <a:ext uri="{FF2B5EF4-FFF2-40B4-BE49-F238E27FC236}">
                    <a16:creationId xmlns:a16="http://schemas.microsoft.com/office/drawing/2014/main" id="{3882CAB7-46F7-217F-D567-142A16117AF9}"/>
                  </a:ext>
                </a:extLst>
              </p:cNvPr>
              <p:cNvSpPr txBox="1">
                <a:spLocks noRot="1" noChangeAspect="1" noMove="1" noResize="1" noEditPoints="1" noAdjustHandles="1" noChangeArrowheads="1" noChangeShapeType="1" noTextEdit="1"/>
              </p:cNvSpPr>
              <p:nvPr/>
            </p:nvSpPr>
            <p:spPr>
              <a:xfrm>
                <a:off x="5343334" y="525247"/>
                <a:ext cx="3875878" cy="415498"/>
              </a:xfrm>
              <a:prstGeom prst="rect">
                <a:avLst/>
              </a:prstGeom>
              <a:blipFill>
                <a:blip r:embed="rId17"/>
                <a:stretch>
                  <a:fillRect b="-4412"/>
                </a:stretch>
              </a:blipFill>
            </p:spPr>
            <p:txBody>
              <a:bodyPr/>
              <a:lstStyle/>
              <a:p>
                <a:r>
                  <a:rPr lang="zh-TW" altLang="en-US">
                    <a:noFill/>
                  </a:rPr>
                  <a:t> </a:t>
                </a:r>
              </a:p>
            </p:txBody>
          </p:sp>
        </mc:Fallback>
      </mc:AlternateContent>
      <p:cxnSp>
        <p:nvCxnSpPr>
          <p:cNvPr id="33" name="接點: 肘形 32">
            <a:extLst>
              <a:ext uri="{FF2B5EF4-FFF2-40B4-BE49-F238E27FC236}">
                <a16:creationId xmlns:a16="http://schemas.microsoft.com/office/drawing/2014/main" id="{D479250C-9E56-5D08-3B2D-692D8116B10E}"/>
              </a:ext>
            </a:extLst>
          </p:cNvPr>
          <p:cNvCxnSpPr>
            <a:stCxn id="5" idx="3"/>
            <a:endCxn id="6" idx="1"/>
          </p:cNvCxnSpPr>
          <p:nvPr/>
        </p:nvCxnSpPr>
        <p:spPr>
          <a:xfrm>
            <a:off x="3188923" y="3963201"/>
            <a:ext cx="692591" cy="400766"/>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 name="Elbow Connector 11">
            <a:extLst>
              <a:ext uri="{FF2B5EF4-FFF2-40B4-BE49-F238E27FC236}">
                <a16:creationId xmlns:a16="http://schemas.microsoft.com/office/drawing/2014/main" id="{F3B2CF24-2C95-FD0D-5008-1DEC05405A29}"/>
              </a:ext>
            </a:extLst>
          </p:cNvPr>
          <p:cNvCxnSpPr/>
          <p:nvPr/>
        </p:nvCxnSpPr>
        <p:spPr>
          <a:xfrm>
            <a:off x="6258757" y="3839592"/>
            <a:ext cx="347610" cy="195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22">
                <a:extLst>
                  <a:ext uri="{FF2B5EF4-FFF2-40B4-BE49-F238E27FC236}">
                    <a16:creationId xmlns:a16="http://schemas.microsoft.com/office/drawing/2014/main" id="{FAE9485C-0072-6A89-3BEA-0D48AA492416}"/>
                  </a:ext>
                </a:extLst>
              </p:cNvPr>
              <p:cNvSpPr txBox="1"/>
              <p:nvPr/>
            </p:nvSpPr>
            <p:spPr>
              <a:xfrm>
                <a:off x="5786681" y="3631262"/>
                <a:ext cx="64588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2</m:t>
                          </m:r>
                        </m:sub>
                      </m:sSub>
                    </m:oMath>
                  </m:oMathPara>
                </a14:m>
                <a:endParaRPr lang="en-US" dirty="0"/>
              </a:p>
            </p:txBody>
          </p:sp>
        </mc:Choice>
        <mc:Fallback xmlns="">
          <p:sp>
            <p:nvSpPr>
              <p:cNvPr id="12" name="TextBox 22">
                <a:extLst>
                  <a:ext uri="{FF2B5EF4-FFF2-40B4-BE49-F238E27FC236}">
                    <a16:creationId xmlns:a16="http://schemas.microsoft.com/office/drawing/2014/main" id="{FAE9485C-0072-6A89-3BEA-0D48AA492416}"/>
                  </a:ext>
                </a:extLst>
              </p:cNvPr>
              <p:cNvSpPr txBox="1">
                <a:spLocks noRot="1" noChangeAspect="1" noMove="1" noResize="1" noEditPoints="1" noAdjustHandles="1" noChangeArrowheads="1" noChangeShapeType="1" noTextEdit="1"/>
              </p:cNvSpPr>
              <p:nvPr/>
            </p:nvSpPr>
            <p:spPr>
              <a:xfrm>
                <a:off x="5786681" y="3631262"/>
                <a:ext cx="645881" cy="207749"/>
              </a:xfrm>
              <a:prstGeom prst="rect">
                <a:avLst/>
              </a:prstGeom>
              <a:blipFill>
                <a:blip r:embed="rId18"/>
                <a:stretch>
                  <a:fillRect l="-2830" r="-1887" b="-14706"/>
                </a:stretch>
              </a:blipFill>
            </p:spPr>
            <p:txBody>
              <a:bodyPr/>
              <a:lstStyle/>
              <a:p>
                <a:r>
                  <a:rPr lang="zh-TW" altLang="en-US">
                    <a:noFill/>
                  </a:rPr>
                  <a:t> </a:t>
                </a:r>
              </a:p>
            </p:txBody>
          </p:sp>
        </mc:Fallback>
      </mc:AlternateContent>
      <p:sp>
        <p:nvSpPr>
          <p:cNvPr id="37" name="頁尾版面配置區 36">
            <a:extLst>
              <a:ext uri="{FF2B5EF4-FFF2-40B4-BE49-F238E27FC236}">
                <a16:creationId xmlns:a16="http://schemas.microsoft.com/office/drawing/2014/main" id="{F125D1B3-8879-513A-1B5B-8677DC250B84}"/>
              </a:ext>
            </a:extLst>
          </p:cNvPr>
          <p:cNvSpPr>
            <a:spLocks noGrp="1"/>
          </p:cNvSpPr>
          <p:nvPr>
            <p:ph type="ftr" sz="quarter" idx="11"/>
          </p:nvPr>
        </p:nvSpPr>
        <p:spPr/>
        <p:txBody>
          <a:bodyPr/>
          <a:lstStyle/>
          <a:p>
            <a:r>
              <a:rPr lang="en-US" altLang="zh-TW"/>
              <a:t>/78</a:t>
            </a:r>
            <a:endParaRPr lang="zh-TW" altLang="en-US" dirty="0"/>
          </a:p>
        </p:txBody>
      </p:sp>
      <p:sp>
        <p:nvSpPr>
          <p:cNvPr id="38" name="投影片編號版面配置區 37">
            <a:extLst>
              <a:ext uri="{FF2B5EF4-FFF2-40B4-BE49-F238E27FC236}">
                <a16:creationId xmlns:a16="http://schemas.microsoft.com/office/drawing/2014/main" id="{CDE2EC04-9745-3EC2-9360-EE6056F9895C}"/>
              </a:ext>
            </a:extLst>
          </p:cNvPr>
          <p:cNvSpPr>
            <a:spLocks noGrp="1"/>
          </p:cNvSpPr>
          <p:nvPr>
            <p:ph type="sldNum" sz="quarter" idx="12"/>
          </p:nvPr>
        </p:nvSpPr>
        <p:spPr/>
        <p:txBody>
          <a:bodyPr/>
          <a:lstStyle/>
          <a:p>
            <a:fld id="{EE3F9CDB-1F21-4789-A81E-8FEA25CE194B}" type="slidenum">
              <a:rPr lang="zh-CN" altLang="en-US" smtClean="0"/>
              <a:pPr/>
              <a:t>6</a:t>
            </a:fld>
            <a:endParaRPr lang="zh-CN" altLang="en-US" dirty="0"/>
          </a:p>
        </p:txBody>
      </p:sp>
    </p:spTree>
    <p:extLst>
      <p:ext uri="{BB962C8B-B14F-4D97-AF65-F5344CB8AC3E}">
        <p14:creationId xmlns:p14="http://schemas.microsoft.com/office/powerpoint/2010/main" val="291506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2271F96E-999B-D148-794A-AB0FD666AF70}"/>
              </a:ext>
            </a:extLst>
          </p:cNvPr>
          <p:cNvGraphicFramePr>
            <a:graphicFrameLocks noGrp="1"/>
          </p:cNvGraphicFramePr>
          <p:nvPr/>
        </p:nvGraphicFramePr>
        <p:xfrm>
          <a:off x="244156" y="1884372"/>
          <a:ext cx="8655687" cy="2926080"/>
        </p:xfrm>
        <a:graphic>
          <a:graphicData uri="http://schemas.openxmlformats.org/drawingml/2006/table">
            <a:tbl>
              <a:tblPr firstRow="1" bandRow="1">
                <a:tableStyleId>{7DF18680-E054-41AD-8BC1-D1AEF772440D}</a:tableStyleId>
              </a:tblPr>
              <a:tblGrid>
                <a:gridCol w="1624414">
                  <a:extLst>
                    <a:ext uri="{9D8B030D-6E8A-4147-A177-3AD203B41FA5}">
                      <a16:colId xmlns:a16="http://schemas.microsoft.com/office/drawing/2014/main" val="4150500866"/>
                    </a:ext>
                  </a:extLst>
                </a:gridCol>
                <a:gridCol w="1374990">
                  <a:extLst>
                    <a:ext uri="{9D8B030D-6E8A-4147-A177-3AD203B41FA5}">
                      <a16:colId xmlns:a16="http://schemas.microsoft.com/office/drawing/2014/main" val="2679257573"/>
                    </a:ext>
                  </a:extLst>
                </a:gridCol>
                <a:gridCol w="1528352">
                  <a:extLst>
                    <a:ext uri="{9D8B030D-6E8A-4147-A177-3AD203B41FA5}">
                      <a16:colId xmlns:a16="http://schemas.microsoft.com/office/drawing/2014/main" val="1833495153"/>
                    </a:ext>
                  </a:extLst>
                </a:gridCol>
                <a:gridCol w="1417448">
                  <a:extLst>
                    <a:ext uri="{9D8B030D-6E8A-4147-A177-3AD203B41FA5}">
                      <a16:colId xmlns:a16="http://schemas.microsoft.com/office/drawing/2014/main" val="364127034"/>
                    </a:ext>
                  </a:extLst>
                </a:gridCol>
                <a:gridCol w="1490933">
                  <a:extLst>
                    <a:ext uri="{9D8B030D-6E8A-4147-A177-3AD203B41FA5}">
                      <a16:colId xmlns:a16="http://schemas.microsoft.com/office/drawing/2014/main" val="1699609000"/>
                    </a:ext>
                  </a:extLst>
                </a:gridCol>
                <a:gridCol w="1219550">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No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1.485% ± 0.48%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2.972% ± 2.594%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15.13% ± 3.211%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4.457% ± 2.117%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0.93852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2.628% ± 1.184%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1.758% ± 1.53%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 ± 5.689%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4.385% ± 1.275%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0.94287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1.373% ± 0.796%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1.406% ± 0.955%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12.84% ± 1.915%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2.779% ± 1.723%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0.95064</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DFE73F2A-D017-41B1-E9E4-53A6229F713B}"/>
              </a:ext>
            </a:extLst>
          </p:cNvPr>
          <p:cNvSpPr txBox="1"/>
          <p:nvPr/>
        </p:nvSpPr>
        <p:spPr>
          <a:xfrm>
            <a:off x="109642" y="1623946"/>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5" name="文字方塊 4">
            <a:extLst>
              <a:ext uri="{FF2B5EF4-FFF2-40B4-BE49-F238E27FC236}">
                <a16:creationId xmlns:a16="http://schemas.microsoft.com/office/drawing/2014/main" id="{FFC0E078-2065-5810-2EDB-446DECDFA22A}"/>
              </a:ext>
            </a:extLst>
          </p:cNvPr>
          <p:cNvSpPr txBox="1"/>
          <p:nvPr/>
        </p:nvSpPr>
        <p:spPr>
          <a:xfrm>
            <a:off x="319772" y="781649"/>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other datasets – 8 fruit</a:t>
            </a:r>
            <a:endParaRPr lang="zh-TW" altLang="en-US" sz="1400" b="1" dirty="0">
              <a:solidFill>
                <a:srgbClr val="FF0000"/>
              </a:solidFill>
            </a:endParaRPr>
          </a:p>
        </p:txBody>
      </p:sp>
      <p:sp>
        <p:nvSpPr>
          <p:cNvPr id="6" name="矩形 5">
            <a:extLst>
              <a:ext uri="{FF2B5EF4-FFF2-40B4-BE49-F238E27FC236}">
                <a16:creationId xmlns:a16="http://schemas.microsoft.com/office/drawing/2014/main" id="{E61B9878-6986-BB64-1252-6323A16FEAF8}"/>
              </a:ext>
            </a:extLst>
          </p:cNvPr>
          <p:cNvSpPr/>
          <p:nvPr/>
        </p:nvSpPr>
        <p:spPr bwMode="auto">
          <a:xfrm>
            <a:off x="168541" y="90086"/>
            <a:ext cx="888602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without stage 2 (b) using GMM and (c) using GP in stage 2</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7" name="文字方塊 6">
            <a:extLst>
              <a:ext uri="{FF2B5EF4-FFF2-40B4-BE49-F238E27FC236}">
                <a16:creationId xmlns:a16="http://schemas.microsoft.com/office/drawing/2014/main" id="{537A9D00-2D20-D904-CA15-771F6E5C51C3}"/>
              </a:ext>
            </a:extLst>
          </p:cNvPr>
          <p:cNvSpPr txBox="1"/>
          <p:nvPr/>
        </p:nvSpPr>
        <p:spPr>
          <a:xfrm>
            <a:off x="1789890" y="1456014"/>
            <a:ext cx="7185498" cy="507831"/>
          </a:xfrm>
          <a:prstGeom prst="rect">
            <a:avLst/>
          </a:prstGeom>
          <a:noFill/>
        </p:spPr>
        <p:txBody>
          <a:bodyPr wrap="square">
            <a:spAutoFit/>
          </a:bodyPr>
          <a:lstStyle/>
          <a:p>
            <a:r>
              <a:rPr lang="en-US" altLang="zh-TW" dirty="0"/>
              <a:t>The experimental results, averaged over three different dataset splits, utilized all fruit (old + new fruit).</a:t>
            </a:r>
          </a:p>
          <a:p>
            <a:r>
              <a:rPr lang="en-US" altLang="zh-TW" dirty="0"/>
              <a:t>The introduction of the dataset can be found on page 102.</a:t>
            </a:r>
            <a:endParaRPr lang="zh-TW" altLang="en-US" dirty="0"/>
          </a:p>
        </p:txBody>
      </p:sp>
      <p:sp>
        <p:nvSpPr>
          <p:cNvPr id="4" name="文字方塊 3">
            <a:extLst>
              <a:ext uri="{FF2B5EF4-FFF2-40B4-BE49-F238E27FC236}">
                <a16:creationId xmlns:a16="http://schemas.microsoft.com/office/drawing/2014/main" id="{FE69E52C-407B-C201-5623-E90D83DB8411}"/>
              </a:ext>
            </a:extLst>
          </p:cNvPr>
          <p:cNvSpPr txBox="1"/>
          <p:nvPr/>
        </p:nvSpPr>
        <p:spPr>
          <a:xfrm>
            <a:off x="288181" y="1077492"/>
            <a:ext cx="871755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Experiment result show that when GP is used in Stage 2 , it performs better in terms of the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compared to </a:t>
            </a:r>
            <a:r>
              <a:rPr lang="en-US" altLang="zh-CN" sz="14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(a) without stage 2, and (b) using GMM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6" name="頁尾版面配置區 15">
            <a:extLst>
              <a:ext uri="{FF2B5EF4-FFF2-40B4-BE49-F238E27FC236}">
                <a16:creationId xmlns:a16="http://schemas.microsoft.com/office/drawing/2014/main" id="{1D26284E-086B-867D-0B57-38CC5EF651FF}"/>
              </a:ext>
            </a:extLst>
          </p:cNvPr>
          <p:cNvSpPr>
            <a:spLocks noGrp="1"/>
          </p:cNvSpPr>
          <p:nvPr>
            <p:ph type="ftr" sz="quarter" idx="11"/>
          </p:nvPr>
        </p:nvSpPr>
        <p:spPr/>
        <p:txBody>
          <a:bodyPr/>
          <a:lstStyle/>
          <a:p>
            <a:r>
              <a:rPr lang="en-US" altLang="zh-TW"/>
              <a:t>/78</a:t>
            </a:r>
            <a:endParaRPr lang="zh-TW" altLang="en-US" dirty="0"/>
          </a:p>
        </p:txBody>
      </p:sp>
      <p:sp>
        <p:nvSpPr>
          <p:cNvPr id="17" name="投影片編號版面配置區 16">
            <a:extLst>
              <a:ext uri="{FF2B5EF4-FFF2-40B4-BE49-F238E27FC236}">
                <a16:creationId xmlns:a16="http://schemas.microsoft.com/office/drawing/2014/main" id="{824AD30A-3FCF-2C0D-1379-2C7F43ACAA57}"/>
              </a:ext>
            </a:extLst>
          </p:cNvPr>
          <p:cNvSpPr>
            <a:spLocks noGrp="1"/>
          </p:cNvSpPr>
          <p:nvPr>
            <p:ph type="sldNum" sz="quarter" idx="12"/>
          </p:nvPr>
        </p:nvSpPr>
        <p:spPr/>
        <p:txBody>
          <a:bodyPr/>
          <a:lstStyle/>
          <a:p>
            <a:fld id="{EE3F9CDB-1F21-4789-A81E-8FEA25CE194B}" type="slidenum">
              <a:rPr lang="zh-CN" altLang="en-US" smtClean="0"/>
              <a:pPr/>
              <a:t>60</a:t>
            </a:fld>
            <a:endParaRPr lang="zh-CN" altLang="en-US" dirty="0"/>
          </a:p>
        </p:txBody>
      </p:sp>
    </p:spTree>
    <p:extLst>
      <p:ext uri="{BB962C8B-B14F-4D97-AF65-F5344CB8AC3E}">
        <p14:creationId xmlns:p14="http://schemas.microsoft.com/office/powerpoint/2010/main" val="22099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字方塊 8">
            <a:extLst>
              <a:ext uri="{FF2B5EF4-FFF2-40B4-BE49-F238E27FC236}">
                <a16:creationId xmlns:a16="http://schemas.microsoft.com/office/drawing/2014/main" id="{483CBC67-9F30-CFC3-0CBD-6324C18D1340}"/>
              </a:ext>
            </a:extLst>
          </p:cNvPr>
          <p:cNvSpPr txBox="1"/>
          <p:nvPr/>
        </p:nvSpPr>
        <p:spPr>
          <a:xfrm>
            <a:off x="723900" y="1476965"/>
            <a:ext cx="7696200" cy="1554272"/>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Comparing the impact of spectral normalization : </a:t>
            </a:r>
          </a:p>
          <a:p>
            <a:endParaRPr lang="en-US" altLang="zh-TW" dirty="0"/>
          </a:p>
          <a:p>
            <a:pPr marL="285750" indent="-285750">
              <a:buFont typeface="Arial" panose="020B0604020202020204" pitchFamily="34" charset="0"/>
              <a:buChar char="•"/>
            </a:pPr>
            <a:r>
              <a:rPr lang="en-US" altLang="zh-TW" dirty="0"/>
              <a:t>We compared the effect with and without the utilization of spectral normalization, and further investigated the performance of using spectral normalization under varying parameters.</a:t>
            </a:r>
          </a:p>
          <a:p>
            <a:pPr marL="285750" indent="-285750">
              <a:buFont typeface="Arial" panose="020B0604020202020204" pitchFamily="34" charset="0"/>
              <a:buChar char="•"/>
            </a:pPr>
            <a:endParaRPr lang="en-US" altLang="zh-TW" dirty="0"/>
          </a:p>
          <a:p>
            <a:pPr marL="285750" indent="-285750">
              <a:buFont typeface="Arial" panose="020B0604020202020204" pitchFamily="34" charset="0"/>
              <a:buChar char="•"/>
            </a:pPr>
            <a:r>
              <a:rPr lang="en-US" altLang="zh-TW" dirty="0"/>
              <a:t>In experiments conducted exclusively with the data from the new components, we observed that the unknown rate is lower when SN is used, whereas it tends to be higher when SN is not utilized.</a:t>
            </a:r>
          </a:p>
        </p:txBody>
      </p:sp>
      <p:sp>
        <p:nvSpPr>
          <p:cNvPr id="3" name="矩形 2">
            <a:extLst>
              <a:ext uri="{FF2B5EF4-FFF2-40B4-BE49-F238E27FC236}">
                <a16:creationId xmlns:a16="http://schemas.microsoft.com/office/drawing/2014/main" id="{3FC0269A-4060-48E4-8422-A0FF4FCF7F6B}"/>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2" name="頁尾版面配置區 11">
            <a:extLst>
              <a:ext uri="{FF2B5EF4-FFF2-40B4-BE49-F238E27FC236}">
                <a16:creationId xmlns:a16="http://schemas.microsoft.com/office/drawing/2014/main" id="{DC8F3BC4-F765-AB3B-F7BA-2F8CA0C6708F}"/>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BC011A39-35CD-06EF-D601-2424CE6E8E46}"/>
              </a:ext>
            </a:extLst>
          </p:cNvPr>
          <p:cNvSpPr>
            <a:spLocks noGrp="1"/>
          </p:cNvSpPr>
          <p:nvPr>
            <p:ph type="sldNum" sz="quarter" idx="12"/>
          </p:nvPr>
        </p:nvSpPr>
        <p:spPr/>
        <p:txBody>
          <a:bodyPr/>
          <a:lstStyle/>
          <a:p>
            <a:fld id="{EE3F9CDB-1F21-4789-A81E-8FEA25CE194B}" type="slidenum">
              <a:rPr lang="zh-CN" altLang="en-US" smtClean="0"/>
              <a:pPr/>
              <a:t>61</a:t>
            </a:fld>
            <a:endParaRPr lang="zh-CN" altLang="en-US" dirty="0"/>
          </a:p>
        </p:txBody>
      </p:sp>
    </p:spTree>
    <p:extLst>
      <p:ext uri="{BB962C8B-B14F-4D97-AF65-F5344CB8AC3E}">
        <p14:creationId xmlns:p14="http://schemas.microsoft.com/office/powerpoint/2010/main" val="254510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20FF1B43-CFF0-2273-0D85-63682FC80BA8}"/>
              </a:ext>
            </a:extLst>
          </p:cNvPr>
          <p:cNvPicPr>
            <a:picLocks noChangeAspect="1"/>
          </p:cNvPicPr>
          <p:nvPr/>
        </p:nvPicPr>
        <p:blipFill rotWithShape="1">
          <a:blip r:embed="rId3"/>
          <a:srcRect r="5765"/>
          <a:stretch/>
        </p:blipFill>
        <p:spPr>
          <a:xfrm>
            <a:off x="753683" y="1365250"/>
            <a:ext cx="2801697" cy="2968906"/>
          </a:xfrm>
          <a:prstGeom prst="rect">
            <a:avLst/>
          </a:prstGeom>
        </p:spPr>
      </p:pic>
      <p:pic>
        <p:nvPicPr>
          <p:cNvPr id="16" name="圖片 15">
            <a:extLst>
              <a:ext uri="{FF2B5EF4-FFF2-40B4-BE49-F238E27FC236}">
                <a16:creationId xmlns:a16="http://schemas.microsoft.com/office/drawing/2014/main" id="{604DC1E6-61AC-A1F0-439B-A33992E34514}"/>
              </a:ext>
            </a:extLst>
          </p:cNvPr>
          <p:cNvPicPr>
            <a:picLocks noChangeAspect="1"/>
          </p:cNvPicPr>
          <p:nvPr/>
        </p:nvPicPr>
        <p:blipFill rotWithShape="1">
          <a:blip r:embed="rId4"/>
          <a:srcRect r="5646"/>
          <a:stretch/>
        </p:blipFill>
        <p:spPr>
          <a:xfrm>
            <a:off x="5327649" y="1243956"/>
            <a:ext cx="2882901" cy="3016106"/>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1083909" y="4260062"/>
                <a:ext cx="2391659" cy="415498"/>
              </a:xfrm>
              <a:prstGeom prst="rect">
                <a:avLst/>
              </a:prstGeom>
            </p:spPr>
            <p:txBody>
              <a:bodyPr wrap="square">
                <a:spAutoFit/>
              </a:bodyPr>
              <a:lstStyle/>
              <a:p>
                <a:pPr algn="ctr">
                  <a:defRPr/>
                </a:pPr>
                <a:r>
                  <a:rPr lang="en-US" altLang="zh-TW" sz="1013" dirty="0"/>
                  <a:t>(a)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9" name="矩形 8"/>
              <p:cNvSpPr>
                <a:spLocks noRot="1" noChangeAspect="1" noMove="1" noResize="1" noEditPoints="1" noAdjustHandles="1" noChangeArrowheads="1" noChangeShapeType="1" noTextEdit="1"/>
              </p:cNvSpPr>
              <p:nvPr/>
            </p:nvSpPr>
            <p:spPr>
              <a:xfrm>
                <a:off x="1083909" y="4260062"/>
                <a:ext cx="2391659" cy="415498"/>
              </a:xfrm>
              <a:prstGeom prst="rect">
                <a:avLst/>
              </a:prstGeom>
              <a:blipFill>
                <a:blip r:embed="rId5"/>
                <a:stretch>
                  <a:fillRect b="-8824"/>
                </a:stretch>
              </a:blipFill>
            </p:spPr>
            <p:txBody>
              <a:bodyPr/>
              <a:lstStyle/>
              <a:p>
                <a:r>
                  <a:rPr lang="zh-TW" altLang="en-US">
                    <a:noFill/>
                  </a:rPr>
                  <a:t> </a:t>
                </a:r>
              </a:p>
            </p:txBody>
          </p:sp>
        </mc:Fallback>
      </mc:AlternateContent>
      <p:cxnSp>
        <p:nvCxnSpPr>
          <p:cNvPr id="18" name="直線接點 17">
            <a:extLst>
              <a:ext uri="{FF2B5EF4-FFF2-40B4-BE49-F238E27FC236}">
                <a16:creationId xmlns:a16="http://schemas.microsoft.com/office/drawing/2014/main" id="{A106C393-ED6A-4343-A8E1-B84741560877}"/>
              </a:ext>
            </a:extLst>
          </p:cNvPr>
          <p:cNvCxnSpPr>
            <a:cxnSpLocks/>
            <a:stCxn id="8" idx="2"/>
          </p:cNvCxnSpPr>
          <p:nvPr/>
        </p:nvCxnSpPr>
        <p:spPr>
          <a:xfrm>
            <a:off x="4612909" y="1490580"/>
            <a:ext cx="0" cy="290098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77D554A3-0F18-4183-B08B-70A3F895BEFE}"/>
              </a:ext>
            </a:extLst>
          </p:cNvPr>
          <p:cNvSpPr txBox="1"/>
          <p:nvPr/>
        </p:nvSpPr>
        <p:spPr>
          <a:xfrm>
            <a:off x="6699383" y="122082"/>
            <a:ext cx="2146533" cy="709874"/>
          </a:xfrm>
          <a:prstGeom prst="rect">
            <a:avLst/>
          </a:prstGeom>
          <a:noFill/>
        </p:spPr>
        <p:txBody>
          <a:bodyPr wrap="square" rtlCol="0">
            <a:spAutoFit/>
          </a:bodyPr>
          <a:lstStyle/>
          <a:p>
            <a:r>
              <a:rPr lang="en-US" altLang="zh-TW" sz="1500" b="1" dirty="0"/>
              <a:t>Background : Training set</a:t>
            </a:r>
          </a:p>
          <a:p>
            <a:r>
              <a:rPr lang="en-US" altLang="zh-TW" sz="1500" b="1" dirty="0"/>
              <a:t>Foreground : Test set (</a:t>
            </a:r>
            <a:r>
              <a:rPr lang="en-US" altLang="zh-TW" sz="1013" b="1" dirty="0">
                <a:solidFill>
                  <a:srgbClr val="FF0000"/>
                </a:solidFill>
              </a:rPr>
              <a:t>Red circle </a:t>
            </a:r>
            <a:r>
              <a:rPr lang="en-US" altLang="zh-TW" sz="1013" b="1" dirty="0"/>
              <a:t>and</a:t>
            </a:r>
            <a:r>
              <a:rPr lang="en-US" altLang="zh-TW" sz="1013" b="1" dirty="0">
                <a:solidFill>
                  <a:srgbClr val="FF0000"/>
                </a:solidFill>
              </a:rPr>
              <a:t> </a:t>
            </a:r>
            <a:r>
              <a:rPr lang="en-US" altLang="zh-TW" sz="1013" b="1" dirty="0">
                <a:solidFill>
                  <a:srgbClr val="00B050"/>
                </a:solidFill>
              </a:rPr>
              <a:t>Green Cross </a:t>
            </a:r>
            <a:r>
              <a:rPr lang="en-US" altLang="zh-TW" sz="1013" b="1" dirty="0"/>
              <a:t>)</a:t>
            </a:r>
            <a:endParaRPr lang="zh-TW" altLang="en-US" sz="1500" b="1" dirty="0"/>
          </a:p>
        </p:txBody>
      </p:sp>
      <p:sp>
        <p:nvSpPr>
          <p:cNvPr id="94" name="矩形 93">
            <a:extLst>
              <a:ext uri="{FF2B5EF4-FFF2-40B4-BE49-F238E27FC236}">
                <a16:creationId xmlns:a16="http://schemas.microsoft.com/office/drawing/2014/main" id="{6EE95D67-F78C-4A0C-8374-C8A4CE94510C}"/>
              </a:ext>
            </a:extLst>
          </p:cNvPr>
          <p:cNvSpPr/>
          <p:nvPr/>
        </p:nvSpPr>
        <p:spPr bwMode="auto">
          <a:xfrm>
            <a:off x="168541" y="90086"/>
            <a:ext cx="6614055"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Spectral Normalization (SN) using different coefficients – 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0F63881-FD89-02AE-C803-8FAB557583CF}"/>
                  </a:ext>
                </a:extLst>
              </p:cNvPr>
              <p:cNvSpPr/>
              <p:nvPr/>
            </p:nvSpPr>
            <p:spPr>
              <a:xfrm>
                <a:off x="5686220" y="4214541"/>
                <a:ext cx="2391659" cy="415498"/>
              </a:xfrm>
              <a:prstGeom prst="rect">
                <a:avLst/>
              </a:prstGeom>
            </p:spPr>
            <p:txBody>
              <a:bodyPr wrap="square">
                <a:spAutoFit/>
              </a:bodyPr>
              <a:lstStyle/>
              <a:p>
                <a:pPr algn="ctr">
                  <a:defRPr/>
                </a:pPr>
                <a:r>
                  <a:rPr lang="en-US" altLang="zh-TW" sz="1013" dirty="0"/>
                  <a:t>(b)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=5)</a:t>
                </a:r>
                <a:endParaRPr lang="zh-TW" altLang="en-US" sz="1050" dirty="0"/>
              </a:p>
            </p:txBody>
          </p:sp>
        </mc:Choice>
        <mc:Fallback xmlns="">
          <p:sp>
            <p:nvSpPr>
              <p:cNvPr id="4" name="矩形 3">
                <a:extLst>
                  <a:ext uri="{FF2B5EF4-FFF2-40B4-BE49-F238E27FC236}">
                    <a16:creationId xmlns:a16="http://schemas.microsoft.com/office/drawing/2014/main" id="{D0F63881-FD89-02AE-C803-8FAB557583CF}"/>
                  </a:ext>
                </a:extLst>
              </p:cNvPr>
              <p:cNvSpPr>
                <a:spLocks noRot="1" noChangeAspect="1" noMove="1" noResize="1" noEditPoints="1" noAdjustHandles="1" noChangeArrowheads="1" noChangeShapeType="1" noTextEdit="1"/>
              </p:cNvSpPr>
              <p:nvPr/>
            </p:nvSpPr>
            <p:spPr>
              <a:xfrm>
                <a:off x="5686220" y="4214541"/>
                <a:ext cx="2391659" cy="415498"/>
              </a:xfrm>
              <a:prstGeom prst="rect">
                <a:avLst/>
              </a:prstGeom>
              <a:blipFill>
                <a:blip r:embed="rId6"/>
                <a:stretch>
                  <a:fillRect b="-7246"/>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3A9CCFA8-900D-2098-60E6-8151CD16B9A5}"/>
              </a:ext>
            </a:extLst>
          </p:cNvPr>
          <p:cNvPicPr>
            <a:picLocks noChangeAspect="1"/>
          </p:cNvPicPr>
          <p:nvPr/>
        </p:nvPicPr>
        <p:blipFill>
          <a:blip r:embed="rId7"/>
          <a:stretch>
            <a:fillRect/>
          </a:stretch>
        </p:blipFill>
        <p:spPr>
          <a:xfrm>
            <a:off x="3685439" y="1954406"/>
            <a:ext cx="739835" cy="1418583"/>
          </a:xfrm>
          <a:prstGeom prst="rect">
            <a:avLst/>
          </a:prstGeom>
        </p:spPr>
      </p:pic>
      <p:pic>
        <p:nvPicPr>
          <p:cNvPr id="14" name="圖片 13">
            <a:extLst>
              <a:ext uri="{FF2B5EF4-FFF2-40B4-BE49-F238E27FC236}">
                <a16:creationId xmlns:a16="http://schemas.microsoft.com/office/drawing/2014/main" id="{9DFD4B12-C6D8-C031-88E9-889C511150C2}"/>
              </a:ext>
            </a:extLst>
          </p:cNvPr>
          <p:cNvPicPr>
            <a:picLocks noChangeAspect="1"/>
          </p:cNvPicPr>
          <p:nvPr/>
        </p:nvPicPr>
        <p:blipFill>
          <a:blip r:embed="rId7"/>
          <a:stretch>
            <a:fillRect/>
          </a:stretch>
        </p:blipFill>
        <p:spPr>
          <a:xfrm>
            <a:off x="8243485" y="1834764"/>
            <a:ext cx="768721" cy="1473971"/>
          </a:xfrm>
          <a:prstGeom prst="rect">
            <a:avLst/>
          </a:prstGeom>
        </p:spPr>
      </p:pic>
      <p:sp>
        <p:nvSpPr>
          <p:cNvPr id="2" name="文字方塊 1">
            <a:extLst>
              <a:ext uri="{FF2B5EF4-FFF2-40B4-BE49-F238E27FC236}">
                <a16:creationId xmlns:a16="http://schemas.microsoft.com/office/drawing/2014/main" id="{2C421B89-4FD8-3BE1-DA2F-BF5B39A0C03D}"/>
              </a:ext>
            </a:extLst>
          </p:cNvPr>
          <p:cNvSpPr txBox="1"/>
          <p:nvPr/>
        </p:nvSpPr>
        <p:spPr>
          <a:xfrm>
            <a:off x="1700367" y="4663006"/>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test set (old and new fruit)</a:t>
            </a:r>
            <a:r>
              <a:rPr lang="en-US" altLang="zh-TW" sz="1050" dirty="0">
                <a:solidFill>
                  <a:srgbClr val="FF0000"/>
                </a:solidFill>
              </a:rPr>
              <a:t> </a:t>
            </a:r>
            <a:r>
              <a:rPr lang="en-US" altLang="zh-TW" sz="1050" dirty="0"/>
              <a:t>are shown in the foreground.</a:t>
            </a:r>
          </a:p>
        </p:txBody>
      </p:sp>
      <p:sp>
        <p:nvSpPr>
          <p:cNvPr id="8" name="文字方塊 7">
            <a:extLst>
              <a:ext uri="{FF2B5EF4-FFF2-40B4-BE49-F238E27FC236}">
                <a16:creationId xmlns:a16="http://schemas.microsoft.com/office/drawing/2014/main" id="{8D3D4DF9-5661-42C8-4E6B-5270DAC95060}"/>
              </a:ext>
            </a:extLst>
          </p:cNvPr>
          <p:cNvSpPr txBox="1"/>
          <p:nvPr/>
        </p:nvSpPr>
        <p:spPr>
          <a:xfrm>
            <a:off x="298084" y="774999"/>
            <a:ext cx="8629649" cy="715581"/>
          </a:xfrm>
          <a:prstGeom prst="rect">
            <a:avLst/>
          </a:prstGeom>
          <a:noFill/>
        </p:spPr>
        <p:txBody>
          <a:bodyPr wrap="square">
            <a:spAutoFit/>
          </a:bodyPr>
          <a:lstStyle/>
          <a:p>
            <a:r>
              <a:rPr lang="zh-TW" altLang="en-US" dirty="0"/>
              <a:t>We compared the effects of spectral normalization and explored feature distribution with varying parameters. When spectral normalization is applied, bad samples in the test set tend to cluster near the island, while without it, these features are pushed out to sea, potentially increasing the unknown rate.</a:t>
            </a:r>
          </a:p>
        </p:txBody>
      </p:sp>
      <p:sp>
        <p:nvSpPr>
          <p:cNvPr id="17" name="頁尾版面配置區 16">
            <a:extLst>
              <a:ext uri="{FF2B5EF4-FFF2-40B4-BE49-F238E27FC236}">
                <a16:creationId xmlns:a16="http://schemas.microsoft.com/office/drawing/2014/main" id="{9C6D7181-CA80-868E-7FEF-E8A4D4E3214C}"/>
              </a:ext>
            </a:extLst>
          </p:cNvPr>
          <p:cNvSpPr>
            <a:spLocks noGrp="1"/>
          </p:cNvSpPr>
          <p:nvPr>
            <p:ph type="ftr" sz="quarter" idx="11"/>
          </p:nvPr>
        </p:nvSpPr>
        <p:spPr/>
        <p:txBody>
          <a:bodyPr/>
          <a:lstStyle/>
          <a:p>
            <a:r>
              <a:rPr lang="en-US" altLang="zh-TW"/>
              <a:t>/78</a:t>
            </a:r>
            <a:endParaRPr lang="zh-TW" altLang="en-US" dirty="0"/>
          </a:p>
        </p:txBody>
      </p:sp>
      <p:sp>
        <p:nvSpPr>
          <p:cNvPr id="20" name="投影片編號版面配置區 19">
            <a:extLst>
              <a:ext uri="{FF2B5EF4-FFF2-40B4-BE49-F238E27FC236}">
                <a16:creationId xmlns:a16="http://schemas.microsoft.com/office/drawing/2014/main" id="{487D9DA5-889E-736B-837F-85D4721A280C}"/>
              </a:ext>
            </a:extLst>
          </p:cNvPr>
          <p:cNvSpPr>
            <a:spLocks noGrp="1"/>
          </p:cNvSpPr>
          <p:nvPr>
            <p:ph type="sldNum" sz="quarter" idx="12"/>
          </p:nvPr>
        </p:nvSpPr>
        <p:spPr/>
        <p:txBody>
          <a:bodyPr/>
          <a:lstStyle/>
          <a:p>
            <a:fld id="{EE3F9CDB-1F21-4789-A81E-8FEA25CE194B}" type="slidenum">
              <a:rPr lang="zh-CN" altLang="en-US" smtClean="0"/>
              <a:pPr/>
              <a:t>62</a:t>
            </a:fld>
            <a:endParaRPr lang="zh-CN" altLang="en-US" dirty="0"/>
          </a:p>
        </p:txBody>
      </p:sp>
    </p:spTree>
    <p:extLst>
      <p:ext uri="{BB962C8B-B14F-4D97-AF65-F5344CB8AC3E}">
        <p14:creationId xmlns:p14="http://schemas.microsoft.com/office/powerpoint/2010/main" val="53644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CD5DB600-5AD2-8776-FD7C-B65AEAD256DF}"/>
              </a:ext>
            </a:extLst>
          </p:cNvPr>
          <p:cNvPicPr>
            <a:picLocks noChangeAspect="1"/>
          </p:cNvPicPr>
          <p:nvPr/>
        </p:nvPicPr>
        <p:blipFill rotWithShape="1">
          <a:blip r:embed="rId3"/>
          <a:srcRect r="7739"/>
          <a:stretch/>
        </p:blipFill>
        <p:spPr>
          <a:xfrm>
            <a:off x="5140431" y="1345149"/>
            <a:ext cx="2873587" cy="2901974"/>
          </a:xfrm>
          <a:prstGeom prst="rect">
            <a:avLst/>
          </a:prstGeom>
        </p:spPr>
      </p:pic>
      <p:sp>
        <p:nvSpPr>
          <p:cNvPr id="93" name="文字方塊 92">
            <a:extLst>
              <a:ext uri="{FF2B5EF4-FFF2-40B4-BE49-F238E27FC236}">
                <a16:creationId xmlns:a16="http://schemas.microsoft.com/office/drawing/2014/main" id="{77D554A3-0F18-4183-B08B-70A3F895BEFE}"/>
              </a:ext>
            </a:extLst>
          </p:cNvPr>
          <p:cNvSpPr txBox="1"/>
          <p:nvPr/>
        </p:nvSpPr>
        <p:spPr>
          <a:xfrm>
            <a:off x="6674549" y="96563"/>
            <a:ext cx="2096114" cy="709874"/>
          </a:xfrm>
          <a:prstGeom prst="rect">
            <a:avLst/>
          </a:prstGeom>
          <a:noFill/>
        </p:spPr>
        <p:txBody>
          <a:bodyPr wrap="square" rtlCol="0">
            <a:spAutoFit/>
          </a:bodyPr>
          <a:lstStyle/>
          <a:p>
            <a:r>
              <a:rPr lang="en-US" altLang="zh-TW" sz="1500" b="1" dirty="0"/>
              <a:t>Background : Training set</a:t>
            </a:r>
          </a:p>
          <a:p>
            <a:r>
              <a:rPr lang="en-US" altLang="zh-TW" sz="1500" b="1" dirty="0"/>
              <a:t>Foreground : Test set (</a:t>
            </a:r>
            <a:r>
              <a:rPr lang="en-US" altLang="zh-TW" sz="1013" b="1" dirty="0">
                <a:solidFill>
                  <a:srgbClr val="FF0000"/>
                </a:solidFill>
              </a:rPr>
              <a:t>Red circle </a:t>
            </a:r>
            <a:r>
              <a:rPr lang="en-US" altLang="zh-TW" sz="1013" b="1" dirty="0"/>
              <a:t>and</a:t>
            </a:r>
            <a:r>
              <a:rPr lang="en-US" altLang="zh-TW" sz="1013" b="1" dirty="0">
                <a:solidFill>
                  <a:srgbClr val="FF0000"/>
                </a:solidFill>
              </a:rPr>
              <a:t> </a:t>
            </a:r>
            <a:r>
              <a:rPr lang="en-US" altLang="zh-TW" sz="1013" b="1" dirty="0">
                <a:solidFill>
                  <a:srgbClr val="00B050"/>
                </a:solidFill>
              </a:rPr>
              <a:t>Green Cross </a:t>
            </a:r>
            <a:r>
              <a:rPr lang="en-US" altLang="zh-TW" sz="1013" b="1" dirty="0"/>
              <a:t>)</a:t>
            </a:r>
            <a:endParaRPr lang="zh-TW" altLang="en-US" sz="1500" b="1" dirty="0"/>
          </a:p>
        </p:txBody>
      </p:sp>
      <p:sp>
        <p:nvSpPr>
          <p:cNvPr id="6" name="矩形 5">
            <a:extLst>
              <a:ext uri="{FF2B5EF4-FFF2-40B4-BE49-F238E27FC236}">
                <a16:creationId xmlns:a16="http://schemas.microsoft.com/office/drawing/2014/main" id="{DD4E6242-6043-A14E-9E55-51390462C3D8}"/>
              </a:ext>
            </a:extLst>
          </p:cNvPr>
          <p:cNvSpPr/>
          <p:nvPr/>
        </p:nvSpPr>
        <p:spPr>
          <a:xfrm>
            <a:off x="5335080" y="4339905"/>
            <a:ext cx="2678938" cy="253916"/>
          </a:xfrm>
          <a:prstGeom prst="rect">
            <a:avLst/>
          </a:prstGeom>
        </p:spPr>
        <p:txBody>
          <a:bodyPr wrap="none">
            <a:spAutoFit/>
          </a:bodyPr>
          <a:lstStyle/>
          <a:p>
            <a:pPr algn="just"/>
            <a:r>
              <a:rPr lang="en-US" altLang="zh-TW" sz="1013" dirty="0"/>
              <a:t>(b) </a:t>
            </a:r>
            <a:r>
              <a:rPr lang="en-US" altLang="zh-TW" sz="1050" dirty="0"/>
              <a:t> MLP+ GP (</a:t>
            </a:r>
            <a:r>
              <a:rPr lang="en-US" altLang="zh-TW" sz="1050" dirty="0">
                <a:solidFill>
                  <a:prstClr val="black"/>
                </a:solidFill>
              </a:rPr>
              <a:t>Without </a:t>
            </a:r>
            <a:r>
              <a:rPr lang="en-US" altLang="zh-TW" sz="1050" dirty="0"/>
              <a:t>spectral normalization)</a:t>
            </a:r>
            <a:endParaRPr lang="en-US" altLang="zh-TW" sz="1013" dirty="0"/>
          </a:p>
        </p:txBody>
      </p:sp>
      <p:pic>
        <p:nvPicPr>
          <p:cNvPr id="3" name="圖片 2">
            <a:extLst>
              <a:ext uri="{FF2B5EF4-FFF2-40B4-BE49-F238E27FC236}">
                <a16:creationId xmlns:a16="http://schemas.microsoft.com/office/drawing/2014/main" id="{1D3C740B-703E-16A4-ECF3-2AD7F63ADAA4}"/>
              </a:ext>
            </a:extLst>
          </p:cNvPr>
          <p:cNvPicPr>
            <a:picLocks noChangeAspect="1"/>
          </p:cNvPicPr>
          <p:nvPr/>
        </p:nvPicPr>
        <p:blipFill rotWithShape="1">
          <a:blip r:embed="rId4"/>
          <a:srcRect l="1" r="3427"/>
          <a:stretch/>
        </p:blipFill>
        <p:spPr>
          <a:xfrm>
            <a:off x="825499" y="1370590"/>
            <a:ext cx="2762365" cy="2807733"/>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1266626" y="4178323"/>
                <a:ext cx="2391659" cy="415498"/>
              </a:xfrm>
              <a:prstGeom prst="rect">
                <a:avLst/>
              </a:prstGeom>
            </p:spPr>
            <p:txBody>
              <a:bodyPr wrap="square">
                <a:spAutoFit/>
              </a:bodyPr>
              <a:lstStyle/>
              <a:p>
                <a:pPr algn="ctr">
                  <a:defRPr/>
                </a:pPr>
                <a:r>
                  <a:rPr lang="en-US" altLang="zh-TW" sz="1013" dirty="0"/>
                  <a:t>(a)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=7)</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1266626" y="4178323"/>
                <a:ext cx="2391659" cy="415498"/>
              </a:xfrm>
              <a:prstGeom prst="rect">
                <a:avLst/>
              </a:prstGeom>
              <a:blipFill>
                <a:blip r:embed="rId5"/>
                <a:stretch>
                  <a:fillRect b="-7246"/>
                </a:stretch>
              </a:blipFill>
            </p:spPr>
            <p:txBody>
              <a:bodyPr/>
              <a:lstStyle/>
              <a:p>
                <a:r>
                  <a:rPr lang="zh-TW" altLang="en-US">
                    <a:noFill/>
                  </a:rPr>
                  <a:t> </a:t>
                </a:r>
              </a:p>
            </p:txBody>
          </p:sp>
        </mc:Fallback>
      </mc:AlternateContent>
      <p:pic>
        <p:nvPicPr>
          <p:cNvPr id="5" name="圖片 4">
            <a:extLst>
              <a:ext uri="{FF2B5EF4-FFF2-40B4-BE49-F238E27FC236}">
                <a16:creationId xmlns:a16="http://schemas.microsoft.com/office/drawing/2014/main" id="{171749DB-12EA-BEBB-1167-0F6751A4494D}"/>
              </a:ext>
            </a:extLst>
          </p:cNvPr>
          <p:cNvPicPr>
            <a:picLocks noChangeAspect="1"/>
          </p:cNvPicPr>
          <p:nvPr/>
        </p:nvPicPr>
        <p:blipFill>
          <a:blip r:embed="rId6"/>
          <a:stretch>
            <a:fillRect/>
          </a:stretch>
        </p:blipFill>
        <p:spPr>
          <a:xfrm>
            <a:off x="3772273" y="1958131"/>
            <a:ext cx="617109" cy="1183265"/>
          </a:xfrm>
          <a:prstGeom prst="rect">
            <a:avLst/>
          </a:prstGeom>
        </p:spPr>
      </p:pic>
      <p:cxnSp>
        <p:nvCxnSpPr>
          <p:cNvPr id="9" name="直線接點 8">
            <a:extLst>
              <a:ext uri="{FF2B5EF4-FFF2-40B4-BE49-F238E27FC236}">
                <a16:creationId xmlns:a16="http://schemas.microsoft.com/office/drawing/2014/main" id="{8D75C7F3-3706-DF19-EE07-F5BC84F1C718}"/>
              </a:ext>
            </a:extLst>
          </p:cNvPr>
          <p:cNvCxnSpPr>
            <a:cxnSpLocks/>
          </p:cNvCxnSpPr>
          <p:nvPr/>
        </p:nvCxnSpPr>
        <p:spPr>
          <a:xfrm>
            <a:off x="4572000" y="1561760"/>
            <a:ext cx="0" cy="28272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圖片 16">
            <a:extLst>
              <a:ext uri="{FF2B5EF4-FFF2-40B4-BE49-F238E27FC236}">
                <a16:creationId xmlns:a16="http://schemas.microsoft.com/office/drawing/2014/main" id="{357089DE-D083-3FBC-463A-8C85B8E2A986}"/>
              </a:ext>
            </a:extLst>
          </p:cNvPr>
          <p:cNvPicPr>
            <a:picLocks noChangeAspect="1"/>
          </p:cNvPicPr>
          <p:nvPr/>
        </p:nvPicPr>
        <p:blipFill>
          <a:blip r:embed="rId6"/>
          <a:stretch>
            <a:fillRect/>
          </a:stretch>
        </p:blipFill>
        <p:spPr>
          <a:xfrm>
            <a:off x="8216632" y="1792143"/>
            <a:ext cx="617109" cy="1183265"/>
          </a:xfrm>
          <a:prstGeom prst="rect">
            <a:avLst/>
          </a:prstGeom>
        </p:spPr>
      </p:pic>
      <p:sp>
        <p:nvSpPr>
          <p:cNvPr id="7" name="矩形 6">
            <a:extLst>
              <a:ext uri="{FF2B5EF4-FFF2-40B4-BE49-F238E27FC236}">
                <a16:creationId xmlns:a16="http://schemas.microsoft.com/office/drawing/2014/main" id="{36C8B836-A516-3041-50BA-6279B8384C30}"/>
              </a:ext>
            </a:extLst>
          </p:cNvPr>
          <p:cNvSpPr/>
          <p:nvPr/>
        </p:nvSpPr>
        <p:spPr bwMode="auto">
          <a:xfrm>
            <a:off x="168541" y="90086"/>
            <a:ext cx="6614055"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Spectral Normalization (SN) using different coefficients – 8 fruit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字方塊 1">
            <a:extLst>
              <a:ext uri="{FF2B5EF4-FFF2-40B4-BE49-F238E27FC236}">
                <a16:creationId xmlns:a16="http://schemas.microsoft.com/office/drawing/2014/main" id="{00C45181-1094-5870-13A7-B024386DB08D}"/>
              </a:ext>
            </a:extLst>
          </p:cNvPr>
          <p:cNvSpPr txBox="1"/>
          <p:nvPr/>
        </p:nvSpPr>
        <p:spPr>
          <a:xfrm>
            <a:off x="298084" y="774999"/>
            <a:ext cx="8629649" cy="715581"/>
          </a:xfrm>
          <a:prstGeom prst="rect">
            <a:avLst/>
          </a:prstGeom>
          <a:noFill/>
        </p:spPr>
        <p:txBody>
          <a:bodyPr wrap="square">
            <a:spAutoFit/>
          </a:bodyPr>
          <a:lstStyle/>
          <a:p>
            <a:r>
              <a:rPr lang="zh-TW" altLang="en-US" dirty="0"/>
              <a:t>We compared the effects of spectral normalization and explored feature distribution with varying parameters. When spectral normalization is applied, bad samples in the test set tend to cluster near the island, while without it, these features are pushed out to sea, potentially increasing the unknown rate.</a:t>
            </a:r>
          </a:p>
        </p:txBody>
      </p:sp>
      <p:sp>
        <p:nvSpPr>
          <p:cNvPr id="10" name="文字方塊 9">
            <a:extLst>
              <a:ext uri="{FF2B5EF4-FFF2-40B4-BE49-F238E27FC236}">
                <a16:creationId xmlns:a16="http://schemas.microsoft.com/office/drawing/2014/main" id="{F75CED58-E928-5F08-5B1B-3D73B1B6C5A0}"/>
              </a:ext>
            </a:extLst>
          </p:cNvPr>
          <p:cNvSpPr txBox="1"/>
          <p:nvPr/>
        </p:nvSpPr>
        <p:spPr>
          <a:xfrm>
            <a:off x="1700367" y="4663006"/>
            <a:ext cx="5414646"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fruit) are shown in the background.</a:t>
            </a:r>
          </a:p>
          <a:p>
            <a:r>
              <a:rPr lang="en-US" altLang="zh-TW" sz="1050" dirty="0"/>
              <a:t>both good and bad samples of the test set (old and new fruit)</a:t>
            </a:r>
            <a:r>
              <a:rPr lang="en-US" altLang="zh-TW" sz="1050" dirty="0">
                <a:solidFill>
                  <a:srgbClr val="FF0000"/>
                </a:solidFill>
              </a:rPr>
              <a:t> </a:t>
            </a:r>
            <a:r>
              <a:rPr lang="en-US" altLang="zh-TW" sz="1050" dirty="0"/>
              <a:t>are shown in the foreground.</a:t>
            </a:r>
          </a:p>
        </p:txBody>
      </p:sp>
      <p:sp>
        <p:nvSpPr>
          <p:cNvPr id="20" name="頁尾版面配置區 19">
            <a:extLst>
              <a:ext uri="{FF2B5EF4-FFF2-40B4-BE49-F238E27FC236}">
                <a16:creationId xmlns:a16="http://schemas.microsoft.com/office/drawing/2014/main" id="{D03CDBA7-C6C9-5ABD-DFBE-746B6CAEBEEE}"/>
              </a:ext>
            </a:extLst>
          </p:cNvPr>
          <p:cNvSpPr>
            <a:spLocks noGrp="1"/>
          </p:cNvSpPr>
          <p:nvPr>
            <p:ph type="ftr" sz="quarter" idx="11"/>
          </p:nvPr>
        </p:nvSpPr>
        <p:spPr/>
        <p:txBody>
          <a:bodyPr/>
          <a:lstStyle/>
          <a:p>
            <a:r>
              <a:rPr lang="en-US" altLang="zh-TW"/>
              <a:t>/78</a:t>
            </a:r>
            <a:endParaRPr lang="zh-TW" altLang="en-US" dirty="0"/>
          </a:p>
        </p:txBody>
      </p:sp>
      <p:sp>
        <p:nvSpPr>
          <p:cNvPr id="21" name="投影片編號版面配置區 20">
            <a:extLst>
              <a:ext uri="{FF2B5EF4-FFF2-40B4-BE49-F238E27FC236}">
                <a16:creationId xmlns:a16="http://schemas.microsoft.com/office/drawing/2014/main" id="{C4AEF012-DCC7-36B5-4A3A-883DFB985687}"/>
              </a:ext>
            </a:extLst>
          </p:cNvPr>
          <p:cNvSpPr>
            <a:spLocks noGrp="1"/>
          </p:cNvSpPr>
          <p:nvPr>
            <p:ph type="sldNum" sz="quarter" idx="12"/>
          </p:nvPr>
        </p:nvSpPr>
        <p:spPr/>
        <p:txBody>
          <a:bodyPr/>
          <a:lstStyle/>
          <a:p>
            <a:fld id="{EE3F9CDB-1F21-4789-A81E-8FEA25CE194B}" type="slidenum">
              <a:rPr lang="zh-CN" altLang="en-US" smtClean="0"/>
              <a:pPr/>
              <a:t>63</a:t>
            </a:fld>
            <a:endParaRPr lang="zh-CN" altLang="en-US" dirty="0"/>
          </a:p>
        </p:txBody>
      </p:sp>
    </p:spTree>
    <p:extLst>
      <p:ext uri="{BB962C8B-B14F-4D97-AF65-F5344CB8AC3E}">
        <p14:creationId xmlns:p14="http://schemas.microsoft.com/office/powerpoint/2010/main" val="25887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310423" y="1964974"/>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2.017% ± 0.625%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4.313% ± 3.515%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25.36% ± 1.895%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6.331% ± 4.138%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1.79% ± 1.264%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4.17% ± 0.984%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6.123%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5.960% ± 1.52%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1.603% ± 0.844%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4.751% ± 3.016%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21.2% ± 5.067%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6.354% ± 3.429%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0.91556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2.885% ± 0.347%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3.263% ± 2.497%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24.15% ± 4.059%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6.148% ± 2.234%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0.90831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0.859% ± 0.493%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1.586% ± 2.481%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32.28% ± 9.911%</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2.444% ± 2.838%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0.89995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4245838943"/>
                  </p:ext>
                </p:extLst>
              </p:nvPr>
            </p:nvGraphicFramePr>
            <p:xfrm>
              <a:off x="310423" y="1964974"/>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01333" r="-521239"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2.017% ± 0.625%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4.313% ± 3.515%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25.36% ± 1.895%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6.331% ± 4.138%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01333" r="-521239" b="-3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1.79% ± 1.264%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4.17% ± 0.984%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6.123%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5.960% ± 1.52%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297368" r="-521239" b="-2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1.603% ± 0.844%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4.751% ± 3.016%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21.2% ± 5.067%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6.354% ± 3.429%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0.91556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02667" r="-521239"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2.885% ± 0.347%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3.263% ± 2.497%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24.15% ± 4.059%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6.148% ± 2.234%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0.90831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0.859% ± 0.493%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1.586% ± 2.481%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32.28% ± 9.911%</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2.444% ± 2.838%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0.89995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6" name="矩形 5">
            <a:extLst>
              <a:ext uri="{FF2B5EF4-FFF2-40B4-BE49-F238E27FC236}">
                <a16:creationId xmlns:a16="http://schemas.microsoft.com/office/drawing/2014/main" id="{329AEDB3-F7F1-A9DE-043F-7FD5AAB73BDB}"/>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 name="文字方塊 7">
            <a:extLst>
              <a:ext uri="{FF2B5EF4-FFF2-40B4-BE49-F238E27FC236}">
                <a16:creationId xmlns:a16="http://schemas.microsoft.com/office/drawing/2014/main" id="{E72EBE33-E325-2D12-1ED2-AA42A0BF3E07}"/>
              </a:ext>
            </a:extLst>
          </p:cNvPr>
          <p:cNvSpPr txBox="1"/>
          <p:nvPr/>
        </p:nvSpPr>
        <p:spPr>
          <a:xfrm>
            <a:off x="310423" y="78437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3" name="文字方塊 2">
            <a:extLst>
              <a:ext uri="{FF2B5EF4-FFF2-40B4-BE49-F238E27FC236}">
                <a16:creationId xmlns:a16="http://schemas.microsoft.com/office/drawing/2014/main" id="{B23F867B-5C2F-4136-17DC-8C21AD40E28C}"/>
              </a:ext>
            </a:extLst>
          </p:cNvPr>
          <p:cNvSpPr txBox="1"/>
          <p:nvPr/>
        </p:nvSpPr>
        <p:spPr>
          <a:xfrm>
            <a:off x="310421" y="1403386"/>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new fruit</a:t>
            </a:r>
            <a:r>
              <a:rPr lang="en-US" altLang="zh-TW" dirty="0"/>
              <a:t>.</a:t>
            </a:r>
          </a:p>
          <a:p>
            <a:r>
              <a:rPr lang="en-US" altLang="zh-TW" dirty="0"/>
              <a:t>The introduction of the dataset can be found on page 102.</a:t>
            </a:r>
            <a:endParaRPr lang="zh-TW" altLang="en-US" dirty="0"/>
          </a:p>
        </p:txBody>
      </p:sp>
      <p:sp>
        <p:nvSpPr>
          <p:cNvPr id="2" name="文字方塊 1">
            <a:extLst>
              <a:ext uri="{FF2B5EF4-FFF2-40B4-BE49-F238E27FC236}">
                <a16:creationId xmlns:a16="http://schemas.microsoft.com/office/drawing/2014/main" id="{81773938-95E6-4EB6-ACF5-A9DFB48A5BE1}"/>
              </a:ext>
            </a:extLst>
          </p:cNvPr>
          <p:cNvSpPr txBox="1"/>
          <p:nvPr/>
        </p:nvSpPr>
        <p:spPr>
          <a:xfrm>
            <a:off x="310420" y="1030326"/>
            <a:ext cx="8674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new components, the Unknown rate without spectral normalization is higher compared to the results with spectral normalization.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4F75DCA5-EF8B-EC3F-5EE6-2F6E6D3863E8}"/>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1CB81A8E-190C-62A5-08A5-40EB8A1291B1}"/>
              </a:ext>
            </a:extLst>
          </p:cNvPr>
          <p:cNvSpPr>
            <a:spLocks noGrp="1"/>
          </p:cNvSpPr>
          <p:nvPr>
            <p:ph type="sldNum" sz="quarter" idx="12"/>
          </p:nvPr>
        </p:nvSpPr>
        <p:spPr/>
        <p:txBody>
          <a:bodyPr/>
          <a:lstStyle/>
          <a:p>
            <a:fld id="{EE3F9CDB-1F21-4789-A81E-8FEA25CE194B}" type="slidenum">
              <a:rPr lang="zh-CN" altLang="en-US" smtClean="0"/>
              <a:pPr/>
              <a:t>64</a:t>
            </a:fld>
            <a:endParaRPr lang="zh-CN" altLang="en-US" dirty="0"/>
          </a:p>
        </p:txBody>
      </p:sp>
    </p:spTree>
    <p:extLst>
      <p:ext uri="{BB962C8B-B14F-4D97-AF65-F5344CB8AC3E}">
        <p14:creationId xmlns:p14="http://schemas.microsoft.com/office/powerpoint/2010/main" val="384161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nvGraphicFramePr>
            <p:xfrm>
              <a:off x="290646" y="195322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2.717% ± 0.891%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5.858% ± 4.787%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25.36% ± 1.895%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8.575% ± 5.677%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0.89743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2.454% ± 1.74%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5.858% ± 1.789%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6.123%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8.312% ± 2.524%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0.89254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1.994% ± 0.985%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6.022% ± 3.68%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21.2% ± 5.067%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8.016% ± 4.115%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0.91026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3.804% ± 0.429%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4.412% ± 3.494%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24.15% ± 4.059%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8.215% ± 3.326%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0.90167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1.218% ± 0.622%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2.267% ± 3.460%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32.28% ± 9.911%</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3.485% ± 3.942%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0.89654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extLst>
                  <p:ext uri="{D42A27DB-BD31-4B8C-83A1-F6EECF244321}">
                    <p14:modId xmlns:p14="http://schemas.microsoft.com/office/powerpoint/2010/main" val="3760749922"/>
                  </p:ext>
                </p:extLst>
              </p:nvPr>
            </p:nvGraphicFramePr>
            <p:xfrm>
              <a:off x="290646" y="195322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41333" r="-520796"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2.717% ± 0.891%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5.858% ± 4.787%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25.36% ± 1.895%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8.575% ± 5.677%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0.89743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38158" r="-520796" b="-34473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2.454% ± 1.74%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5.858% ± 1.789%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27.61% ± 6.123%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8.312% ± 2.524%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0.89254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342667" r="-520796" b="-2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1.994% ± 0.985%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6.022% ± 3.68%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21.2% ± 5.067%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8.016% ± 4.115%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0.91026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42667" r="-520796"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3.804% ± 0.429%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4.412% ± 3.494%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24.15% ± 4.059%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8.215% ± 3.326%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0.90167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1.218% ± 0.622%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2.267% ± 3.460%</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32.28% ± 9.911%</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3.485% ± 3.942%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0.89654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7" name="矩形 6">
            <a:extLst>
              <a:ext uri="{FF2B5EF4-FFF2-40B4-BE49-F238E27FC236}">
                <a16:creationId xmlns:a16="http://schemas.microsoft.com/office/drawing/2014/main" id="{74E81A0F-1E2D-B45D-AD74-AF1C8A712EFE}"/>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9" name="文字方塊 8">
            <a:extLst>
              <a:ext uri="{FF2B5EF4-FFF2-40B4-BE49-F238E27FC236}">
                <a16:creationId xmlns:a16="http://schemas.microsoft.com/office/drawing/2014/main" id="{ED0C78AA-5FB8-460A-33A7-DEAFDA607023}"/>
              </a:ext>
            </a:extLst>
          </p:cNvPr>
          <p:cNvSpPr txBox="1"/>
          <p:nvPr/>
        </p:nvSpPr>
        <p:spPr>
          <a:xfrm>
            <a:off x="290646" y="84743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4" name="文字方塊 3">
            <a:extLst>
              <a:ext uri="{FF2B5EF4-FFF2-40B4-BE49-F238E27FC236}">
                <a16:creationId xmlns:a16="http://schemas.microsoft.com/office/drawing/2014/main" id="{EF3F1002-C184-8EE9-CA16-2EFE429F3B62}"/>
              </a:ext>
            </a:extLst>
          </p:cNvPr>
          <p:cNvSpPr txBox="1"/>
          <p:nvPr/>
        </p:nvSpPr>
        <p:spPr>
          <a:xfrm>
            <a:off x="290646" y="1445391"/>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new fruit</a:t>
            </a:r>
            <a:r>
              <a:rPr lang="en-US" altLang="zh-TW" dirty="0"/>
              <a:t>.</a:t>
            </a:r>
          </a:p>
          <a:p>
            <a:r>
              <a:rPr lang="en-US" altLang="zh-TW" dirty="0"/>
              <a:t>The introduction of the dataset can be found on page 102.</a:t>
            </a:r>
            <a:endParaRPr lang="zh-TW" altLang="en-US" dirty="0"/>
          </a:p>
        </p:txBody>
      </p:sp>
      <p:sp>
        <p:nvSpPr>
          <p:cNvPr id="3" name="文字方塊 2">
            <a:extLst>
              <a:ext uri="{FF2B5EF4-FFF2-40B4-BE49-F238E27FC236}">
                <a16:creationId xmlns:a16="http://schemas.microsoft.com/office/drawing/2014/main" id="{BF7DA772-43F8-400C-DD7F-94A02199AEEF}"/>
              </a:ext>
            </a:extLst>
          </p:cNvPr>
          <p:cNvSpPr txBox="1"/>
          <p:nvPr/>
        </p:nvSpPr>
        <p:spPr>
          <a:xfrm>
            <a:off x="310420" y="1030326"/>
            <a:ext cx="8674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new components, the Unknown rate without spectral normalization is higher compared to the results with spectral normalization.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C2145B25-A1C5-E8A4-AA96-C072BC96E7B4}"/>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57DD2369-8D85-DA3F-F39B-675F04F7559D}"/>
              </a:ext>
            </a:extLst>
          </p:cNvPr>
          <p:cNvSpPr>
            <a:spLocks noGrp="1"/>
          </p:cNvSpPr>
          <p:nvPr>
            <p:ph type="sldNum" sz="quarter" idx="12"/>
          </p:nvPr>
        </p:nvSpPr>
        <p:spPr/>
        <p:txBody>
          <a:bodyPr/>
          <a:lstStyle/>
          <a:p>
            <a:fld id="{EE3F9CDB-1F21-4789-A81E-8FEA25CE194B}" type="slidenum">
              <a:rPr lang="zh-CN" altLang="en-US" smtClean="0"/>
              <a:pPr/>
              <a:t>65</a:t>
            </a:fld>
            <a:endParaRPr lang="zh-CN" altLang="en-US" dirty="0"/>
          </a:p>
        </p:txBody>
      </p:sp>
    </p:spTree>
    <p:extLst>
      <p:ext uri="{BB962C8B-B14F-4D97-AF65-F5344CB8AC3E}">
        <p14:creationId xmlns:p14="http://schemas.microsoft.com/office/powerpoint/2010/main" val="31950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310422" y="2136102"/>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1.446% ± 0.45%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9.99% ± 1.867%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1.446% ± 0.45%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0.96353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1.335% ± 0.227%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0.072% ± 0.062%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14.34% ± 6.851%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1.407% ± 0.185%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0.95081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1.05% ± 1.264%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10.004% ± 3.568%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1.05% ± 1.264%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0.96479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1.299% ± 0.287%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0.036% ± 0.063%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7.47%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1.335% ± 0.227%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0.97158</a:t>
                          </a: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0.542% ± 0.112%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9.142% ± 3.766%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0.542% ± 0.112%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0.96908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1979703150"/>
                  </p:ext>
                </p:extLst>
              </p:nvPr>
            </p:nvGraphicFramePr>
            <p:xfrm>
              <a:off x="310422" y="2136102"/>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01333" r="-521239"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1.446% ± 0.45%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9.99% ± 1.867%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1.446% ± 0.45%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0.96353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01333" r="-521239" b="-3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1.335% ± 0.227%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0.072% ± 0.062%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14.34% ± 6.851%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1.407% ± 0.185%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0.95081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297368" r="-521239" b="-2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1.05% ± 1.264%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10.004% ± 3.568%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1.05% ± 1.264%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0.96479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02667" r="-521239"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1.299% ± 0.287%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0.036% ± 0.063%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7.47%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1.335% ± 0.227%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0.97158</a:t>
                          </a: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0.542% ± 0.112%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9.142% ± 3.766%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0.542% ± 0.112%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0.96908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6" name="矩形 5">
            <a:extLst>
              <a:ext uri="{FF2B5EF4-FFF2-40B4-BE49-F238E27FC236}">
                <a16:creationId xmlns:a16="http://schemas.microsoft.com/office/drawing/2014/main" id="{35E05421-437F-203D-7986-DF60D2A6D19F}"/>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8" name="文字方塊 7">
            <a:extLst>
              <a:ext uri="{FF2B5EF4-FFF2-40B4-BE49-F238E27FC236}">
                <a16:creationId xmlns:a16="http://schemas.microsoft.com/office/drawing/2014/main" id="{028531EC-D390-CF52-22B0-94D07CC37684}"/>
              </a:ext>
            </a:extLst>
          </p:cNvPr>
          <p:cNvSpPr txBox="1"/>
          <p:nvPr/>
        </p:nvSpPr>
        <p:spPr>
          <a:xfrm>
            <a:off x="310422" y="83905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3" name="文字方塊 2">
            <a:extLst>
              <a:ext uri="{FF2B5EF4-FFF2-40B4-BE49-F238E27FC236}">
                <a16:creationId xmlns:a16="http://schemas.microsoft.com/office/drawing/2014/main" id="{6AD744C8-3147-8685-13F7-D7B9E798BED2}"/>
              </a:ext>
            </a:extLst>
          </p:cNvPr>
          <p:cNvSpPr txBox="1"/>
          <p:nvPr/>
        </p:nvSpPr>
        <p:spPr>
          <a:xfrm>
            <a:off x="310422" y="1554658"/>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old fruit</a:t>
            </a:r>
            <a:r>
              <a:rPr lang="en-US" altLang="zh-TW" dirty="0"/>
              <a:t>.</a:t>
            </a:r>
          </a:p>
          <a:p>
            <a:r>
              <a:rPr lang="en-US" altLang="zh-TW" dirty="0"/>
              <a:t>The introduction of the dataset can be found on page 102.</a:t>
            </a:r>
            <a:endParaRPr lang="zh-TW" altLang="en-US" dirty="0"/>
          </a:p>
        </p:txBody>
      </p:sp>
      <p:sp>
        <p:nvSpPr>
          <p:cNvPr id="2" name="文字方塊 1">
            <a:extLst>
              <a:ext uri="{FF2B5EF4-FFF2-40B4-BE49-F238E27FC236}">
                <a16:creationId xmlns:a16="http://schemas.microsoft.com/office/drawing/2014/main" id="{C38B1E4A-7D07-BAF8-36DE-9204D04D3BEC}"/>
              </a:ext>
            </a:extLst>
          </p:cNvPr>
          <p:cNvSpPr txBox="1"/>
          <p:nvPr/>
        </p:nvSpPr>
        <p:spPr>
          <a:xfrm>
            <a:off x="310422" y="1119914"/>
            <a:ext cx="8226772" cy="461665"/>
          </a:xfrm>
          <a:prstGeom prst="rect">
            <a:avLst/>
          </a:prstGeom>
          <a:noFill/>
        </p:spPr>
        <p:txBody>
          <a:bodyPr wrap="square">
            <a:spAutoFit/>
          </a:bodyPr>
          <a:lstStyle/>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old components, the Unknown rate without spectral normalization is roughly similar to the results with spectral normalization.</a:t>
            </a:r>
          </a:p>
        </p:txBody>
      </p:sp>
      <p:sp>
        <p:nvSpPr>
          <p:cNvPr id="15" name="頁尾版面配置區 14">
            <a:extLst>
              <a:ext uri="{FF2B5EF4-FFF2-40B4-BE49-F238E27FC236}">
                <a16:creationId xmlns:a16="http://schemas.microsoft.com/office/drawing/2014/main" id="{97BB4DA2-9DB8-4E5E-04EB-8BBB569431BC}"/>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5713258E-EAB3-E01A-A553-35378D5E4E5D}"/>
              </a:ext>
            </a:extLst>
          </p:cNvPr>
          <p:cNvSpPr>
            <a:spLocks noGrp="1"/>
          </p:cNvSpPr>
          <p:nvPr>
            <p:ph type="sldNum" sz="quarter" idx="12"/>
          </p:nvPr>
        </p:nvSpPr>
        <p:spPr/>
        <p:txBody>
          <a:bodyPr/>
          <a:lstStyle/>
          <a:p>
            <a:fld id="{EE3F9CDB-1F21-4789-A81E-8FEA25CE194B}" type="slidenum">
              <a:rPr lang="zh-CN" altLang="en-US" smtClean="0"/>
              <a:pPr/>
              <a:t>66</a:t>
            </a:fld>
            <a:endParaRPr lang="zh-CN" altLang="en-US" dirty="0"/>
          </a:p>
        </p:txBody>
      </p:sp>
    </p:spTree>
    <p:extLst>
      <p:ext uri="{BB962C8B-B14F-4D97-AF65-F5344CB8AC3E}">
        <p14:creationId xmlns:p14="http://schemas.microsoft.com/office/powerpoint/2010/main" val="254580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nvGraphicFramePr>
            <p:xfrm>
              <a:off x="290646" y="194419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1.608% ± 0.509%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9.99% ± 1.867%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1.608% ± 0.509%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1.557% ± 0.36%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0.083% ± 0.073%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14.34% ± 6.851%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1.66% ± 0.33%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0.94998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1.185% ± 0.842%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10.004% ± 3.568%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1.185% ± 0.842%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0.96434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1.409% ± 0.338%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0.038% ± 0.066%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7.47%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1.447% ± 0.274%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0.97122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0.594% ± 0.103%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9.142% ± 3.766%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0.594% ± 0.103%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extLst>
                  <p:ext uri="{D42A27DB-BD31-4B8C-83A1-F6EECF244321}">
                    <p14:modId xmlns:p14="http://schemas.microsoft.com/office/powerpoint/2010/main" val="4212008242"/>
                  </p:ext>
                </p:extLst>
              </p:nvPr>
            </p:nvGraphicFramePr>
            <p:xfrm>
              <a:off x="290646" y="194419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2"/>
                          <a:stretch>
                            <a:fillRect l="-442" t="-141333" r="-520796" b="-452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1.608% ± 0.509%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9.99% ± 1.867%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1.608% ± 0.509%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0.96299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2"/>
                          <a:stretch>
                            <a:fillRect l="-442" t="-238158" r="-520796" b="-3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1.557% ± 0.36%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0.083% ± 0.073%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14.34% ± 6.851%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1.66% ± 0.33%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0.94998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2"/>
                          <a:stretch>
                            <a:fillRect l="-442" t="-342667" r="-520796" b="-2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1.185% ± 0.842%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10.004% ± 3.568%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1.185% ± 0.842%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0.96434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2"/>
                          <a:stretch>
                            <a:fillRect l="-442" t="-442667" r="-520796" b="-1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1.409% ± 0.338%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0.038% ± 0.066%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7.47% ± 2.01%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1.447% ± 0.274%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0.97122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0.594% ± 0.103%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 ± 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9.142% ± 3.766%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0.594% ± 0.103%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0.9689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6" name="文字方塊 5">
            <a:extLst>
              <a:ext uri="{FF2B5EF4-FFF2-40B4-BE49-F238E27FC236}">
                <a16:creationId xmlns:a16="http://schemas.microsoft.com/office/drawing/2014/main" id="{BDCC90F9-9CDC-5CF8-ABF0-3A3BD22BF166}"/>
              </a:ext>
            </a:extLst>
          </p:cNvPr>
          <p:cNvSpPr txBox="1"/>
          <p:nvPr/>
        </p:nvSpPr>
        <p:spPr>
          <a:xfrm>
            <a:off x="290646" y="84743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a:t>
            </a:r>
            <a:r>
              <a:rPr lang="en-US" altLang="zh-CN" sz="1400" b="1" kern="100" dirty="0">
                <a:latin typeface="微软雅黑" panose="020B0503020204020204" pitchFamily="34" charset="-122"/>
                <a:ea typeface="微软雅黑" panose="020B0503020204020204" pitchFamily="34" charset="-122"/>
                <a:cs typeface="Times New Roman" panose="02020603050405020304" pitchFamily="18" charset="0"/>
              </a:rPr>
              <a:t>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other datasets – 8 fruit</a:t>
            </a:r>
            <a:endParaRPr lang="zh-TW" altLang="en-US" sz="1400" b="1" dirty="0">
              <a:solidFill>
                <a:srgbClr val="FF0000"/>
              </a:solidFill>
            </a:endParaRPr>
          </a:p>
        </p:txBody>
      </p:sp>
      <p:sp>
        <p:nvSpPr>
          <p:cNvPr id="7" name="矩形 6">
            <a:extLst>
              <a:ext uri="{FF2B5EF4-FFF2-40B4-BE49-F238E27FC236}">
                <a16:creationId xmlns:a16="http://schemas.microsoft.com/office/drawing/2014/main" id="{11F4800A-7C00-0F69-3733-A5F9C74C3305}"/>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文字方塊 3">
            <a:extLst>
              <a:ext uri="{FF2B5EF4-FFF2-40B4-BE49-F238E27FC236}">
                <a16:creationId xmlns:a16="http://schemas.microsoft.com/office/drawing/2014/main" id="{D32A10ED-6375-B1AC-C8C1-13E3858AE647}"/>
              </a:ext>
            </a:extLst>
          </p:cNvPr>
          <p:cNvSpPr txBox="1"/>
          <p:nvPr/>
        </p:nvSpPr>
        <p:spPr>
          <a:xfrm>
            <a:off x="290646" y="1484311"/>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old fruit</a:t>
            </a:r>
            <a:r>
              <a:rPr lang="en-US" altLang="zh-TW" dirty="0"/>
              <a:t>.</a:t>
            </a:r>
          </a:p>
          <a:p>
            <a:r>
              <a:rPr lang="en-US" altLang="zh-TW" dirty="0"/>
              <a:t>The introduction of the dataset can be found on page 102.</a:t>
            </a:r>
            <a:endParaRPr lang="zh-TW" altLang="en-US" dirty="0"/>
          </a:p>
        </p:txBody>
      </p:sp>
      <p:sp>
        <p:nvSpPr>
          <p:cNvPr id="3" name="文字方塊 2">
            <a:extLst>
              <a:ext uri="{FF2B5EF4-FFF2-40B4-BE49-F238E27FC236}">
                <a16:creationId xmlns:a16="http://schemas.microsoft.com/office/drawing/2014/main" id="{4C073EFF-0D66-F41F-ED73-A5F0B082B600}"/>
              </a:ext>
            </a:extLst>
          </p:cNvPr>
          <p:cNvSpPr txBox="1"/>
          <p:nvPr/>
        </p:nvSpPr>
        <p:spPr>
          <a:xfrm>
            <a:off x="290646" y="1088931"/>
            <a:ext cx="8226772" cy="461665"/>
          </a:xfrm>
          <a:prstGeom prst="rect">
            <a:avLst/>
          </a:prstGeom>
          <a:noFill/>
        </p:spPr>
        <p:txBody>
          <a:bodyPr wrap="square">
            <a:spAutoFit/>
          </a:bodyPr>
          <a:lstStyle/>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old components, the Unknown rate without spectral normalization is roughly similar to the results with spectral normalization.</a:t>
            </a:r>
          </a:p>
        </p:txBody>
      </p:sp>
      <p:sp>
        <p:nvSpPr>
          <p:cNvPr id="15" name="頁尾版面配置區 14">
            <a:extLst>
              <a:ext uri="{FF2B5EF4-FFF2-40B4-BE49-F238E27FC236}">
                <a16:creationId xmlns:a16="http://schemas.microsoft.com/office/drawing/2014/main" id="{D1E18F83-98B7-878C-55C0-82629682C921}"/>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1023ABEF-A6F3-8912-CDE4-6AAD131AB39F}"/>
              </a:ext>
            </a:extLst>
          </p:cNvPr>
          <p:cNvSpPr>
            <a:spLocks noGrp="1"/>
          </p:cNvSpPr>
          <p:nvPr>
            <p:ph type="sldNum" sz="quarter" idx="12"/>
          </p:nvPr>
        </p:nvSpPr>
        <p:spPr/>
        <p:txBody>
          <a:bodyPr/>
          <a:lstStyle/>
          <a:p>
            <a:fld id="{EE3F9CDB-1F21-4789-A81E-8FEA25CE194B}" type="slidenum">
              <a:rPr lang="zh-CN" altLang="en-US" smtClean="0"/>
              <a:pPr/>
              <a:t>67</a:t>
            </a:fld>
            <a:endParaRPr lang="zh-CN" altLang="en-US" dirty="0"/>
          </a:p>
        </p:txBody>
      </p:sp>
    </p:spTree>
    <p:extLst>
      <p:ext uri="{BB962C8B-B14F-4D97-AF65-F5344CB8AC3E}">
        <p14:creationId xmlns:p14="http://schemas.microsoft.com/office/powerpoint/2010/main" val="1263807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168540" y="2086685"/>
          <a:ext cx="8835759" cy="2743200"/>
        </p:xfrm>
        <a:graphic>
          <a:graphicData uri="http://schemas.openxmlformats.org/drawingml/2006/table">
            <a:tbl>
              <a:tblPr firstRow="1" bandRow="1">
                <a:tableStyleId>{7DF18680-E054-41AD-8BC1-D1AEF772440D}</a:tableStyleId>
              </a:tblPr>
              <a:tblGrid>
                <a:gridCol w="1660260">
                  <a:extLst>
                    <a:ext uri="{9D8B030D-6E8A-4147-A177-3AD203B41FA5}">
                      <a16:colId xmlns:a16="http://schemas.microsoft.com/office/drawing/2014/main" val="4150500866"/>
                    </a:ext>
                  </a:extLst>
                </a:gridCol>
                <a:gridCol w="1401050">
                  <a:extLst>
                    <a:ext uri="{9D8B030D-6E8A-4147-A177-3AD203B41FA5}">
                      <a16:colId xmlns:a16="http://schemas.microsoft.com/office/drawing/2014/main" val="2679257573"/>
                    </a:ext>
                  </a:extLst>
                </a:gridCol>
                <a:gridCol w="1560280">
                  <a:extLst>
                    <a:ext uri="{9D8B030D-6E8A-4147-A177-3AD203B41FA5}">
                      <a16:colId xmlns:a16="http://schemas.microsoft.com/office/drawing/2014/main" val="1833495153"/>
                    </a:ext>
                  </a:extLst>
                </a:gridCol>
                <a:gridCol w="1447061">
                  <a:extLst>
                    <a:ext uri="{9D8B030D-6E8A-4147-A177-3AD203B41FA5}">
                      <a16:colId xmlns:a16="http://schemas.microsoft.com/office/drawing/2014/main" val="364127034"/>
                    </a:ext>
                  </a:extLst>
                </a:gridCol>
                <a:gridCol w="1522080">
                  <a:extLst>
                    <a:ext uri="{9D8B030D-6E8A-4147-A177-3AD203B41FA5}">
                      <a16:colId xmlns:a16="http://schemas.microsoft.com/office/drawing/2014/main" val="1699609000"/>
                    </a:ext>
                  </a:extLst>
                </a:gridCol>
                <a:gridCol w="1245028">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without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0.059% ± 0.078%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0.133%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2.605% ± 0.885%</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0.191% ± 0.107%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0.99079</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0.064% ± 0.011%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0.081% ± 0.065%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3.574% ± 1.414%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0.144% ± 0.055%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0.98782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0.158% ± 0.049%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0.9921</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8674B0A9-3B68-A701-3AA9-1F9A50F09E9A}"/>
              </a:ext>
            </a:extLst>
          </p:cNvPr>
          <p:cNvSpPr txBox="1"/>
          <p:nvPr/>
        </p:nvSpPr>
        <p:spPr>
          <a:xfrm>
            <a:off x="168540" y="4745637"/>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4" name="文字方塊 3">
            <a:extLst>
              <a:ext uri="{FF2B5EF4-FFF2-40B4-BE49-F238E27FC236}">
                <a16:creationId xmlns:a16="http://schemas.microsoft.com/office/drawing/2014/main" id="{1BE39A1E-5CAB-C29F-7F7A-180118273E90}"/>
              </a:ext>
            </a:extLst>
          </p:cNvPr>
          <p:cNvSpPr txBox="1"/>
          <p:nvPr/>
        </p:nvSpPr>
        <p:spPr>
          <a:xfrm>
            <a:off x="288181" y="801337"/>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5" name="矩形 4">
            <a:extLst>
              <a:ext uri="{FF2B5EF4-FFF2-40B4-BE49-F238E27FC236}">
                <a16:creationId xmlns:a16="http://schemas.microsoft.com/office/drawing/2014/main" id="{F0A9B0F1-4CCC-35FD-8CCC-739B14656E21}"/>
              </a:ext>
            </a:extLst>
          </p:cNvPr>
          <p:cNvSpPr/>
          <p:nvPr/>
        </p:nvSpPr>
        <p:spPr bwMode="auto">
          <a:xfrm>
            <a:off x="168541" y="90086"/>
            <a:ext cx="888602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without stage 2 (b) using GMM and (c) using GP in stage 2</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文字方塊 1">
            <a:extLst>
              <a:ext uri="{FF2B5EF4-FFF2-40B4-BE49-F238E27FC236}">
                <a16:creationId xmlns:a16="http://schemas.microsoft.com/office/drawing/2014/main" id="{183FEF3F-F8B2-5A5A-750A-98A5CD8AC3A4}"/>
              </a:ext>
            </a:extLst>
          </p:cNvPr>
          <p:cNvSpPr txBox="1"/>
          <p:nvPr/>
        </p:nvSpPr>
        <p:spPr>
          <a:xfrm>
            <a:off x="288181" y="1077492"/>
            <a:ext cx="871755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Experiment result show that when GP is used in Stage 2 , it performs better in terms of the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compared to </a:t>
            </a:r>
            <a:r>
              <a:rPr lang="en-US" altLang="zh-CN" sz="14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(a) without stage 2, and (b) using GMM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6" name="文字方塊 5">
            <a:extLst>
              <a:ext uri="{FF2B5EF4-FFF2-40B4-BE49-F238E27FC236}">
                <a16:creationId xmlns:a16="http://schemas.microsoft.com/office/drawing/2014/main" id="{25668B14-3AB7-D20E-1D2F-6114B02DFAE8}"/>
              </a:ext>
            </a:extLst>
          </p:cNvPr>
          <p:cNvSpPr txBox="1"/>
          <p:nvPr/>
        </p:nvSpPr>
        <p:spPr>
          <a:xfrm>
            <a:off x="268419" y="1569089"/>
            <a:ext cx="8635999"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85.</a:t>
            </a:r>
            <a:endParaRPr lang="zh-TW" altLang="en-US" dirty="0"/>
          </a:p>
        </p:txBody>
      </p:sp>
      <p:sp>
        <p:nvSpPr>
          <p:cNvPr id="16" name="頁尾版面配置區 15">
            <a:extLst>
              <a:ext uri="{FF2B5EF4-FFF2-40B4-BE49-F238E27FC236}">
                <a16:creationId xmlns:a16="http://schemas.microsoft.com/office/drawing/2014/main" id="{4E6C1F4B-9E9C-BD62-378E-00E6D8F6F946}"/>
              </a:ext>
            </a:extLst>
          </p:cNvPr>
          <p:cNvSpPr>
            <a:spLocks noGrp="1"/>
          </p:cNvSpPr>
          <p:nvPr>
            <p:ph type="ftr" sz="quarter" idx="11"/>
          </p:nvPr>
        </p:nvSpPr>
        <p:spPr/>
        <p:txBody>
          <a:bodyPr/>
          <a:lstStyle/>
          <a:p>
            <a:r>
              <a:rPr lang="en-US" altLang="zh-TW"/>
              <a:t>/78</a:t>
            </a:r>
            <a:endParaRPr lang="zh-TW" altLang="en-US" dirty="0"/>
          </a:p>
        </p:txBody>
      </p:sp>
      <p:sp>
        <p:nvSpPr>
          <p:cNvPr id="17" name="投影片編號版面配置區 16">
            <a:extLst>
              <a:ext uri="{FF2B5EF4-FFF2-40B4-BE49-F238E27FC236}">
                <a16:creationId xmlns:a16="http://schemas.microsoft.com/office/drawing/2014/main" id="{7EC0FE9E-2AC2-8A81-D30F-021DAA6EFD46}"/>
              </a:ext>
            </a:extLst>
          </p:cNvPr>
          <p:cNvSpPr>
            <a:spLocks noGrp="1"/>
          </p:cNvSpPr>
          <p:nvPr>
            <p:ph type="sldNum" sz="quarter" idx="12"/>
          </p:nvPr>
        </p:nvSpPr>
        <p:spPr/>
        <p:txBody>
          <a:bodyPr/>
          <a:lstStyle/>
          <a:p>
            <a:fld id="{EE3F9CDB-1F21-4789-A81E-8FEA25CE194B}" type="slidenum">
              <a:rPr lang="zh-CN" altLang="en-US" smtClean="0"/>
              <a:pPr/>
              <a:t>68</a:t>
            </a:fld>
            <a:endParaRPr lang="zh-CN" altLang="en-US" dirty="0"/>
          </a:p>
        </p:txBody>
      </p:sp>
    </p:spTree>
    <p:extLst>
      <p:ext uri="{BB962C8B-B14F-4D97-AF65-F5344CB8AC3E}">
        <p14:creationId xmlns:p14="http://schemas.microsoft.com/office/powerpoint/2010/main" val="3502141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nvGraphicFramePr>
        <p:xfrm>
          <a:off x="116020" y="1935303"/>
          <a:ext cx="8911959" cy="2926080"/>
        </p:xfrm>
        <a:graphic>
          <a:graphicData uri="http://schemas.openxmlformats.org/drawingml/2006/table">
            <a:tbl>
              <a:tblPr firstRow="1" bandRow="1">
                <a:tableStyleId>{7DF18680-E054-41AD-8BC1-D1AEF772440D}</a:tableStyleId>
              </a:tblPr>
              <a:tblGrid>
                <a:gridCol w="1623721">
                  <a:extLst>
                    <a:ext uri="{9D8B030D-6E8A-4147-A177-3AD203B41FA5}">
                      <a16:colId xmlns:a16="http://schemas.microsoft.com/office/drawing/2014/main" val="4150500866"/>
                    </a:ext>
                  </a:extLst>
                </a:gridCol>
                <a:gridCol w="1542955">
                  <a:extLst>
                    <a:ext uri="{9D8B030D-6E8A-4147-A177-3AD203B41FA5}">
                      <a16:colId xmlns:a16="http://schemas.microsoft.com/office/drawing/2014/main" val="2679257573"/>
                    </a:ext>
                  </a:extLst>
                </a:gridCol>
                <a:gridCol w="1523506">
                  <a:extLst>
                    <a:ext uri="{9D8B030D-6E8A-4147-A177-3AD203B41FA5}">
                      <a16:colId xmlns:a16="http://schemas.microsoft.com/office/drawing/2014/main" val="1833495153"/>
                    </a:ext>
                  </a:extLst>
                </a:gridCol>
                <a:gridCol w="1478125">
                  <a:extLst>
                    <a:ext uri="{9D8B030D-6E8A-4147-A177-3AD203B41FA5}">
                      <a16:colId xmlns:a16="http://schemas.microsoft.com/office/drawing/2014/main" val="364127034"/>
                    </a:ext>
                  </a:extLst>
                </a:gridCol>
                <a:gridCol w="1487995">
                  <a:extLst>
                    <a:ext uri="{9D8B030D-6E8A-4147-A177-3AD203B41FA5}">
                      <a16:colId xmlns:a16="http://schemas.microsoft.com/office/drawing/2014/main" val="1699609000"/>
                    </a:ext>
                  </a:extLst>
                </a:gridCol>
                <a:gridCol w="125565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algn="ctr"/>
                      <a:r>
                        <a:rPr lang="en-US" altLang="zh-TW" sz="1200" dirty="0"/>
                        <a:t>GP is used in Stage 1</a:t>
                      </a:r>
                    </a:p>
                    <a:p>
                      <a:pPr algn="ct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without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0.06% ± 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0.136% ± 0.061%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2.605% ± 0.885%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0.196% ± 0.11%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0.99078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GMM is used in Stage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0.066% ± 0.083%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0.083% ± 0.066%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3.574% ± 1.414%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0.149% ± 0.055%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1</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GP is used in Stage 2</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(k*50 inducing point)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dirty="0"/>
                        <a:t>(Our</a:t>
                      </a:r>
                      <a:r>
                        <a:rPr lang="zh-TW" altLang="en-US" sz="1200" b="1" dirty="0"/>
                        <a:t> </a:t>
                      </a:r>
                      <a:r>
                        <a:rPr lang="en-US" altLang="zh-TW" sz="1200" b="1" dirty="0"/>
                        <a:t>Method)</a:t>
                      </a:r>
                      <a:endParaRPr lang="zh-TW" altLang="en-US" sz="1200" b="1"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0.161% ± 0.048%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0.99209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bl>
          </a:graphicData>
        </a:graphic>
      </p:graphicFrame>
      <p:sp>
        <p:nvSpPr>
          <p:cNvPr id="3" name="文字方塊 2">
            <a:extLst>
              <a:ext uri="{FF2B5EF4-FFF2-40B4-BE49-F238E27FC236}">
                <a16:creationId xmlns:a16="http://schemas.microsoft.com/office/drawing/2014/main" id="{8988D586-1C04-F30F-0352-89F4EAB06CE1}"/>
              </a:ext>
            </a:extLst>
          </p:cNvPr>
          <p:cNvSpPr txBox="1"/>
          <p:nvPr/>
        </p:nvSpPr>
        <p:spPr>
          <a:xfrm>
            <a:off x="116020" y="4774670"/>
            <a:ext cx="1803400" cy="307777"/>
          </a:xfrm>
          <a:prstGeom prst="rect">
            <a:avLst/>
          </a:prstGeom>
          <a:noFill/>
        </p:spPr>
        <p:txBody>
          <a:bodyPr wrap="square">
            <a:spAutoFit/>
          </a:bodyPr>
          <a:lstStyle/>
          <a:p>
            <a:r>
              <a:rPr lang="en-US" altLang="zh-TW" sz="1400" dirty="0"/>
              <a:t>K = number of class</a:t>
            </a:r>
            <a:endParaRPr lang="zh-TW" altLang="en-US" dirty="0"/>
          </a:p>
        </p:txBody>
      </p:sp>
      <p:sp>
        <p:nvSpPr>
          <p:cNvPr id="4" name="矩形 3">
            <a:extLst>
              <a:ext uri="{FF2B5EF4-FFF2-40B4-BE49-F238E27FC236}">
                <a16:creationId xmlns:a16="http://schemas.microsoft.com/office/drawing/2014/main" id="{6EDDA32B-8C9D-5D4E-2A70-5D9491B24967}"/>
              </a:ext>
            </a:extLst>
          </p:cNvPr>
          <p:cNvSpPr/>
          <p:nvPr/>
        </p:nvSpPr>
        <p:spPr bwMode="auto">
          <a:xfrm>
            <a:off x="168541" y="90086"/>
            <a:ext cx="888602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Comparison of the effect of (a) without stage 2 (b) using GMM and (c) using GP in stage 2</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 name="文字方塊 4">
            <a:extLst>
              <a:ext uri="{FF2B5EF4-FFF2-40B4-BE49-F238E27FC236}">
                <a16:creationId xmlns:a16="http://schemas.microsoft.com/office/drawing/2014/main" id="{B0316B13-885D-AB46-60A0-C8BB5CD7347B}"/>
              </a:ext>
            </a:extLst>
          </p:cNvPr>
          <p:cNvSpPr txBox="1"/>
          <p:nvPr/>
        </p:nvSpPr>
        <p:spPr>
          <a:xfrm>
            <a:off x="310423" y="773391"/>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11" name="文字方塊 10">
            <a:extLst>
              <a:ext uri="{FF2B5EF4-FFF2-40B4-BE49-F238E27FC236}">
                <a16:creationId xmlns:a16="http://schemas.microsoft.com/office/drawing/2014/main" id="{95C1738A-BE05-DB2A-9B13-6F7220844B68}"/>
              </a:ext>
            </a:extLst>
          </p:cNvPr>
          <p:cNvSpPr txBox="1"/>
          <p:nvPr/>
        </p:nvSpPr>
        <p:spPr>
          <a:xfrm>
            <a:off x="290661" y="1475217"/>
            <a:ext cx="8635999"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85.</a:t>
            </a:r>
            <a:endParaRPr lang="zh-TW" altLang="en-US" dirty="0"/>
          </a:p>
        </p:txBody>
      </p:sp>
      <p:sp>
        <p:nvSpPr>
          <p:cNvPr id="7" name="文字方塊 6">
            <a:extLst>
              <a:ext uri="{FF2B5EF4-FFF2-40B4-BE49-F238E27FC236}">
                <a16:creationId xmlns:a16="http://schemas.microsoft.com/office/drawing/2014/main" id="{D44115A2-5D55-0B6F-B3F0-D71C40CC5916}"/>
              </a:ext>
            </a:extLst>
          </p:cNvPr>
          <p:cNvSpPr txBox="1"/>
          <p:nvPr/>
        </p:nvSpPr>
        <p:spPr>
          <a:xfrm>
            <a:off x="288181" y="1077492"/>
            <a:ext cx="8717556" cy="523220"/>
          </a:xfrm>
          <a:prstGeom prst="rect">
            <a:avLst/>
          </a:prstGeom>
          <a:noFill/>
        </p:spPr>
        <p:txBody>
          <a:bodyPr wrap="square">
            <a:spAutoFit/>
          </a:bodyPr>
          <a:lstStyle/>
          <a:p>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Experiment result show that when GP is used in Stage 2 , it performs better in terms of the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Score</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compared to </a:t>
            </a:r>
            <a:r>
              <a:rPr lang="en-US" altLang="zh-CN" sz="14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(a) without stage 2, and (b) using GMM </a:t>
            </a:r>
            <a:r>
              <a:rPr lang="en-US" altLang="zh-TW" sz="14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16" name="頁尾版面配置區 15">
            <a:extLst>
              <a:ext uri="{FF2B5EF4-FFF2-40B4-BE49-F238E27FC236}">
                <a16:creationId xmlns:a16="http://schemas.microsoft.com/office/drawing/2014/main" id="{012612E7-A292-55F6-9AD1-3E118AE1BBAB}"/>
              </a:ext>
            </a:extLst>
          </p:cNvPr>
          <p:cNvSpPr>
            <a:spLocks noGrp="1"/>
          </p:cNvSpPr>
          <p:nvPr>
            <p:ph type="ftr" sz="quarter" idx="11"/>
          </p:nvPr>
        </p:nvSpPr>
        <p:spPr/>
        <p:txBody>
          <a:bodyPr/>
          <a:lstStyle/>
          <a:p>
            <a:r>
              <a:rPr lang="en-US" altLang="zh-TW"/>
              <a:t>/78</a:t>
            </a:r>
            <a:endParaRPr lang="zh-TW" altLang="en-US" dirty="0"/>
          </a:p>
        </p:txBody>
      </p:sp>
      <p:sp>
        <p:nvSpPr>
          <p:cNvPr id="17" name="投影片編號版面配置區 16">
            <a:extLst>
              <a:ext uri="{FF2B5EF4-FFF2-40B4-BE49-F238E27FC236}">
                <a16:creationId xmlns:a16="http://schemas.microsoft.com/office/drawing/2014/main" id="{91C965D3-7037-96E2-97C1-136918F10E7B}"/>
              </a:ext>
            </a:extLst>
          </p:cNvPr>
          <p:cNvSpPr>
            <a:spLocks noGrp="1"/>
          </p:cNvSpPr>
          <p:nvPr>
            <p:ph type="sldNum" sz="quarter" idx="12"/>
          </p:nvPr>
        </p:nvSpPr>
        <p:spPr/>
        <p:txBody>
          <a:bodyPr/>
          <a:lstStyle/>
          <a:p>
            <a:fld id="{EE3F9CDB-1F21-4789-A81E-8FEA25CE194B}" type="slidenum">
              <a:rPr lang="zh-CN" altLang="en-US" smtClean="0"/>
              <a:pPr/>
              <a:t>69</a:t>
            </a:fld>
            <a:endParaRPr lang="zh-CN" altLang="en-US" dirty="0"/>
          </a:p>
        </p:txBody>
      </p:sp>
    </p:spTree>
    <p:extLst>
      <p:ext uri="{BB962C8B-B14F-4D97-AF65-F5344CB8AC3E}">
        <p14:creationId xmlns:p14="http://schemas.microsoft.com/office/powerpoint/2010/main" val="238258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47318" y="90085"/>
            <a:ext cx="707264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Training methods for the Previously proposed Hybrid Expert </a:t>
            </a:r>
            <a:endParaRPr lang="en-US" altLang="zh-TW" sz="16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C0AC2C5B-AE91-4FBA-9D58-8E02382B9D6C}"/>
                  </a:ext>
                </a:extLst>
              </p:cNvPr>
              <p:cNvSpPr/>
              <p:nvPr/>
            </p:nvSpPr>
            <p:spPr>
              <a:xfrm>
                <a:off x="4625652" y="555903"/>
                <a:ext cx="4518348" cy="535531"/>
              </a:xfrm>
              <a:prstGeom prst="rect">
                <a:avLst/>
              </a:prstGeom>
            </p:spPr>
            <p:txBody>
              <a:bodyPr wrap="squar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83" name="矩形 82">
                <a:extLst>
                  <a:ext uri="{FF2B5EF4-FFF2-40B4-BE49-F238E27FC236}">
                    <a16:creationId xmlns:a16="http://schemas.microsoft.com/office/drawing/2014/main" id="{C0AC2C5B-AE91-4FBA-9D58-8E02382B9D6C}"/>
                  </a:ext>
                </a:extLst>
              </p:cNvPr>
              <p:cNvSpPr>
                <a:spLocks noRot="1" noChangeAspect="1" noMove="1" noResize="1" noEditPoints="1" noAdjustHandles="1" noChangeArrowheads="1" noChangeShapeType="1" noTextEdit="1"/>
              </p:cNvSpPr>
              <p:nvPr/>
            </p:nvSpPr>
            <p:spPr>
              <a:xfrm>
                <a:off x="4625652" y="555903"/>
                <a:ext cx="4518348" cy="535531"/>
              </a:xfrm>
              <a:prstGeom prst="rect">
                <a:avLst/>
              </a:prstGeom>
              <a:blipFill>
                <a:blip r:embed="rId3"/>
                <a:stretch>
                  <a:fillRect r="-1484" b="-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7C937451-A9E8-4DE9-9C8C-5172316836CB}"/>
                  </a:ext>
                </a:extLst>
              </p:cNvPr>
              <p:cNvSpPr/>
              <p:nvPr/>
            </p:nvSpPr>
            <p:spPr>
              <a:xfrm>
                <a:off x="2916670" y="1309687"/>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109" name="矩形 108">
                <a:extLst>
                  <a:ext uri="{FF2B5EF4-FFF2-40B4-BE49-F238E27FC236}">
                    <a16:creationId xmlns:a16="http://schemas.microsoft.com/office/drawing/2014/main" id="{7C937451-A9E8-4DE9-9C8C-5172316836CB}"/>
                  </a:ext>
                </a:extLst>
              </p:cNvPr>
              <p:cNvSpPr>
                <a:spLocks noRot="1" noChangeAspect="1" noMove="1" noResize="1" noEditPoints="1" noAdjustHandles="1" noChangeArrowheads="1" noChangeShapeType="1" noTextEdit="1"/>
              </p:cNvSpPr>
              <p:nvPr/>
            </p:nvSpPr>
            <p:spPr>
              <a:xfrm>
                <a:off x="2916670" y="1309687"/>
                <a:ext cx="1084419" cy="593979"/>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1" name="矩形 110">
                <a:extLst>
                  <a:ext uri="{FF2B5EF4-FFF2-40B4-BE49-F238E27FC236}">
                    <a16:creationId xmlns:a16="http://schemas.microsoft.com/office/drawing/2014/main" id="{157EC8EC-2151-44D0-8FEC-4430078A1ECA}"/>
                  </a:ext>
                </a:extLst>
              </p:cNvPr>
              <p:cNvSpPr/>
              <p:nvPr/>
            </p:nvSpPr>
            <p:spPr>
              <a:xfrm>
                <a:off x="6104542" y="1257253"/>
                <a:ext cx="905311" cy="53853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i="0" dirty="0" smtClean="0">
                          <a:latin typeface="Cambria Math" panose="02040503050406030204" pitchFamily="18" charset="0"/>
                          <a:ea typeface="Cambria Math" panose="02040503050406030204" pitchFamily="18" charset="0"/>
                        </a:rPr>
                        <m:t>F</m:t>
                      </m:r>
                      <m:sSub>
                        <m:sSubPr>
                          <m:ctrlPr>
                            <a:rPr lang="en-US" altLang="zh-TW" sz="1050" b="0" i="1" dirty="0" smtClean="0">
                              <a:latin typeface="Cambria Math" panose="02040503050406030204" pitchFamily="18" charset="0"/>
                              <a:ea typeface="Cambria Math" panose="02040503050406030204" pitchFamily="18" charset="0"/>
                            </a:rPr>
                          </m:ctrlPr>
                        </m:sSubPr>
                        <m:e>
                          <m:r>
                            <m:rPr>
                              <m:sty m:val="p"/>
                            </m:rPr>
                            <a:rPr lang="en-US" altLang="zh-TW" sz="1050" i="0" dirty="0" smtClean="0">
                              <a:latin typeface="Cambria Math" panose="02040503050406030204" pitchFamily="18" charset="0"/>
                              <a:ea typeface="Cambria Math" panose="02040503050406030204" pitchFamily="18" charset="0"/>
                            </a:rPr>
                            <m:t>C</m:t>
                          </m:r>
                        </m:e>
                        <m:sub>
                          <m:r>
                            <a:rPr lang="en-US" altLang="zh-TW" sz="1050" b="0" i="0" dirty="0" smtClean="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b="0" i="1" smtClean="0">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b="0" i="1" smtClean="0">
                              <a:latin typeface="Cambria Math" panose="02040503050406030204" pitchFamily="18" charset="0"/>
                              <a:ea typeface="Cambria Math" panose="02040503050406030204" pitchFamily="18" charset="0"/>
                            </a:rPr>
                          </m:ctrlPr>
                        </m:sSubPr>
                        <m:e>
                          <m:r>
                            <a:rPr lang="en-US" altLang="zh-TW" sz="1050" b="0" i="1" smtClean="0">
                              <a:latin typeface="Cambria Math" panose="02040503050406030204" pitchFamily="18" charset="0"/>
                              <a:ea typeface="Cambria Math" panose="02040503050406030204" pitchFamily="18" charset="0"/>
                            </a:rPr>
                            <m:t>𝑧</m:t>
                          </m:r>
                        </m:e>
                        <m:sub>
                          <m:r>
                            <a:rPr lang="en-US" altLang="zh-TW" sz="1050" b="0" i="1" smtClean="0">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111" name="矩形 110">
                <a:extLst>
                  <a:ext uri="{FF2B5EF4-FFF2-40B4-BE49-F238E27FC236}">
                    <a16:creationId xmlns:a16="http://schemas.microsoft.com/office/drawing/2014/main" id="{157EC8EC-2151-44D0-8FEC-4430078A1ECA}"/>
                  </a:ext>
                </a:extLst>
              </p:cNvPr>
              <p:cNvSpPr>
                <a:spLocks noRot="1" noChangeAspect="1" noMove="1" noResize="1" noEditPoints="1" noAdjustHandles="1" noChangeArrowheads="1" noChangeShapeType="1" noTextEdit="1"/>
              </p:cNvSpPr>
              <p:nvPr/>
            </p:nvSpPr>
            <p:spPr>
              <a:xfrm>
                <a:off x="6104542" y="1257253"/>
                <a:ext cx="905311" cy="538533"/>
              </a:xfrm>
              <a:prstGeom prst="rect">
                <a:avLst/>
              </a:prstGeom>
              <a:blipFill>
                <a:blip r:embed="rId5"/>
                <a:stretch>
                  <a:fillRect/>
                </a:stretch>
              </a:blipFill>
            </p:spPr>
            <p:txBody>
              <a:bodyPr/>
              <a:lstStyle/>
              <a:p>
                <a:r>
                  <a:rPr lang="zh-TW" altLang="en-US">
                    <a:noFill/>
                  </a:rPr>
                  <a:t> </a:t>
                </a:r>
              </a:p>
            </p:txBody>
          </p:sp>
        </mc:Fallback>
      </mc:AlternateContent>
      <p:cxnSp>
        <p:nvCxnSpPr>
          <p:cNvPr id="113" name="直線單箭頭接點 112">
            <a:extLst>
              <a:ext uri="{FF2B5EF4-FFF2-40B4-BE49-F238E27FC236}">
                <a16:creationId xmlns:a16="http://schemas.microsoft.com/office/drawing/2014/main" id="{EF83D806-9E5F-4E92-8301-5B47FF964D2F}"/>
              </a:ext>
            </a:extLst>
          </p:cNvPr>
          <p:cNvCxnSpPr/>
          <p:nvPr/>
        </p:nvCxnSpPr>
        <p:spPr>
          <a:xfrm flipV="1">
            <a:off x="4001089" y="1721736"/>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線單箭頭接點 113">
            <a:extLst>
              <a:ext uri="{FF2B5EF4-FFF2-40B4-BE49-F238E27FC236}">
                <a16:creationId xmlns:a16="http://schemas.microsoft.com/office/drawing/2014/main" id="{3FC6FEDF-D713-4284-9AE7-233A85F4C818}"/>
              </a:ext>
            </a:extLst>
          </p:cNvPr>
          <p:cNvCxnSpPr>
            <a:stCxn id="111" idx="3"/>
          </p:cNvCxnSpPr>
          <p:nvPr/>
        </p:nvCxnSpPr>
        <p:spPr>
          <a:xfrm>
            <a:off x="7009853" y="1526520"/>
            <a:ext cx="500766"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線單箭頭接點 114">
            <a:extLst>
              <a:ext uri="{FF2B5EF4-FFF2-40B4-BE49-F238E27FC236}">
                <a16:creationId xmlns:a16="http://schemas.microsoft.com/office/drawing/2014/main" id="{54C3F025-C07B-4E00-8B72-02001BC864A9}"/>
              </a:ext>
            </a:extLst>
          </p:cNvPr>
          <p:cNvCxnSpPr>
            <a:cxnSpLocks/>
            <a:stCxn id="150" idx="2"/>
          </p:cNvCxnSpPr>
          <p:nvPr/>
        </p:nvCxnSpPr>
        <p:spPr>
          <a:xfrm>
            <a:off x="2046321" y="1383864"/>
            <a:ext cx="870349" cy="4458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6" name="文字方塊 115">
                <a:extLst>
                  <a:ext uri="{FF2B5EF4-FFF2-40B4-BE49-F238E27FC236}">
                    <a16:creationId xmlns:a16="http://schemas.microsoft.com/office/drawing/2014/main" id="{B479D375-1D96-4C53-97BA-342E7C806D9B}"/>
                  </a:ext>
                </a:extLst>
              </p:cNvPr>
              <p:cNvSpPr txBox="1"/>
              <p:nvPr/>
            </p:nvSpPr>
            <p:spPr>
              <a:xfrm>
                <a:off x="1064442" y="1447058"/>
                <a:ext cx="716304"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𝑑𝑒𝑓</m:t>
                          </m:r>
                        </m:sub>
                      </m:sSub>
                      <m:r>
                        <a:rPr lang="en-US" altLang="zh-TW" sz="1050" b="0" i="1" dirty="0" smtClean="0">
                          <a:latin typeface="Cambria Math" panose="02040503050406030204" pitchFamily="18" charset="0"/>
                        </a:rPr>
                        <m:t>, </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𝑑𝑒𝑓</m:t>
                          </m:r>
                        </m:sub>
                      </m:sSub>
                      <m:r>
                        <a:rPr lang="en-US" altLang="zh-TW" sz="1050" b="0" i="1" dirty="0" smtClean="0">
                          <a:latin typeface="Cambria Math" panose="02040503050406030204" pitchFamily="18" charset="0"/>
                        </a:rPr>
                        <m:t>)</m:t>
                      </m:r>
                    </m:oMath>
                  </m:oMathPara>
                </a14:m>
                <a:endParaRPr lang="zh-TW" altLang="en-US" sz="1050" dirty="0"/>
              </a:p>
            </p:txBody>
          </p:sp>
        </mc:Choice>
        <mc:Fallback xmlns="">
          <p:sp>
            <p:nvSpPr>
              <p:cNvPr id="116" name="文字方塊 115">
                <a:extLst>
                  <a:ext uri="{FF2B5EF4-FFF2-40B4-BE49-F238E27FC236}">
                    <a16:creationId xmlns:a16="http://schemas.microsoft.com/office/drawing/2014/main" id="{B479D375-1D96-4C53-97BA-342E7C806D9B}"/>
                  </a:ext>
                </a:extLst>
              </p:cNvPr>
              <p:cNvSpPr txBox="1">
                <a:spLocks noRot="1" noChangeAspect="1" noMove="1" noResize="1" noEditPoints="1" noAdjustHandles="1" noChangeArrowheads="1" noChangeShapeType="1" noTextEdit="1"/>
              </p:cNvSpPr>
              <p:nvPr/>
            </p:nvSpPr>
            <p:spPr>
              <a:xfrm>
                <a:off x="1064442" y="1447058"/>
                <a:ext cx="716304" cy="266868"/>
              </a:xfrm>
              <a:prstGeom prst="rect">
                <a:avLst/>
              </a:prstGeom>
              <a:blipFill>
                <a:blip r:embed="rId6"/>
                <a:stretch>
                  <a:fillRect r="-15385" b="-2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7" name="文字方塊 116">
                <a:extLst>
                  <a:ext uri="{FF2B5EF4-FFF2-40B4-BE49-F238E27FC236}">
                    <a16:creationId xmlns:a16="http://schemas.microsoft.com/office/drawing/2014/main" id="{F458ADBB-ADE9-4A22-8F3A-40A23701C8E6}"/>
                  </a:ext>
                </a:extLst>
              </p:cNvPr>
              <p:cNvSpPr txBox="1"/>
              <p:nvPr/>
            </p:nvSpPr>
            <p:spPr>
              <a:xfrm>
                <a:off x="3811968" y="1428446"/>
                <a:ext cx="716304" cy="255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def</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117" name="文字方塊 116">
                <a:extLst>
                  <a:ext uri="{FF2B5EF4-FFF2-40B4-BE49-F238E27FC236}">
                    <a16:creationId xmlns:a16="http://schemas.microsoft.com/office/drawing/2014/main" id="{F458ADBB-ADE9-4A22-8F3A-40A23701C8E6}"/>
                  </a:ext>
                </a:extLst>
              </p:cNvPr>
              <p:cNvSpPr txBox="1">
                <a:spLocks noRot="1" noChangeAspect="1" noMove="1" noResize="1" noEditPoints="1" noAdjustHandles="1" noChangeArrowheads="1" noChangeShapeType="1" noTextEdit="1"/>
              </p:cNvSpPr>
              <p:nvPr/>
            </p:nvSpPr>
            <p:spPr>
              <a:xfrm>
                <a:off x="3811968" y="1428446"/>
                <a:ext cx="716304" cy="255326"/>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8" name="文字方塊 117">
                <a:extLst>
                  <a:ext uri="{FF2B5EF4-FFF2-40B4-BE49-F238E27FC236}">
                    <a16:creationId xmlns:a16="http://schemas.microsoft.com/office/drawing/2014/main" id="{8258B3A0-E7AA-4AB4-8956-EF174785E830}"/>
                  </a:ext>
                </a:extLst>
              </p:cNvPr>
              <p:cNvSpPr txBox="1"/>
              <p:nvPr/>
            </p:nvSpPr>
            <p:spPr>
              <a:xfrm>
                <a:off x="5361635" y="1154091"/>
                <a:ext cx="716304"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𝑧</m:t>
                          </m:r>
                        </m:e>
                        <m:sub>
                          <m:r>
                            <a:rPr lang="en-US" altLang="zh-TW" sz="1050" b="0" i="1" dirty="0" smtClean="0">
                              <a:latin typeface="Cambria Math" panose="02040503050406030204" pitchFamily="18" charset="0"/>
                            </a:rPr>
                            <m:t>𝑑𝑒𝑓</m:t>
                          </m:r>
                        </m:sub>
                      </m:sSub>
                    </m:oMath>
                  </m:oMathPara>
                </a14:m>
                <a:endParaRPr lang="zh-TW" altLang="en-US" sz="1050" dirty="0"/>
              </a:p>
            </p:txBody>
          </p:sp>
        </mc:Choice>
        <mc:Fallback xmlns="">
          <p:sp>
            <p:nvSpPr>
              <p:cNvPr id="118" name="文字方塊 117">
                <a:extLst>
                  <a:ext uri="{FF2B5EF4-FFF2-40B4-BE49-F238E27FC236}">
                    <a16:creationId xmlns:a16="http://schemas.microsoft.com/office/drawing/2014/main" id="{8258B3A0-E7AA-4AB4-8956-EF174785E830}"/>
                  </a:ext>
                </a:extLst>
              </p:cNvPr>
              <p:cNvSpPr txBox="1">
                <a:spLocks noRot="1" noChangeAspect="1" noMove="1" noResize="1" noEditPoints="1" noAdjustHandles="1" noChangeArrowheads="1" noChangeShapeType="1" noTextEdit="1"/>
              </p:cNvSpPr>
              <p:nvPr/>
            </p:nvSpPr>
            <p:spPr>
              <a:xfrm>
                <a:off x="5361635" y="1154091"/>
                <a:ext cx="716304" cy="266868"/>
              </a:xfrm>
              <a:prstGeom prst="rect">
                <a:avLst/>
              </a:prstGeom>
              <a:blipFill>
                <a:blip r:embed="rId8"/>
                <a:stretch>
                  <a:fillRect/>
                </a:stretch>
              </a:blipFill>
            </p:spPr>
            <p:txBody>
              <a:bodyPr/>
              <a:lstStyle/>
              <a:p>
                <a:r>
                  <a:rPr lang="zh-TW" altLang="en-US">
                    <a:noFill/>
                  </a:rPr>
                  <a:t> </a:t>
                </a:r>
              </a:p>
            </p:txBody>
          </p:sp>
        </mc:Fallback>
      </mc:AlternateContent>
      <p:sp>
        <p:nvSpPr>
          <p:cNvPr id="119" name="圓角矩形 23">
            <a:extLst>
              <a:ext uri="{FF2B5EF4-FFF2-40B4-BE49-F238E27FC236}">
                <a16:creationId xmlns:a16="http://schemas.microsoft.com/office/drawing/2014/main" id="{90B0A576-2F88-494C-857C-70918764B4D5}"/>
              </a:ext>
            </a:extLst>
          </p:cNvPr>
          <p:cNvSpPr/>
          <p:nvPr/>
        </p:nvSpPr>
        <p:spPr>
          <a:xfrm>
            <a:off x="7510619" y="1265363"/>
            <a:ext cx="780072" cy="54245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120" name="圓角矩形 24">
            <a:extLst>
              <a:ext uri="{FF2B5EF4-FFF2-40B4-BE49-F238E27FC236}">
                <a16:creationId xmlns:a16="http://schemas.microsoft.com/office/drawing/2014/main" id="{4030FED9-247A-4C85-AE78-2701ECA6485D}"/>
              </a:ext>
            </a:extLst>
          </p:cNvPr>
          <p:cNvSpPr/>
          <p:nvPr/>
        </p:nvSpPr>
        <p:spPr>
          <a:xfrm>
            <a:off x="7524744" y="2355653"/>
            <a:ext cx="780072" cy="54245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Multi-similarity</a:t>
            </a:r>
            <a:br>
              <a:rPr lang="en-US" altLang="zh-TW" sz="1050" dirty="0">
                <a:solidFill>
                  <a:schemeClr val="tx1"/>
                </a:solidFill>
              </a:rPr>
            </a:br>
            <a:r>
              <a:rPr lang="en-US" altLang="zh-TW" sz="1050" dirty="0">
                <a:solidFill>
                  <a:schemeClr val="tx1"/>
                </a:solidFill>
              </a:rPr>
              <a:t>Loss</a:t>
            </a:r>
            <a:endParaRPr lang="zh-TW" altLang="en-US" sz="1050" dirty="0">
              <a:solidFill>
                <a:schemeClr val="tx1"/>
              </a:solidFill>
            </a:endParaRPr>
          </a:p>
        </p:txBody>
      </p:sp>
      <p:cxnSp>
        <p:nvCxnSpPr>
          <p:cNvPr id="121" name="直線單箭頭接點 120">
            <a:extLst>
              <a:ext uri="{FF2B5EF4-FFF2-40B4-BE49-F238E27FC236}">
                <a16:creationId xmlns:a16="http://schemas.microsoft.com/office/drawing/2014/main" id="{BB171D63-4933-4A0D-A336-87FA4688A5BE}"/>
              </a:ext>
            </a:extLst>
          </p:cNvPr>
          <p:cNvCxnSpPr>
            <a:cxnSpLocks/>
          </p:cNvCxnSpPr>
          <p:nvPr/>
        </p:nvCxnSpPr>
        <p:spPr>
          <a:xfrm flipV="1">
            <a:off x="7023978" y="2626882"/>
            <a:ext cx="497831" cy="196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肘形接點 3">
            <a:extLst>
              <a:ext uri="{FF2B5EF4-FFF2-40B4-BE49-F238E27FC236}">
                <a16:creationId xmlns:a16="http://schemas.microsoft.com/office/drawing/2014/main" id="{68F169CC-9A61-45C7-AA58-207858E8D6D3}"/>
              </a:ext>
            </a:extLst>
          </p:cNvPr>
          <p:cNvCxnSpPr>
            <a:cxnSpLocks/>
            <a:stCxn id="6" idx="3"/>
          </p:cNvCxnSpPr>
          <p:nvPr/>
        </p:nvCxnSpPr>
        <p:spPr>
          <a:xfrm>
            <a:off x="5316037" y="2517094"/>
            <a:ext cx="799694" cy="11175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3" name="文字方塊 122">
                <a:extLst>
                  <a:ext uri="{FF2B5EF4-FFF2-40B4-BE49-F238E27FC236}">
                    <a16:creationId xmlns:a16="http://schemas.microsoft.com/office/drawing/2014/main" id="{698E1C22-78AD-4877-BB86-D31FDC287D31}"/>
                  </a:ext>
                </a:extLst>
              </p:cNvPr>
              <p:cNvSpPr txBox="1"/>
              <p:nvPr/>
            </p:nvSpPr>
            <p:spPr>
              <a:xfrm>
                <a:off x="2206248" y="804453"/>
                <a:ext cx="394257"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𝑑𝑒𝑓</m:t>
                          </m:r>
                        </m:sub>
                      </m:sSub>
                    </m:oMath>
                  </m:oMathPara>
                </a14:m>
                <a:endParaRPr lang="zh-TW" altLang="en-US" sz="1050" dirty="0"/>
              </a:p>
            </p:txBody>
          </p:sp>
        </mc:Choice>
        <mc:Fallback xmlns="">
          <p:sp>
            <p:nvSpPr>
              <p:cNvPr id="123" name="文字方塊 122">
                <a:extLst>
                  <a:ext uri="{FF2B5EF4-FFF2-40B4-BE49-F238E27FC236}">
                    <a16:creationId xmlns:a16="http://schemas.microsoft.com/office/drawing/2014/main" id="{698E1C22-78AD-4877-BB86-D31FDC287D31}"/>
                  </a:ext>
                </a:extLst>
              </p:cNvPr>
              <p:cNvSpPr txBox="1">
                <a:spLocks noRot="1" noChangeAspect="1" noMove="1" noResize="1" noEditPoints="1" noAdjustHandles="1" noChangeArrowheads="1" noChangeShapeType="1" noTextEdit="1"/>
              </p:cNvSpPr>
              <p:nvPr/>
            </p:nvSpPr>
            <p:spPr>
              <a:xfrm>
                <a:off x="2206248" y="804453"/>
                <a:ext cx="394257" cy="266868"/>
              </a:xfrm>
              <a:prstGeom prst="rect">
                <a:avLst/>
              </a:prstGeom>
              <a:blipFill>
                <a:blip r:embed="rId9"/>
                <a:stretch>
                  <a:fillRect/>
                </a:stretch>
              </a:blipFill>
            </p:spPr>
            <p:txBody>
              <a:bodyPr/>
              <a:lstStyle/>
              <a:p>
                <a:r>
                  <a:rPr lang="zh-TW" altLang="en-US">
                    <a:noFill/>
                  </a:rPr>
                  <a:t> </a:t>
                </a:r>
              </a:p>
            </p:txBody>
          </p:sp>
        </mc:Fallback>
      </mc:AlternateContent>
      <p:cxnSp>
        <p:nvCxnSpPr>
          <p:cNvPr id="124" name="肘形接點 16">
            <a:extLst>
              <a:ext uri="{FF2B5EF4-FFF2-40B4-BE49-F238E27FC236}">
                <a16:creationId xmlns:a16="http://schemas.microsoft.com/office/drawing/2014/main" id="{713243AE-9F69-49E6-8179-AA65625DB02D}"/>
              </a:ext>
            </a:extLst>
          </p:cNvPr>
          <p:cNvCxnSpPr>
            <a:cxnSpLocks/>
            <a:endCxn id="120" idx="2"/>
          </p:cNvCxnSpPr>
          <p:nvPr/>
        </p:nvCxnSpPr>
        <p:spPr>
          <a:xfrm flipV="1">
            <a:off x="2056789" y="2898111"/>
            <a:ext cx="5857991" cy="118479"/>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74C4C253-FE2A-4E87-917A-692D80DDEA27}"/>
                  </a:ext>
                </a:extLst>
              </p:cNvPr>
              <p:cNvSpPr/>
              <p:nvPr/>
            </p:nvSpPr>
            <p:spPr>
              <a:xfrm>
                <a:off x="6578852" y="4064688"/>
                <a:ext cx="908247" cy="44122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1050" dirty="0" smtClean="0">
                        <a:latin typeface="Cambria Math" panose="02040503050406030204" pitchFamily="18" charset="0"/>
                      </a:rPr>
                      <m:t>G</m:t>
                    </m:r>
                    <m:r>
                      <m:rPr>
                        <m:sty m:val="p"/>
                      </m:rPr>
                      <a:rPr lang="en-US" altLang="zh-TW" sz="1050" i="1" dirty="0">
                        <a:latin typeface="Cambria Math" panose="02040503050406030204" pitchFamily="18" charset="0"/>
                      </a:rPr>
                      <m:t>M</m:t>
                    </m:r>
                  </m:oMath>
                </a14:m>
                <a:r>
                  <a:rPr lang="en-US" altLang="zh-TW" sz="1050" dirty="0">
                    <a:latin typeface="Cambria Math" panose="02040503050406030204" pitchFamily="18" charset="0"/>
                  </a:rPr>
                  <a:t>M</a:t>
                </a:r>
              </a:p>
              <a:p>
                <a:pPr algn="ctr"/>
                <a14:m>
                  <m:oMathPara xmlns:m="http://schemas.openxmlformats.org/officeDocument/2006/math">
                    <m:oMathParaPr>
                      <m:jc m:val="centerGroup"/>
                    </m:oMathParaPr>
                    <m:oMath xmlns:m="http://schemas.openxmlformats.org/officeDocument/2006/math">
                      <m:r>
                        <a:rPr lang="en-US" altLang="zh-TW" sz="1050" b="0" i="1" smtClean="0">
                          <a:latin typeface="Cambria Math" panose="02040503050406030204" pitchFamily="18" charset="0"/>
                        </a:rPr>
                        <m:t>𝛾</m:t>
                      </m:r>
                      <m:r>
                        <a:rPr lang="en-US" altLang="zh-TW" sz="1050" i="1">
                          <a:latin typeface="Cambria Math" panose="02040503050406030204" pitchFamily="18" charset="0"/>
                        </a:rPr>
                        <m:t>(</m:t>
                      </m:r>
                      <m:sSub>
                        <m:sSubPr>
                          <m:ctrlPr>
                            <a:rPr lang="en-US" altLang="zh-TW" sz="1050" b="0" i="1" smtClean="0">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b="0" i="1" smtClean="0">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126" name="矩形 125">
                <a:extLst>
                  <a:ext uri="{FF2B5EF4-FFF2-40B4-BE49-F238E27FC236}">
                    <a16:creationId xmlns:a16="http://schemas.microsoft.com/office/drawing/2014/main" id="{74C4C253-FE2A-4E87-917A-692D80DDEA27}"/>
                  </a:ext>
                </a:extLst>
              </p:cNvPr>
              <p:cNvSpPr>
                <a:spLocks noRot="1" noChangeAspect="1" noMove="1" noResize="1" noEditPoints="1" noAdjustHandles="1" noChangeArrowheads="1" noChangeShapeType="1" noTextEdit="1"/>
              </p:cNvSpPr>
              <p:nvPr/>
            </p:nvSpPr>
            <p:spPr>
              <a:xfrm>
                <a:off x="6578852" y="4064688"/>
                <a:ext cx="908247" cy="441221"/>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29776533-C4DE-448C-83BC-A634AA9F8216}"/>
                  </a:ext>
                </a:extLst>
              </p:cNvPr>
              <p:cNvSpPr/>
              <p:nvPr/>
            </p:nvSpPr>
            <p:spPr>
              <a:xfrm>
                <a:off x="6578852" y="3536756"/>
                <a:ext cx="905311" cy="354003"/>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i="0" dirty="0" smtClean="0">
                          <a:latin typeface="Cambria Math" panose="02040503050406030204" pitchFamily="18" charset="0"/>
                          <a:ea typeface="Cambria Math" panose="02040503050406030204" pitchFamily="18" charset="0"/>
                        </a:rPr>
                        <m:t>F</m:t>
                      </m:r>
                      <m:sSub>
                        <m:sSubPr>
                          <m:ctrlPr>
                            <a:rPr lang="en-US" altLang="zh-TW" sz="1050" b="0" i="1" dirty="0" smtClean="0">
                              <a:latin typeface="Cambria Math" panose="02040503050406030204" pitchFamily="18" charset="0"/>
                              <a:ea typeface="Cambria Math" panose="02040503050406030204" pitchFamily="18" charset="0"/>
                            </a:rPr>
                          </m:ctrlPr>
                        </m:sSubPr>
                        <m:e>
                          <m:r>
                            <m:rPr>
                              <m:sty m:val="p"/>
                            </m:rPr>
                            <a:rPr lang="en-US" altLang="zh-TW" sz="1050" i="0" dirty="0" smtClean="0">
                              <a:latin typeface="Cambria Math" panose="02040503050406030204" pitchFamily="18" charset="0"/>
                              <a:ea typeface="Cambria Math" panose="02040503050406030204" pitchFamily="18" charset="0"/>
                            </a:rPr>
                            <m:t>C</m:t>
                          </m:r>
                        </m:e>
                        <m:sub>
                          <m:r>
                            <a:rPr lang="en-US" altLang="zh-TW" sz="1050" b="0" i="0" dirty="0" smtClean="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b="0" i="1" smtClean="0">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b="0" i="1" smtClean="0">
                              <a:latin typeface="Cambria Math" panose="02040503050406030204" pitchFamily="18" charset="0"/>
                              <a:ea typeface="Cambria Math" panose="02040503050406030204" pitchFamily="18" charset="0"/>
                            </a:rPr>
                          </m:ctrlPr>
                        </m:sSubPr>
                        <m:e>
                          <m:r>
                            <a:rPr lang="en-US" altLang="zh-TW" sz="1050" b="0" i="1" smtClean="0">
                              <a:latin typeface="Cambria Math" panose="02040503050406030204" pitchFamily="18" charset="0"/>
                              <a:ea typeface="Cambria Math" panose="02040503050406030204" pitchFamily="18" charset="0"/>
                            </a:rPr>
                            <m:t>𝑧</m:t>
                          </m:r>
                        </m:e>
                        <m:sub>
                          <m:r>
                            <a:rPr lang="en-US" altLang="zh-TW" sz="1050" b="0" i="1" smtClean="0">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127" name="矩形 126">
                <a:extLst>
                  <a:ext uri="{FF2B5EF4-FFF2-40B4-BE49-F238E27FC236}">
                    <a16:creationId xmlns:a16="http://schemas.microsoft.com/office/drawing/2014/main" id="{29776533-C4DE-448C-83BC-A634AA9F8216}"/>
                  </a:ext>
                </a:extLst>
              </p:cNvPr>
              <p:cNvSpPr>
                <a:spLocks noRot="1" noChangeAspect="1" noMove="1" noResize="1" noEditPoints="1" noAdjustHandles="1" noChangeArrowheads="1" noChangeShapeType="1" noTextEdit="1"/>
              </p:cNvSpPr>
              <p:nvPr/>
            </p:nvSpPr>
            <p:spPr>
              <a:xfrm>
                <a:off x="6578852" y="3536756"/>
                <a:ext cx="905311" cy="354003"/>
              </a:xfrm>
              <a:prstGeom prst="rect">
                <a:avLst/>
              </a:prstGeom>
              <a:blipFill>
                <a:blip r:embed="rId14"/>
                <a:stretch>
                  <a:fillRect b="-10000"/>
                </a:stretch>
              </a:blipFill>
            </p:spPr>
            <p:txBody>
              <a:bodyPr/>
              <a:lstStyle/>
              <a:p>
                <a:r>
                  <a:rPr lang="zh-TW" altLang="en-US">
                    <a:noFill/>
                  </a:rPr>
                  <a:t> </a:t>
                </a:r>
              </a:p>
            </p:txBody>
          </p:sp>
        </mc:Fallback>
      </mc:AlternateContent>
      <p:cxnSp>
        <p:nvCxnSpPr>
          <p:cNvPr id="129" name="直線單箭頭接點 128">
            <a:extLst>
              <a:ext uri="{FF2B5EF4-FFF2-40B4-BE49-F238E27FC236}">
                <a16:creationId xmlns:a16="http://schemas.microsoft.com/office/drawing/2014/main" id="{9BB67CDD-082D-422A-A485-980741A6E6F6}"/>
              </a:ext>
            </a:extLst>
          </p:cNvPr>
          <p:cNvCxnSpPr>
            <a:stCxn id="125" idx="3"/>
          </p:cNvCxnSpPr>
          <p:nvPr/>
        </p:nvCxnSpPr>
        <p:spPr>
          <a:xfrm flipV="1">
            <a:off x="4478335" y="3909905"/>
            <a:ext cx="367334" cy="376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線接點 129">
            <a:extLst>
              <a:ext uri="{FF2B5EF4-FFF2-40B4-BE49-F238E27FC236}">
                <a16:creationId xmlns:a16="http://schemas.microsoft.com/office/drawing/2014/main" id="{9600E372-671C-417B-B5A9-3247A3466A0B}"/>
              </a:ext>
            </a:extLst>
          </p:cNvPr>
          <p:cNvCxnSpPr>
            <a:stCxn id="128" idx="3"/>
          </p:cNvCxnSpPr>
          <p:nvPr/>
        </p:nvCxnSpPr>
        <p:spPr>
          <a:xfrm flipV="1">
            <a:off x="5811786" y="3909903"/>
            <a:ext cx="339967" cy="37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1" name="文字方塊 130">
                <a:extLst>
                  <a:ext uri="{FF2B5EF4-FFF2-40B4-BE49-F238E27FC236}">
                    <a16:creationId xmlns:a16="http://schemas.microsoft.com/office/drawing/2014/main" id="{15622E51-D8B4-4B4A-8218-069CBB256DCD}"/>
                  </a:ext>
                </a:extLst>
              </p:cNvPr>
              <p:cNvSpPr txBox="1"/>
              <p:nvPr/>
            </p:nvSpPr>
            <p:spPr>
              <a:xfrm>
                <a:off x="4331237" y="3624876"/>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𝑐𝑜𝑚</m:t>
                          </m:r>
                        </m:sub>
                        <m:sup>
                          <m:r>
                            <a:rPr lang="en-US" altLang="zh-TW" sz="1050" b="0" i="1" dirty="0" smtClean="0">
                              <a:latin typeface="Cambria Math" panose="02040503050406030204" pitchFamily="18" charset="0"/>
                            </a:rPr>
                            <m:t>′</m:t>
                          </m:r>
                        </m:sup>
                      </m:sSubSup>
                    </m:oMath>
                  </m:oMathPara>
                </a14:m>
                <a:endParaRPr lang="zh-TW" altLang="en-US" sz="1050" dirty="0"/>
              </a:p>
            </p:txBody>
          </p:sp>
        </mc:Choice>
        <mc:Fallback xmlns="">
          <p:sp>
            <p:nvSpPr>
              <p:cNvPr id="131" name="文字方塊 130">
                <a:extLst>
                  <a:ext uri="{FF2B5EF4-FFF2-40B4-BE49-F238E27FC236}">
                    <a16:creationId xmlns:a16="http://schemas.microsoft.com/office/drawing/2014/main" id="{15622E51-D8B4-4B4A-8218-069CBB256DCD}"/>
                  </a:ext>
                </a:extLst>
              </p:cNvPr>
              <p:cNvSpPr txBox="1">
                <a:spLocks noRot="1" noChangeAspect="1" noMove="1" noResize="1" noEditPoints="1" noAdjustHandles="1" noChangeArrowheads="1" noChangeShapeType="1" noTextEdit="1"/>
              </p:cNvSpPr>
              <p:nvPr/>
            </p:nvSpPr>
            <p:spPr>
              <a:xfrm>
                <a:off x="4331237" y="3624876"/>
                <a:ext cx="716304" cy="253916"/>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2" name="文字方塊 131">
                <a:extLst>
                  <a:ext uri="{FF2B5EF4-FFF2-40B4-BE49-F238E27FC236}">
                    <a16:creationId xmlns:a16="http://schemas.microsoft.com/office/drawing/2014/main" id="{9FB9E5DF-72D3-4F12-A2C7-609A5637E364}"/>
                  </a:ext>
                </a:extLst>
              </p:cNvPr>
              <p:cNvSpPr txBox="1"/>
              <p:nvPr/>
            </p:nvSpPr>
            <p:spPr>
              <a:xfrm>
                <a:off x="5623617" y="3624876"/>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𝑧</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32" name="文字方塊 131">
                <a:extLst>
                  <a:ext uri="{FF2B5EF4-FFF2-40B4-BE49-F238E27FC236}">
                    <a16:creationId xmlns:a16="http://schemas.microsoft.com/office/drawing/2014/main" id="{9FB9E5DF-72D3-4F12-A2C7-609A5637E364}"/>
                  </a:ext>
                </a:extLst>
              </p:cNvPr>
              <p:cNvSpPr txBox="1">
                <a:spLocks noRot="1" noChangeAspect="1" noMove="1" noResize="1" noEditPoints="1" noAdjustHandles="1" noChangeArrowheads="1" noChangeShapeType="1" noTextEdit="1"/>
              </p:cNvSpPr>
              <p:nvPr/>
            </p:nvSpPr>
            <p:spPr>
              <a:xfrm>
                <a:off x="5623617" y="3624876"/>
                <a:ext cx="716304" cy="253916"/>
              </a:xfrm>
              <a:prstGeom prst="rect">
                <a:avLst/>
              </a:prstGeom>
              <a:blipFill>
                <a:blip r:embed="rId17"/>
                <a:stretch>
                  <a:fillRect/>
                </a:stretch>
              </a:blipFill>
            </p:spPr>
            <p:txBody>
              <a:bodyPr/>
              <a:lstStyle/>
              <a:p>
                <a:r>
                  <a:rPr lang="zh-TW" altLang="en-US">
                    <a:noFill/>
                  </a:rPr>
                  <a:t> </a:t>
                </a:r>
              </a:p>
            </p:txBody>
          </p:sp>
        </mc:Fallback>
      </mc:AlternateContent>
      <p:cxnSp>
        <p:nvCxnSpPr>
          <p:cNvPr id="133" name="肘形接點 78">
            <a:extLst>
              <a:ext uri="{FF2B5EF4-FFF2-40B4-BE49-F238E27FC236}">
                <a16:creationId xmlns:a16="http://schemas.microsoft.com/office/drawing/2014/main" id="{621F49D4-EB6A-402A-93B9-616DE61F501F}"/>
              </a:ext>
            </a:extLst>
          </p:cNvPr>
          <p:cNvCxnSpPr/>
          <p:nvPr/>
        </p:nvCxnSpPr>
        <p:spPr>
          <a:xfrm>
            <a:off x="6141268" y="3909904"/>
            <a:ext cx="437583" cy="334075"/>
          </a:xfrm>
          <a:prstGeom prst="bentConnector3">
            <a:avLst>
              <a:gd name="adj1" fmla="val 1456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70348B12-D672-4CA9-82CB-DE710003F844}"/>
                  </a:ext>
                </a:extLst>
              </p:cNvPr>
              <p:cNvSpPr/>
              <p:nvPr/>
            </p:nvSpPr>
            <p:spPr>
              <a:xfrm>
                <a:off x="7050304" y="1248003"/>
                <a:ext cx="467692" cy="266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34" name="矩形 133">
                <a:extLst>
                  <a:ext uri="{FF2B5EF4-FFF2-40B4-BE49-F238E27FC236}">
                    <a16:creationId xmlns:a16="http://schemas.microsoft.com/office/drawing/2014/main" id="{70348B12-D672-4CA9-82CB-DE710003F844}"/>
                  </a:ext>
                </a:extLst>
              </p:cNvPr>
              <p:cNvSpPr>
                <a:spLocks noRot="1" noChangeAspect="1" noMove="1" noResize="1" noEditPoints="1" noAdjustHandles="1" noChangeArrowheads="1" noChangeShapeType="1" noTextEdit="1"/>
              </p:cNvSpPr>
              <p:nvPr/>
            </p:nvSpPr>
            <p:spPr>
              <a:xfrm>
                <a:off x="7050304" y="1248003"/>
                <a:ext cx="467692" cy="266868"/>
              </a:xfrm>
              <a:prstGeom prst="rect">
                <a:avLst/>
              </a:prstGeom>
              <a:blipFill>
                <a:blip r:embed="rId18"/>
                <a:stretch>
                  <a:fillRect/>
                </a:stretch>
              </a:blipFill>
            </p:spPr>
            <p:txBody>
              <a:bodyPr/>
              <a:lstStyle/>
              <a:p>
                <a:r>
                  <a:rPr lang="zh-TW" altLang="en-US">
                    <a:noFill/>
                  </a:rPr>
                  <a:t> </a:t>
                </a:r>
              </a:p>
            </p:txBody>
          </p:sp>
        </mc:Fallback>
      </mc:AlternateContent>
      <p:cxnSp>
        <p:nvCxnSpPr>
          <p:cNvPr id="136" name="肘形接點 44">
            <a:extLst>
              <a:ext uri="{FF2B5EF4-FFF2-40B4-BE49-F238E27FC236}">
                <a16:creationId xmlns:a16="http://schemas.microsoft.com/office/drawing/2014/main" id="{79A6B1B7-D3ED-4AAD-8D5A-1886A2A8C3D1}"/>
              </a:ext>
            </a:extLst>
          </p:cNvPr>
          <p:cNvCxnSpPr>
            <a:cxnSpLocks/>
            <a:stCxn id="55" idx="3"/>
          </p:cNvCxnSpPr>
          <p:nvPr/>
        </p:nvCxnSpPr>
        <p:spPr>
          <a:xfrm flipV="1">
            <a:off x="5323666" y="1567450"/>
            <a:ext cx="781862" cy="4642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023BC8AC-5E92-4CC1-8C70-BD13424232DB}"/>
                  </a:ext>
                </a:extLst>
              </p:cNvPr>
              <p:cNvSpPr txBox="1"/>
              <p:nvPr/>
            </p:nvSpPr>
            <p:spPr>
              <a:xfrm>
                <a:off x="5184367" y="2562753"/>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𝑧</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37" name="文字方塊 136">
                <a:extLst>
                  <a:ext uri="{FF2B5EF4-FFF2-40B4-BE49-F238E27FC236}">
                    <a16:creationId xmlns:a16="http://schemas.microsoft.com/office/drawing/2014/main" id="{023BC8AC-5E92-4CC1-8C70-BD13424232DB}"/>
                  </a:ext>
                </a:extLst>
              </p:cNvPr>
              <p:cNvSpPr txBox="1">
                <a:spLocks noRot="1" noChangeAspect="1" noMove="1" noResize="1" noEditPoints="1" noAdjustHandles="1" noChangeArrowheads="1" noChangeShapeType="1" noTextEdit="1"/>
              </p:cNvSpPr>
              <p:nvPr/>
            </p:nvSpPr>
            <p:spPr>
              <a:xfrm>
                <a:off x="5184367" y="2562753"/>
                <a:ext cx="716304" cy="253916"/>
              </a:xfrm>
              <a:prstGeom prst="rect">
                <a:avLst/>
              </a:prstGeom>
              <a:blipFill>
                <a:blip r:embed="rId19"/>
                <a:stretch>
                  <a:fillRect/>
                </a:stretch>
              </a:blipFill>
            </p:spPr>
            <p:txBody>
              <a:bodyPr/>
              <a:lstStyle/>
              <a:p>
                <a:r>
                  <a:rPr lang="zh-TW" altLang="en-US">
                    <a:noFill/>
                  </a:rPr>
                  <a:t> </a:t>
                </a:r>
              </a:p>
            </p:txBody>
          </p:sp>
        </mc:Fallback>
      </mc:AlternateContent>
      <p:cxnSp>
        <p:nvCxnSpPr>
          <p:cNvPr id="138" name="直線單箭頭接點 137">
            <a:extLst>
              <a:ext uri="{FF2B5EF4-FFF2-40B4-BE49-F238E27FC236}">
                <a16:creationId xmlns:a16="http://schemas.microsoft.com/office/drawing/2014/main" id="{E43006CE-EB7E-4287-9D7F-516284A6E79F}"/>
              </a:ext>
            </a:extLst>
          </p:cNvPr>
          <p:cNvCxnSpPr>
            <a:cxnSpLocks/>
          </p:cNvCxnSpPr>
          <p:nvPr/>
        </p:nvCxnSpPr>
        <p:spPr>
          <a:xfrm flipV="1">
            <a:off x="2056789" y="2620768"/>
            <a:ext cx="874006" cy="545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9" name="文字方塊 138">
                <a:extLst>
                  <a:ext uri="{FF2B5EF4-FFF2-40B4-BE49-F238E27FC236}">
                    <a16:creationId xmlns:a16="http://schemas.microsoft.com/office/drawing/2014/main" id="{27CF67A0-F151-4A55-88CE-6C185211D431}"/>
                  </a:ext>
                </a:extLst>
              </p:cNvPr>
              <p:cNvSpPr txBox="1"/>
              <p:nvPr/>
            </p:nvSpPr>
            <p:spPr>
              <a:xfrm>
                <a:off x="2120469" y="2342712"/>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39" name="文字方塊 138">
                <a:extLst>
                  <a:ext uri="{FF2B5EF4-FFF2-40B4-BE49-F238E27FC236}">
                    <a16:creationId xmlns:a16="http://schemas.microsoft.com/office/drawing/2014/main" id="{27CF67A0-F151-4A55-88CE-6C185211D431}"/>
                  </a:ext>
                </a:extLst>
              </p:cNvPr>
              <p:cNvSpPr txBox="1">
                <a:spLocks noRot="1" noChangeAspect="1" noMove="1" noResize="1" noEditPoints="1" noAdjustHandles="1" noChangeArrowheads="1" noChangeShapeType="1" noTextEdit="1"/>
              </p:cNvSpPr>
              <p:nvPr/>
            </p:nvSpPr>
            <p:spPr>
              <a:xfrm>
                <a:off x="2120469" y="2342712"/>
                <a:ext cx="716304" cy="253916"/>
              </a:xfrm>
              <a:prstGeom prst="rect">
                <a:avLst/>
              </a:prstGeom>
              <a:blipFill>
                <a:blip r:embed="rId21"/>
                <a:stretch>
                  <a:fillRect/>
                </a:stretch>
              </a:blipFill>
            </p:spPr>
            <p:txBody>
              <a:bodyPr/>
              <a:lstStyle/>
              <a:p>
                <a:r>
                  <a:rPr lang="zh-TW" altLang="en-US">
                    <a:noFill/>
                  </a:rPr>
                  <a:t> </a:t>
                </a:r>
              </a:p>
            </p:txBody>
          </p:sp>
        </mc:Fallback>
      </mc:AlternateContent>
      <p:cxnSp>
        <p:nvCxnSpPr>
          <p:cNvPr id="140" name="直線單箭頭接點 139">
            <a:extLst>
              <a:ext uri="{FF2B5EF4-FFF2-40B4-BE49-F238E27FC236}">
                <a16:creationId xmlns:a16="http://schemas.microsoft.com/office/drawing/2014/main" id="{2F237E7A-1BC7-4C20-85D5-DF6643EDE047}"/>
              </a:ext>
            </a:extLst>
          </p:cNvPr>
          <p:cNvCxnSpPr/>
          <p:nvPr/>
        </p:nvCxnSpPr>
        <p:spPr>
          <a:xfrm flipV="1">
            <a:off x="4015214" y="2437813"/>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文字方塊 140">
                <a:extLst>
                  <a:ext uri="{FF2B5EF4-FFF2-40B4-BE49-F238E27FC236}">
                    <a16:creationId xmlns:a16="http://schemas.microsoft.com/office/drawing/2014/main" id="{B57EE949-CAD2-4F05-AEB3-BAB6FBC792E1}"/>
                  </a:ext>
                </a:extLst>
              </p:cNvPr>
              <p:cNvSpPr txBox="1"/>
              <p:nvPr/>
            </p:nvSpPr>
            <p:spPr>
              <a:xfrm>
                <a:off x="3826093" y="2185965"/>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com</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141" name="文字方塊 140">
                <a:extLst>
                  <a:ext uri="{FF2B5EF4-FFF2-40B4-BE49-F238E27FC236}">
                    <a16:creationId xmlns:a16="http://schemas.microsoft.com/office/drawing/2014/main" id="{B57EE949-CAD2-4F05-AEB3-BAB6FBC792E1}"/>
                  </a:ext>
                </a:extLst>
              </p:cNvPr>
              <p:cNvSpPr txBox="1">
                <a:spLocks noRot="1" noChangeAspect="1" noMove="1" noResize="1" noEditPoints="1" noAdjustHandles="1" noChangeArrowheads="1" noChangeShapeType="1" noTextEdit="1"/>
              </p:cNvSpPr>
              <p:nvPr/>
            </p:nvSpPr>
            <p:spPr>
              <a:xfrm>
                <a:off x="3826093" y="2185965"/>
                <a:ext cx="716304" cy="253916"/>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2" name="文字方塊 141">
                <a:extLst>
                  <a:ext uri="{FF2B5EF4-FFF2-40B4-BE49-F238E27FC236}">
                    <a16:creationId xmlns:a16="http://schemas.microsoft.com/office/drawing/2014/main" id="{5D7FAAE4-88A5-4D16-B13D-60A56267DDB7}"/>
                  </a:ext>
                </a:extLst>
              </p:cNvPr>
              <p:cNvSpPr txBox="1"/>
              <p:nvPr/>
            </p:nvSpPr>
            <p:spPr>
              <a:xfrm>
                <a:off x="2164401" y="2782867"/>
                <a:ext cx="394257"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42" name="文字方塊 141">
                <a:extLst>
                  <a:ext uri="{FF2B5EF4-FFF2-40B4-BE49-F238E27FC236}">
                    <a16:creationId xmlns:a16="http://schemas.microsoft.com/office/drawing/2014/main" id="{5D7FAAE4-88A5-4D16-B13D-60A56267DDB7}"/>
                  </a:ext>
                </a:extLst>
              </p:cNvPr>
              <p:cNvSpPr txBox="1">
                <a:spLocks noRot="1" noChangeAspect="1" noMove="1" noResize="1" noEditPoints="1" noAdjustHandles="1" noChangeArrowheads="1" noChangeShapeType="1" noTextEdit="1"/>
              </p:cNvSpPr>
              <p:nvPr/>
            </p:nvSpPr>
            <p:spPr>
              <a:xfrm>
                <a:off x="2164401" y="2782867"/>
                <a:ext cx="394257" cy="253916"/>
              </a:xfrm>
              <a:prstGeom prst="rect">
                <a:avLst/>
              </a:prstGeom>
              <a:blipFill>
                <a:blip r:embed="rId2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3" name="文字方塊 142">
                <a:extLst>
                  <a:ext uri="{FF2B5EF4-FFF2-40B4-BE49-F238E27FC236}">
                    <a16:creationId xmlns:a16="http://schemas.microsoft.com/office/drawing/2014/main" id="{D7894468-5DA5-45D8-9C54-2711F2F17E71}"/>
                  </a:ext>
                </a:extLst>
              </p:cNvPr>
              <p:cNvSpPr txBox="1"/>
              <p:nvPr/>
            </p:nvSpPr>
            <p:spPr>
              <a:xfrm>
                <a:off x="1114066" y="3828871"/>
                <a:ext cx="101107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 </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m:t>
                      </m:r>
                    </m:oMath>
                  </m:oMathPara>
                </a14:m>
                <a:endParaRPr lang="zh-TW" altLang="en-US" sz="1050" dirty="0"/>
              </a:p>
            </p:txBody>
          </p:sp>
        </mc:Choice>
        <mc:Fallback xmlns="">
          <p:sp>
            <p:nvSpPr>
              <p:cNvPr id="143" name="文字方塊 142">
                <a:extLst>
                  <a:ext uri="{FF2B5EF4-FFF2-40B4-BE49-F238E27FC236}">
                    <a16:creationId xmlns:a16="http://schemas.microsoft.com/office/drawing/2014/main" id="{D7894468-5DA5-45D8-9C54-2711F2F17E71}"/>
                  </a:ext>
                </a:extLst>
              </p:cNvPr>
              <p:cNvSpPr txBox="1">
                <a:spLocks noRot="1" noChangeAspect="1" noMove="1" noResize="1" noEditPoints="1" noAdjustHandles="1" noChangeArrowheads="1" noChangeShapeType="1" noTextEdit="1"/>
              </p:cNvSpPr>
              <p:nvPr/>
            </p:nvSpPr>
            <p:spPr>
              <a:xfrm>
                <a:off x="1114066" y="3828871"/>
                <a:ext cx="1011070" cy="253916"/>
              </a:xfrm>
              <a:prstGeom prst="rect">
                <a:avLst/>
              </a:prstGeom>
              <a:blipFill>
                <a:blip r:embed="rId24"/>
                <a:stretch>
                  <a:fillRect b="-7143"/>
                </a:stretch>
              </a:blipFill>
            </p:spPr>
            <p:txBody>
              <a:bodyPr/>
              <a:lstStyle/>
              <a:p>
                <a:r>
                  <a:rPr lang="zh-TW" altLang="en-US">
                    <a:noFill/>
                  </a:rPr>
                  <a:t> </a:t>
                </a:r>
              </a:p>
            </p:txBody>
          </p:sp>
        </mc:Fallback>
      </mc:AlternateContent>
      <p:sp>
        <p:nvSpPr>
          <p:cNvPr id="144" name="梯形 143">
            <a:extLst>
              <a:ext uri="{FF2B5EF4-FFF2-40B4-BE49-F238E27FC236}">
                <a16:creationId xmlns:a16="http://schemas.microsoft.com/office/drawing/2014/main" id="{35B3AB76-CA55-4E98-996A-9682CFBDCD67}"/>
              </a:ext>
            </a:extLst>
          </p:cNvPr>
          <p:cNvSpPr/>
          <p:nvPr/>
        </p:nvSpPr>
        <p:spPr>
          <a:xfrm rot="16200000">
            <a:off x="2230763" y="3826205"/>
            <a:ext cx="723052" cy="174920"/>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cxnSp>
        <p:nvCxnSpPr>
          <p:cNvPr id="145" name="直線單箭頭接點 144">
            <a:extLst>
              <a:ext uri="{FF2B5EF4-FFF2-40B4-BE49-F238E27FC236}">
                <a16:creationId xmlns:a16="http://schemas.microsoft.com/office/drawing/2014/main" id="{506601A9-0CCB-45E5-95D8-D6313999D95F}"/>
              </a:ext>
            </a:extLst>
          </p:cNvPr>
          <p:cNvCxnSpPr>
            <a:cxnSpLocks/>
          </p:cNvCxnSpPr>
          <p:nvPr/>
        </p:nvCxnSpPr>
        <p:spPr>
          <a:xfrm>
            <a:off x="2019958" y="3987228"/>
            <a:ext cx="48487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3057E7C0-2533-4E7F-B5D8-8AA853769D56}"/>
              </a:ext>
            </a:extLst>
          </p:cNvPr>
          <p:cNvCxnSpPr/>
          <p:nvPr/>
        </p:nvCxnSpPr>
        <p:spPr>
          <a:xfrm flipV="1">
            <a:off x="2688209" y="3766155"/>
            <a:ext cx="716234" cy="1528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7" name="文字方塊 146">
                <a:extLst>
                  <a:ext uri="{FF2B5EF4-FFF2-40B4-BE49-F238E27FC236}">
                    <a16:creationId xmlns:a16="http://schemas.microsoft.com/office/drawing/2014/main" id="{1C0E88C2-7D36-43B5-A27E-5FE7ADAD28DF}"/>
                  </a:ext>
                </a:extLst>
              </p:cNvPr>
              <p:cNvSpPr txBox="1"/>
              <p:nvPr/>
            </p:nvSpPr>
            <p:spPr>
              <a:xfrm>
                <a:off x="2677612" y="3479987"/>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47" name="文字方塊 146">
                <a:extLst>
                  <a:ext uri="{FF2B5EF4-FFF2-40B4-BE49-F238E27FC236}">
                    <a16:creationId xmlns:a16="http://schemas.microsoft.com/office/drawing/2014/main" id="{1C0E88C2-7D36-43B5-A27E-5FE7ADAD28DF}"/>
                  </a:ext>
                </a:extLst>
              </p:cNvPr>
              <p:cNvSpPr txBox="1">
                <a:spLocks noRot="1" noChangeAspect="1" noMove="1" noResize="1" noEditPoints="1" noAdjustHandles="1" noChangeArrowheads="1" noChangeShapeType="1" noTextEdit="1"/>
              </p:cNvSpPr>
              <p:nvPr/>
            </p:nvSpPr>
            <p:spPr>
              <a:xfrm>
                <a:off x="2677612" y="3479987"/>
                <a:ext cx="716304" cy="253916"/>
              </a:xfrm>
              <a:prstGeom prst="rect">
                <a:avLst/>
              </a:prstGeom>
              <a:blipFill>
                <a:blip r:embed="rId25"/>
                <a:stretch>
                  <a:fillRect/>
                </a:stretch>
              </a:blipFill>
            </p:spPr>
            <p:txBody>
              <a:bodyPr/>
              <a:lstStyle/>
              <a:p>
                <a:r>
                  <a:rPr lang="zh-TW" altLang="en-US">
                    <a:noFill/>
                  </a:rPr>
                  <a:t> </a:t>
                </a:r>
              </a:p>
            </p:txBody>
          </p:sp>
        </mc:Fallback>
      </mc:AlternateContent>
      <p:cxnSp>
        <p:nvCxnSpPr>
          <p:cNvPr id="148" name="接點: 肘形 147">
            <a:extLst>
              <a:ext uri="{FF2B5EF4-FFF2-40B4-BE49-F238E27FC236}">
                <a16:creationId xmlns:a16="http://schemas.microsoft.com/office/drawing/2014/main" id="{051B6E4D-4B2A-4BA0-BBDF-A072682C9259}"/>
              </a:ext>
            </a:extLst>
          </p:cNvPr>
          <p:cNvCxnSpPr>
            <a:cxnSpLocks/>
          </p:cNvCxnSpPr>
          <p:nvPr/>
        </p:nvCxnSpPr>
        <p:spPr>
          <a:xfrm>
            <a:off x="2677612" y="4119407"/>
            <a:ext cx="3901240" cy="310569"/>
          </a:xfrm>
          <a:prstGeom prst="bentConnector3">
            <a:avLst>
              <a:gd name="adj1" fmla="val 13683"/>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9" name="文字方塊 148">
                <a:extLst>
                  <a:ext uri="{FF2B5EF4-FFF2-40B4-BE49-F238E27FC236}">
                    <a16:creationId xmlns:a16="http://schemas.microsoft.com/office/drawing/2014/main" id="{99E94ABD-EA51-4CE9-89AE-3DFFC96A0E1B}"/>
                  </a:ext>
                </a:extLst>
              </p:cNvPr>
              <p:cNvSpPr txBox="1"/>
              <p:nvPr/>
            </p:nvSpPr>
            <p:spPr>
              <a:xfrm>
                <a:off x="2817839" y="3858199"/>
                <a:ext cx="394257"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𝑐𝑜𝑚</m:t>
                          </m:r>
                        </m:sub>
                      </m:sSub>
                    </m:oMath>
                  </m:oMathPara>
                </a14:m>
                <a:endParaRPr lang="zh-TW" altLang="en-US" sz="1050" dirty="0"/>
              </a:p>
            </p:txBody>
          </p:sp>
        </mc:Choice>
        <mc:Fallback xmlns="">
          <p:sp>
            <p:nvSpPr>
              <p:cNvPr id="149" name="文字方塊 148">
                <a:extLst>
                  <a:ext uri="{FF2B5EF4-FFF2-40B4-BE49-F238E27FC236}">
                    <a16:creationId xmlns:a16="http://schemas.microsoft.com/office/drawing/2014/main" id="{99E94ABD-EA51-4CE9-89AE-3DFFC96A0E1B}"/>
                  </a:ext>
                </a:extLst>
              </p:cNvPr>
              <p:cNvSpPr txBox="1">
                <a:spLocks noRot="1" noChangeAspect="1" noMove="1" noResize="1" noEditPoints="1" noAdjustHandles="1" noChangeArrowheads="1" noChangeShapeType="1" noTextEdit="1"/>
              </p:cNvSpPr>
              <p:nvPr/>
            </p:nvSpPr>
            <p:spPr>
              <a:xfrm>
                <a:off x="2817839" y="3858199"/>
                <a:ext cx="394257" cy="253916"/>
              </a:xfrm>
              <a:prstGeom prst="rect">
                <a:avLst/>
              </a:prstGeom>
              <a:blipFill>
                <a:blip r:embed="rId26"/>
                <a:stretch>
                  <a:fillRect/>
                </a:stretch>
              </a:blipFill>
            </p:spPr>
            <p:txBody>
              <a:bodyPr/>
              <a:lstStyle/>
              <a:p>
                <a:r>
                  <a:rPr lang="zh-TW" altLang="en-US">
                    <a:noFill/>
                  </a:rPr>
                  <a:t> </a:t>
                </a:r>
              </a:p>
            </p:txBody>
          </p:sp>
        </mc:Fallback>
      </mc:AlternateContent>
      <p:sp>
        <p:nvSpPr>
          <p:cNvPr id="150" name="梯形 149">
            <a:extLst>
              <a:ext uri="{FF2B5EF4-FFF2-40B4-BE49-F238E27FC236}">
                <a16:creationId xmlns:a16="http://schemas.microsoft.com/office/drawing/2014/main" id="{23274454-8EFB-4954-B945-510744C4A554}"/>
              </a:ext>
            </a:extLst>
          </p:cNvPr>
          <p:cNvSpPr/>
          <p:nvPr/>
        </p:nvSpPr>
        <p:spPr>
          <a:xfrm rot="16200000">
            <a:off x="1649633" y="1325047"/>
            <a:ext cx="675741" cy="117635"/>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p:sp>
        <p:nvSpPr>
          <p:cNvPr id="151" name="梯形 150">
            <a:extLst>
              <a:ext uri="{FF2B5EF4-FFF2-40B4-BE49-F238E27FC236}">
                <a16:creationId xmlns:a16="http://schemas.microsoft.com/office/drawing/2014/main" id="{2D95E09C-7EC9-4275-828D-D51AD4EDFE5C}"/>
              </a:ext>
            </a:extLst>
          </p:cNvPr>
          <p:cNvSpPr/>
          <p:nvPr/>
        </p:nvSpPr>
        <p:spPr>
          <a:xfrm rot="16200000">
            <a:off x="1638941" y="2702952"/>
            <a:ext cx="718295" cy="11055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a:p>
        </p:txBody>
      </p:sp>
      <mc:AlternateContent xmlns:mc="http://schemas.openxmlformats.org/markup-compatibility/2006" xmlns:a14="http://schemas.microsoft.com/office/drawing/2010/main">
        <mc:Choice Requires="a14">
          <p:sp>
            <p:nvSpPr>
              <p:cNvPr id="152" name="文字方塊 151">
                <a:extLst>
                  <a:ext uri="{FF2B5EF4-FFF2-40B4-BE49-F238E27FC236}">
                    <a16:creationId xmlns:a16="http://schemas.microsoft.com/office/drawing/2014/main" id="{FB700A90-DB73-41BE-AA49-7BC55FE93FDC}"/>
                  </a:ext>
                </a:extLst>
              </p:cNvPr>
              <p:cNvSpPr txBox="1"/>
              <p:nvPr/>
            </p:nvSpPr>
            <p:spPr>
              <a:xfrm>
                <a:off x="1032952" y="2310855"/>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 </m:t>
                      </m:r>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𝑦</m:t>
                          </m:r>
                        </m:e>
                        <m:sub>
                          <m:r>
                            <a:rPr lang="en-US" altLang="zh-TW" sz="1050" b="0" i="1" dirty="0" smtClean="0">
                              <a:latin typeface="Cambria Math" panose="02040503050406030204" pitchFamily="18" charset="0"/>
                            </a:rPr>
                            <m:t>𝑐𝑜𝑚</m:t>
                          </m:r>
                        </m:sub>
                      </m:sSub>
                      <m:r>
                        <a:rPr lang="en-US" altLang="zh-TW" sz="1050" b="0" i="1" dirty="0" smtClean="0">
                          <a:latin typeface="Cambria Math" panose="02040503050406030204" pitchFamily="18" charset="0"/>
                        </a:rPr>
                        <m:t>)</m:t>
                      </m:r>
                    </m:oMath>
                  </m:oMathPara>
                </a14:m>
                <a:endParaRPr lang="zh-TW" altLang="en-US" sz="1050" dirty="0"/>
              </a:p>
            </p:txBody>
          </p:sp>
        </mc:Choice>
        <mc:Fallback xmlns="">
          <p:sp>
            <p:nvSpPr>
              <p:cNvPr id="152" name="文字方塊 151">
                <a:extLst>
                  <a:ext uri="{FF2B5EF4-FFF2-40B4-BE49-F238E27FC236}">
                    <a16:creationId xmlns:a16="http://schemas.microsoft.com/office/drawing/2014/main" id="{FB700A90-DB73-41BE-AA49-7BC55FE93FDC}"/>
                  </a:ext>
                </a:extLst>
              </p:cNvPr>
              <p:cNvSpPr txBox="1">
                <a:spLocks noRot="1" noChangeAspect="1" noMove="1" noResize="1" noEditPoints="1" noAdjustHandles="1" noChangeArrowheads="1" noChangeShapeType="1" noTextEdit="1"/>
              </p:cNvSpPr>
              <p:nvPr/>
            </p:nvSpPr>
            <p:spPr>
              <a:xfrm>
                <a:off x="1032952" y="2310855"/>
                <a:ext cx="716304" cy="253916"/>
              </a:xfrm>
              <a:prstGeom prst="rect">
                <a:avLst/>
              </a:prstGeom>
              <a:blipFill>
                <a:blip r:embed="rId27"/>
                <a:stretch>
                  <a:fillRect r="-19492" b="-71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3" name="文字方塊 152">
                <a:extLst>
                  <a:ext uri="{FF2B5EF4-FFF2-40B4-BE49-F238E27FC236}">
                    <a16:creationId xmlns:a16="http://schemas.microsoft.com/office/drawing/2014/main" id="{159B92D3-8F48-4C4E-8821-10F164A6F717}"/>
                  </a:ext>
                </a:extLst>
              </p:cNvPr>
              <p:cNvSpPr txBox="1"/>
              <p:nvPr/>
            </p:nvSpPr>
            <p:spPr>
              <a:xfrm>
                <a:off x="2110894" y="1465634"/>
                <a:ext cx="716304"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r>
                            <a:rPr lang="en-US" altLang="zh-TW" sz="1050" b="0" i="1" dirty="0" smtClean="0">
                              <a:latin typeface="Cambria Math" panose="02040503050406030204" pitchFamily="18" charset="0"/>
                            </a:rPr>
                            <m:t>𝑥</m:t>
                          </m:r>
                        </m:e>
                        <m:sub>
                          <m:r>
                            <a:rPr lang="en-US" altLang="zh-TW" sz="1050" b="0" i="1" dirty="0" smtClean="0">
                              <a:latin typeface="Cambria Math" panose="02040503050406030204" pitchFamily="18" charset="0"/>
                            </a:rPr>
                            <m:t>𝑑𝑒𝑓</m:t>
                          </m:r>
                        </m:sub>
                      </m:sSub>
                    </m:oMath>
                  </m:oMathPara>
                </a14:m>
                <a:endParaRPr lang="zh-TW" altLang="en-US" sz="1050" dirty="0"/>
              </a:p>
            </p:txBody>
          </p:sp>
        </mc:Choice>
        <mc:Fallback xmlns="">
          <p:sp>
            <p:nvSpPr>
              <p:cNvPr id="153" name="文字方塊 152">
                <a:extLst>
                  <a:ext uri="{FF2B5EF4-FFF2-40B4-BE49-F238E27FC236}">
                    <a16:creationId xmlns:a16="http://schemas.microsoft.com/office/drawing/2014/main" id="{159B92D3-8F48-4C4E-8821-10F164A6F717}"/>
                  </a:ext>
                </a:extLst>
              </p:cNvPr>
              <p:cNvSpPr txBox="1">
                <a:spLocks noRot="1" noChangeAspect="1" noMove="1" noResize="1" noEditPoints="1" noAdjustHandles="1" noChangeArrowheads="1" noChangeShapeType="1" noTextEdit="1"/>
              </p:cNvSpPr>
              <p:nvPr/>
            </p:nvSpPr>
            <p:spPr>
              <a:xfrm>
                <a:off x="2110894" y="1465634"/>
                <a:ext cx="716304" cy="266868"/>
              </a:xfrm>
              <a:prstGeom prst="rect">
                <a:avLst/>
              </a:prstGeom>
              <a:blipFill>
                <a:blip r:embed="rId28"/>
                <a:stretch>
                  <a:fillRect/>
                </a:stretch>
              </a:blipFill>
            </p:spPr>
            <p:txBody>
              <a:bodyPr/>
              <a:lstStyle/>
              <a:p>
                <a:r>
                  <a:rPr lang="zh-TW" altLang="en-US">
                    <a:noFill/>
                  </a:rPr>
                  <a:t> </a:t>
                </a:r>
              </a:p>
            </p:txBody>
          </p:sp>
        </mc:Fallback>
      </mc:AlternateContent>
      <p:cxnSp>
        <p:nvCxnSpPr>
          <p:cNvPr id="154" name="接點: 肘形 153">
            <a:extLst>
              <a:ext uri="{FF2B5EF4-FFF2-40B4-BE49-F238E27FC236}">
                <a16:creationId xmlns:a16="http://schemas.microsoft.com/office/drawing/2014/main" id="{205C3D59-9B6E-422C-B388-B8CD83ABAD92}"/>
              </a:ext>
            </a:extLst>
          </p:cNvPr>
          <p:cNvCxnSpPr>
            <a:endCxn id="119" idx="0"/>
          </p:cNvCxnSpPr>
          <p:nvPr/>
        </p:nvCxnSpPr>
        <p:spPr>
          <a:xfrm>
            <a:off x="2035171" y="1126054"/>
            <a:ext cx="5865485" cy="139309"/>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5" name="文字方塊 154">
            <a:extLst>
              <a:ext uri="{FF2B5EF4-FFF2-40B4-BE49-F238E27FC236}">
                <a16:creationId xmlns:a16="http://schemas.microsoft.com/office/drawing/2014/main" id="{DAA4BD2D-AFE8-463C-99BB-2CC951A21A60}"/>
              </a:ext>
            </a:extLst>
          </p:cNvPr>
          <p:cNvSpPr txBox="1"/>
          <p:nvPr/>
        </p:nvSpPr>
        <p:spPr>
          <a:xfrm>
            <a:off x="1132732" y="876731"/>
            <a:ext cx="720532" cy="253916"/>
          </a:xfrm>
          <a:prstGeom prst="rect">
            <a:avLst/>
          </a:prstGeom>
          <a:noFill/>
          <a:ln>
            <a:solidFill>
              <a:schemeClr val="tx1"/>
            </a:solidFill>
          </a:ln>
        </p:spPr>
        <p:txBody>
          <a:bodyPr wrap="square" rtlCol="0">
            <a:spAutoFit/>
          </a:bodyPr>
          <a:lstStyle/>
          <a:p>
            <a:pPr algn="ctr"/>
            <a:r>
              <a:rPr lang="en-US" altLang="zh-TW" sz="1050" dirty="0"/>
              <a:t>Stage 1</a:t>
            </a:r>
            <a:endParaRPr lang="zh-TW" altLang="en-US" sz="1050" dirty="0"/>
          </a:p>
        </p:txBody>
      </p:sp>
      <p:sp>
        <p:nvSpPr>
          <p:cNvPr id="156" name="文字方塊 155">
            <a:extLst>
              <a:ext uri="{FF2B5EF4-FFF2-40B4-BE49-F238E27FC236}">
                <a16:creationId xmlns:a16="http://schemas.microsoft.com/office/drawing/2014/main" id="{F53E73A3-4EF0-4C67-8B08-0B90B1052ED1}"/>
              </a:ext>
            </a:extLst>
          </p:cNvPr>
          <p:cNvSpPr txBox="1"/>
          <p:nvPr/>
        </p:nvSpPr>
        <p:spPr>
          <a:xfrm>
            <a:off x="1135003" y="3314517"/>
            <a:ext cx="720532" cy="253916"/>
          </a:xfrm>
          <a:prstGeom prst="rect">
            <a:avLst/>
          </a:prstGeom>
          <a:noFill/>
          <a:ln>
            <a:solidFill>
              <a:schemeClr val="tx1"/>
            </a:solidFill>
          </a:ln>
        </p:spPr>
        <p:txBody>
          <a:bodyPr wrap="square" rtlCol="0">
            <a:spAutoFit/>
          </a:bodyPr>
          <a:lstStyle/>
          <a:p>
            <a:pPr algn="ctr"/>
            <a:r>
              <a:rPr lang="en-US" altLang="zh-TW" sz="1050" dirty="0"/>
              <a:t>Stage 2</a:t>
            </a:r>
            <a:endParaRPr lang="zh-TW" altLang="en-US" sz="1050" dirty="0"/>
          </a:p>
        </p:txBody>
      </p:sp>
      <p:cxnSp>
        <p:nvCxnSpPr>
          <p:cNvPr id="157" name="直線單箭頭接點 156">
            <a:extLst>
              <a:ext uri="{FF2B5EF4-FFF2-40B4-BE49-F238E27FC236}">
                <a16:creationId xmlns:a16="http://schemas.microsoft.com/office/drawing/2014/main" id="{B4E678BC-67C5-453D-BE85-492BCAF5FBEA}"/>
              </a:ext>
            </a:extLst>
          </p:cNvPr>
          <p:cNvCxnSpPr>
            <a:cxnSpLocks/>
            <a:endCxn id="151" idx="0"/>
          </p:cNvCxnSpPr>
          <p:nvPr/>
        </p:nvCxnSpPr>
        <p:spPr>
          <a:xfrm>
            <a:off x="1099941" y="2758230"/>
            <a:ext cx="84286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直線單箭頭接點 157">
            <a:extLst>
              <a:ext uri="{FF2B5EF4-FFF2-40B4-BE49-F238E27FC236}">
                <a16:creationId xmlns:a16="http://schemas.microsoft.com/office/drawing/2014/main" id="{1C0211FE-07E8-4DA3-9FD5-60FE607D6BE0}"/>
              </a:ext>
            </a:extLst>
          </p:cNvPr>
          <p:cNvCxnSpPr>
            <a:cxnSpLocks/>
            <a:endCxn id="150" idx="0"/>
          </p:cNvCxnSpPr>
          <p:nvPr/>
        </p:nvCxnSpPr>
        <p:spPr>
          <a:xfrm>
            <a:off x="1099941" y="1383864"/>
            <a:ext cx="828745"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32E51E54-7C59-4D95-B4B2-DFC1CF2D5D05}"/>
                  </a:ext>
                </a:extLst>
              </p:cNvPr>
              <p:cNvSpPr/>
              <p:nvPr/>
            </p:nvSpPr>
            <p:spPr>
              <a:xfrm>
                <a:off x="6102236" y="2306087"/>
                <a:ext cx="923353" cy="6037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smtClean="0">
                          <a:latin typeface="Cambria Math" panose="02040503050406030204" pitchFamily="18" charset="0"/>
                        </a:rPr>
                        <m:t>Projection</m:t>
                      </m:r>
                      <m:r>
                        <a:rPr lang="en-US" altLang="zh-TW" sz="1050" dirty="0" smtClean="0">
                          <a:latin typeface="Cambria Math" panose="02040503050406030204" pitchFamily="18" charset="0"/>
                        </a:rPr>
                        <m:t> </m:t>
                      </m:r>
                    </m:oMath>
                  </m:oMathPara>
                </a14:m>
                <a:endParaRPr lang="en-US" altLang="zh-TW" sz="105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n-US" altLang="zh-TW" sz="1050" dirty="0" smtClean="0">
                          <a:latin typeface="Cambria Math" panose="02040503050406030204" pitchFamily="18" charset="0"/>
                        </a:rPr>
                        <m:t>Network</m:t>
                      </m:r>
                    </m:oMath>
                  </m:oMathPara>
                </a14:m>
                <a:endParaRPr lang="en-US" altLang="zh-TW" sz="105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smtClean="0">
                          <a:latin typeface="Cambria Math" panose="02040503050406030204" pitchFamily="18" charset="0"/>
                        </a:rPr>
                        <m:t>𝜙</m:t>
                      </m:r>
                      <m:r>
                        <a:rPr lang="en-US" altLang="zh-TW" sz="1050" i="1">
                          <a:latin typeface="Cambria Math" panose="02040503050406030204" pitchFamily="18" charset="0"/>
                        </a:rPr>
                        <m:t>(</m:t>
                      </m:r>
                      <m:sSub>
                        <m:sSubPr>
                          <m:ctrlPr>
                            <a:rPr lang="en-US" altLang="zh-TW" sz="1050" b="0" i="1" smtClean="0">
                              <a:latin typeface="Cambria Math" panose="02040503050406030204" pitchFamily="18" charset="0"/>
                            </a:rPr>
                          </m:ctrlPr>
                        </m:sSubPr>
                        <m:e>
                          <m:r>
                            <a:rPr lang="en-US" altLang="zh-TW" sz="1050" b="0" i="1" smtClean="0">
                              <a:latin typeface="Cambria Math" panose="02040503050406030204" pitchFamily="18" charset="0"/>
                            </a:rPr>
                            <m:t>𝑧</m:t>
                          </m:r>
                        </m:e>
                        <m:sub>
                          <m:r>
                            <a:rPr lang="en-US" altLang="zh-TW" sz="1050" b="0" i="1" smtClean="0">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54" name="矩形 53">
                <a:extLst>
                  <a:ext uri="{FF2B5EF4-FFF2-40B4-BE49-F238E27FC236}">
                    <a16:creationId xmlns:a16="http://schemas.microsoft.com/office/drawing/2014/main" id="{32E51E54-7C59-4D95-B4B2-DFC1CF2D5D05}"/>
                  </a:ext>
                </a:extLst>
              </p:cNvPr>
              <p:cNvSpPr>
                <a:spLocks noRot="1" noChangeAspect="1" noMove="1" noResize="1" noEditPoints="1" noAdjustHandles="1" noChangeArrowheads="1" noChangeShapeType="1" noTextEdit="1"/>
              </p:cNvSpPr>
              <p:nvPr/>
            </p:nvSpPr>
            <p:spPr>
              <a:xfrm>
                <a:off x="6102236" y="2306087"/>
                <a:ext cx="923353" cy="603738"/>
              </a:xfrm>
              <a:prstGeom prst="rect">
                <a:avLst/>
              </a:prstGeom>
              <a:blipFill>
                <a:blip r:embed="rId2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52DCECA-A44D-4D32-BA00-75DAE142A8EF}"/>
                  </a:ext>
                </a:extLst>
              </p:cNvPr>
              <p:cNvSpPr/>
              <p:nvPr/>
            </p:nvSpPr>
            <p:spPr>
              <a:xfrm>
                <a:off x="4331237" y="1334996"/>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55" name="矩形 54">
                <a:extLst>
                  <a:ext uri="{FF2B5EF4-FFF2-40B4-BE49-F238E27FC236}">
                    <a16:creationId xmlns:a16="http://schemas.microsoft.com/office/drawing/2014/main" id="{652DCECA-A44D-4D32-BA00-75DAE142A8EF}"/>
                  </a:ext>
                </a:extLst>
              </p:cNvPr>
              <p:cNvSpPr>
                <a:spLocks noRot="1" noChangeAspect="1" noMove="1" noResize="1" noEditPoints="1" noAdjustHandles="1" noChangeArrowheads="1" noChangeShapeType="1" noTextEdit="1"/>
              </p:cNvSpPr>
              <p:nvPr/>
            </p:nvSpPr>
            <p:spPr>
              <a:xfrm>
                <a:off x="4331237" y="1334996"/>
                <a:ext cx="992429" cy="557750"/>
              </a:xfrm>
              <a:prstGeom prst="rect">
                <a:avLst/>
              </a:prstGeom>
              <a:blipFill>
                <a:blip r:embed="rId30"/>
                <a:stretch>
                  <a:fillRect b="-430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6" name="文字方塊 55">
                <a:extLst>
                  <a:ext uri="{FF2B5EF4-FFF2-40B4-BE49-F238E27FC236}">
                    <a16:creationId xmlns:a16="http://schemas.microsoft.com/office/drawing/2014/main" id="{4800C607-2D21-485A-B263-0D2483930E32}"/>
                  </a:ext>
                </a:extLst>
              </p:cNvPr>
              <p:cNvSpPr txBox="1"/>
              <p:nvPr/>
            </p:nvSpPr>
            <p:spPr>
              <a:xfrm>
                <a:off x="7053586" y="2319435"/>
                <a:ext cx="40405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a:rPr lang="en-US" altLang="zh-TW" sz="1050" b="0" i="1" dirty="0" smtClean="0">
                              <a:latin typeface="Cambria Math" panose="02040503050406030204" pitchFamily="18" charset="0"/>
                            </a:rPr>
                            <m:t>𝑐𝑜𝑚</m:t>
                          </m:r>
                        </m:sub>
                        <m:sup>
                          <m:r>
                            <a:rPr lang="en-US" altLang="zh-TW" sz="1050" b="0" i="1" dirty="0" smtClean="0">
                              <a:latin typeface="Cambria Math" panose="02040503050406030204" pitchFamily="18" charset="0"/>
                            </a:rPr>
                            <m:t>′</m:t>
                          </m:r>
                        </m:sup>
                      </m:sSubSup>
                    </m:oMath>
                  </m:oMathPara>
                </a14:m>
                <a:endParaRPr lang="zh-TW" altLang="en-US" sz="1050" dirty="0"/>
              </a:p>
            </p:txBody>
          </p:sp>
        </mc:Choice>
        <mc:Fallback xmlns="">
          <p:sp>
            <p:nvSpPr>
              <p:cNvPr id="56" name="文字方塊 55">
                <a:extLst>
                  <a:ext uri="{FF2B5EF4-FFF2-40B4-BE49-F238E27FC236}">
                    <a16:creationId xmlns:a16="http://schemas.microsoft.com/office/drawing/2014/main" id="{4800C607-2D21-485A-B263-0D2483930E32}"/>
                  </a:ext>
                </a:extLst>
              </p:cNvPr>
              <p:cNvSpPr txBox="1">
                <a:spLocks noRot="1" noChangeAspect="1" noMove="1" noResize="1" noEditPoints="1" noAdjustHandles="1" noChangeArrowheads="1" noChangeShapeType="1" noTextEdit="1"/>
              </p:cNvSpPr>
              <p:nvPr/>
            </p:nvSpPr>
            <p:spPr>
              <a:xfrm>
                <a:off x="7053586" y="2319435"/>
                <a:ext cx="404056" cy="253916"/>
              </a:xfrm>
              <a:prstGeom prst="rect">
                <a:avLst/>
              </a:prstGeom>
              <a:blipFill>
                <a:blip r:embed="rId3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2AFA0CD-D181-71E1-DEE3-98B77E46E75E}"/>
                  </a:ext>
                </a:extLst>
              </p:cNvPr>
              <p:cNvSpPr/>
              <p:nvPr/>
            </p:nvSpPr>
            <p:spPr>
              <a:xfrm>
                <a:off x="2909041" y="2212910"/>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5" name="矩形 4">
                <a:extLst>
                  <a:ext uri="{FF2B5EF4-FFF2-40B4-BE49-F238E27FC236}">
                    <a16:creationId xmlns:a16="http://schemas.microsoft.com/office/drawing/2014/main" id="{B2AFA0CD-D181-71E1-DEE3-98B77E46E75E}"/>
                  </a:ext>
                </a:extLst>
              </p:cNvPr>
              <p:cNvSpPr>
                <a:spLocks noRot="1" noChangeAspect="1" noMove="1" noResize="1" noEditPoints="1" noAdjustHandles="1" noChangeArrowheads="1" noChangeShapeType="1" noTextEdit="1"/>
              </p:cNvSpPr>
              <p:nvPr/>
            </p:nvSpPr>
            <p:spPr>
              <a:xfrm>
                <a:off x="2909041" y="2212910"/>
                <a:ext cx="1084419" cy="593979"/>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B628FC60-3FDE-3366-D289-FA82B8FE51AF}"/>
                  </a:ext>
                </a:extLst>
              </p:cNvPr>
              <p:cNvSpPr/>
              <p:nvPr/>
            </p:nvSpPr>
            <p:spPr>
              <a:xfrm>
                <a:off x="4323608" y="2238219"/>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6" name="矩形 5">
                <a:extLst>
                  <a:ext uri="{FF2B5EF4-FFF2-40B4-BE49-F238E27FC236}">
                    <a16:creationId xmlns:a16="http://schemas.microsoft.com/office/drawing/2014/main" id="{B628FC60-3FDE-3366-D289-FA82B8FE51AF}"/>
                  </a:ext>
                </a:extLst>
              </p:cNvPr>
              <p:cNvSpPr>
                <a:spLocks noRot="1" noChangeAspect="1" noMove="1" noResize="1" noEditPoints="1" noAdjustHandles="1" noChangeArrowheads="1" noChangeShapeType="1" noTextEdit="1"/>
              </p:cNvSpPr>
              <p:nvPr/>
            </p:nvSpPr>
            <p:spPr>
              <a:xfrm>
                <a:off x="4323608" y="2238219"/>
                <a:ext cx="992429" cy="557750"/>
              </a:xfrm>
              <a:prstGeom prst="rect">
                <a:avLst/>
              </a:prstGeom>
              <a:blipFill>
                <a:blip r:embed="rId32"/>
                <a:stretch>
                  <a:fillRect b="-4255"/>
                </a:stretch>
              </a:blipFill>
            </p:spPr>
            <p:txBody>
              <a:bodyPr/>
              <a:lstStyle/>
              <a:p>
                <a:r>
                  <a:rPr lang="zh-TW" altLang="en-US">
                    <a:noFill/>
                  </a:rPr>
                  <a:t> </a:t>
                </a:r>
              </a:p>
            </p:txBody>
          </p:sp>
        </mc:Fallback>
      </mc:AlternateContent>
      <p:cxnSp>
        <p:nvCxnSpPr>
          <p:cNvPr id="16" name="直線單箭頭接點 15">
            <a:extLst>
              <a:ext uri="{FF2B5EF4-FFF2-40B4-BE49-F238E27FC236}">
                <a16:creationId xmlns:a16="http://schemas.microsoft.com/office/drawing/2014/main" id="{3E2ED7A1-DE0C-CEFC-8B4D-E3C7225C95EE}"/>
              </a:ext>
            </a:extLst>
          </p:cNvPr>
          <p:cNvCxnSpPr>
            <a:cxnSpLocks/>
            <a:stCxn id="109" idx="2"/>
            <a:endCxn id="5" idx="0"/>
          </p:cNvCxnSpPr>
          <p:nvPr/>
        </p:nvCxnSpPr>
        <p:spPr>
          <a:xfrm flipH="1">
            <a:off x="3451251" y="1903666"/>
            <a:ext cx="7629" cy="309244"/>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7" name="文字方塊 16">
            <a:extLst>
              <a:ext uri="{FF2B5EF4-FFF2-40B4-BE49-F238E27FC236}">
                <a16:creationId xmlns:a16="http://schemas.microsoft.com/office/drawing/2014/main" id="{25A1A792-F967-7F6B-FB18-E6949EFD0A24}"/>
              </a:ext>
            </a:extLst>
          </p:cNvPr>
          <p:cNvSpPr txBox="1"/>
          <p:nvPr/>
        </p:nvSpPr>
        <p:spPr>
          <a:xfrm>
            <a:off x="3570726" y="1904879"/>
            <a:ext cx="1178624" cy="300082"/>
          </a:xfrm>
          <a:prstGeom prst="rect">
            <a:avLst/>
          </a:prstGeom>
          <a:noFill/>
        </p:spPr>
        <p:txBody>
          <a:bodyPr wrap="square" rtlCol="0">
            <a:spAutoFit/>
          </a:bodyPr>
          <a:lstStyle/>
          <a:p>
            <a:r>
              <a:rPr lang="en-US" altLang="zh-TW" dirty="0"/>
              <a:t>Shared weight</a:t>
            </a:r>
            <a:endParaRPr lang="zh-TW" altLang="en-US" dirty="0"/>
          </a:p>
        </p:txBody>
      </p:sp>
      <p:cxnSp>
        <p:nvCxnSpPr>
          <p:cNvPr id="18" name="直線單箭頭接點 17">
            <a:extLst>
              <a:ext uri="{FF2B5EF4-FFF2-40B4-BE49-F238E27FC236}">
                <a16:creationId xmlns:a16="http://schemas.microsoft.com/office/drawing/2014/main" id="{C122F0E9-6C9B-E551-CC7E-060788C8635E}"/>
              </a:ext>
            </a:extLst>
          </p:cNvPr>
          <p:cNvCxnSpPr>
            <a:cxnSpLocks/>
            <a:stCxn id="55" idx="2"/>
            <a:endCxn id="6" idx="0"/>
          </p:cNvCxnSpPr>
          <p:nvPr/>
        </p:nvCxnSpPr>
        <p:spPr>
          <a:xfrm flipH="1">
            <a:off x="4819823" y="1892746"/>
            <a:ext cx="7629" cy="345473"/>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4" name="群組 3">
            <a:extLst>
              <a:ext uri="{FF2B5EF4-FFF2-40B4-BE49-F238E27FC236}">
                <a16:creationId xmlns:a16="http://schemas.microsoft.com/office/drawing/2014/main" id="{EE00A0F3-AC54-59DC-9EF3-B95916F162A3}"/>
              </a:ext>
            </a:extLst>
          </p:cNvPr>
          <p:cNvGrpSpPr/>
          <p:nvPr/>
        </p:nvGrpSpPr>
        <p:grpSpPr>
          <a:xfrm>
            <a:off x="3375574" y="3536169"/>
            <a:ext cx="1102761" cy="739022"/>
            <a:chOff x="3375574" y="3536169"/>
            <a:chExt cx="1102761" cy="739022"/>
          </a:xfrm>
        </p:grpSpPr>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B28F1BC7-7400-4267-A6D2-19FA130E9C94}"/>
                    </a:ext>
                  </a:extLst>
                </p:cNvPr>
                <p:cNvSpPr/>
                <p:nvPr/>
              </p:nvSpPr>
              <p:spPr>
                <a:xfrm>
                  <a:off x="3393916" y="3552139"/>
                  <a:ext cx="1084419" cy="723052"/>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sSub>
                          <m:sSubPr>
                            <m:ctrlPr>
                              <a:rPr lang="en-US" altLang="zh-TW" sz="1050" b="0" i="1" smtClean="0">
                                <a:latin typeface="Cambria Math" panose="02040503050406030204" pitchFamily="18" charset="0"/>
                              </a:rPr>
                            </m:ctrlPr>
                          </m:sSubPr>
                          <m:e>
                            <m:r>
                              <a:rPr lang="en-US" altLang="zh-TW" sz="1050" i="1">
                                <a:latin typeface="Cambria Math" panose="02040503050406030204" pitchFamily="18" charset="0"/>
                              </a:rPr>
                              <m:t>𝑥</m:t>
                            </m:r>
                          </m:e>
                          <m:sub>
                            <m:r>
                              <a:rPr lang="en-US" altLang="zh-TW" sz="1050" b="0" i="1" smtClean="0">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125" name="矩形 124">
                  <a:extLst>
                    <a:ext uri="{FF2B5EF4-FFF2-40B4-BE49-F238E27FC236}">
                      <a16:creationId xmlns:a16="http://schemas.microsoft.com/office/drawing/2014/main" id="{B28F1BC7-7400-4267-A6D2-19FA130E9C94}"/>
                    </a:ext>
                  </a:extLst>
                </p:cNvPr>
                <p:cNvSpPr>
                  <a:spLocks noRot="1" noChangeAspect="1" noMove="1" noResize="1" noEditPoints="1" noAdjustHandles="1" noChangeArrowheads="1" noChangeShapeType="1" noTextEdit="1"/>
                </p:cNvSpPr>
                <p:nvPr/>
              </p:nvSpPr>
              <p:spPr>
                <a:xfrm>
                  <a:off x="3393916" y="3552139"/>
                  <a:ext cx="1084419" cy="723052"/>
                </a:xfrm>
                <a:prstGeom prst="rect">
                  <a:avLst/>
                </a:prstGeom>
                <a:blipFill>
                  <a:blip r:embed="rId33"/>
                  <a:stretch>
                    <a:fillRect/>
                  </a:stretch>
                </a:blipFill>
              </p:spPr>
              <p:txBody>
                <a:bodyPr/>
                <a:lstStyle/>
                <a:p>
                  <a:r>
                    <a:rPr lang="zh-TW" altLang="en-US">
                      <a:noFill/>
                    </a:rPr>
                    <a:t> </a:t>
                  </a:r>
                </a:p>
              </p:txBody>
            </p:sp>
          </mc:Fallback>
        </mc:AlternateContent>
        <p:pic>
          <p:nvPicPr>
            <p:cNvPr id="3" name="圖片 2">
              <a:extLst>
                <a:ext uri="{FF2B5EF4-FFF2-40B4-BE49-F238E27FC236}">
                  <a16:creationId xmlns:a16="http://schemas.microsoft.com/office/drawing/2014/main" id="{D9047326-22C8-AC50-42DF-728878E1583E}"/>
                </a:ext>
              </a:extLst>
            </p:cNvPr>
            <p:cNvPicPr>
              <a:picLocks noChangeAspect="1"/>
            </p:cNvPicPr>
            <p:nvPr/>
          </p:nvPicPr>
          <p:blipFill rotWithShape="1">
            <a:blip r:embed="rId34"/>
            <a:srcRect r="22" b="10381"/>
            <a:stretch/>
          </p:blipFill>
          <p:spPr>
            <a:xfrm>
              <a:off x="3375574" y="3536169"/>
              <a:ext cx="252504" cy="226340"/>
            </a:xfrm>
            <a:prstGeom prst="rect">
              <a:avLst/>
            </a:prstGeom>
          </p:spPr>
        </p:pic>
      </p:grpSp>
      <p:grpSp>
        <p:nvGrpSpPr>
          <p:cNvPr id="8" name="群組 7">
            <a:extLst>
              <a:ext uri="{FF2B5EF4-FFF2-40B4-BE49-F238E27FC236}">
                <a16:creationId xmlns:a16="http://schemas.microsoft.com/office/drawing/2014/main" id="{3E97AE0E-2EF3-FAE0-96B9-299288758C6A}"/>
              </a:ext>
            </a:extLst>
          </p:cNvPr>
          <p:cNvGrpSpPr/>
          <p:nvPr/>
        </p:nvGrpSpPr>
        <p:grpSpPr>
          <a:xfrm>
            <a:off x="4833526" y="3543036"/>
            <a:ext cx="978260" cy="732155"/>
            <a:chOff x="4833526" y="3543036"/>
            <a:chExt cx="978260" cy="732155"/>
          </a:xfrm>
        </p:grpSpPr>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2E6B3CBA-5278-4619-A4E2-48FF453F72C0}"/>
                    </a:ext>
                  </a:extLst>
                </p:cNvPr>
                <p:cNvSpPr/>
                <p:nvPr/>
              </p:nvSpPr>
              <p:spPr>
                <a:xfrm>
                  <a:off x="4854129" y="3552139"/>
                  <a:ext cx="957657" cy="723052"/>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128" name="矩形 127">
                  <a:extLst>
                    <a:ext uri="{FF2B5EF4-FFF2-40B4-BE49-F238E27FC236}">
                      <a16:creationId xmlns:a16="http://schemas.microsoft.com/office/drawing/2014/main" id="{2E6B3CBA-5278-4619-A4E2-48FF453F72C0}"/>
                    </a:ext>
                  </a:extLst>
                </p:cNvPr>
                <p:cNvSpPr>
                  <a:spLocks noRot="1" noChangeAspect="1" noMove="1" noResize="1" noEditPoints="1" noAdjustHandles="1" noChangeArrowheads="1" noChangeShapeType="1" noTextEdit="1"/>
                </p:cNvSpPr>
                <p:nvPr/>
              </p:nvSpPr>
              <p:spPr>
                <a:xfrm>
                  <a:off x="4854129" y="3552139"/>
                  <a:ext cx="957657" cy="723052"/>
                </a:xfrm>
                <a:prstGeom prst="rect">
                  <a:avLst/>
                </a:prstGeom>
                <a:blipFill>
                  <a:blip r:embed="rId35"/>
                  <a:stretch>
                    <a:fillRect/>
                  </a:stretch>
                </a:blipFill>
              </p:spPr>
              <p:txBody>
                <a:bodyPr/>
                <a:lstStyle/>
                <a:p>
                  <a:r>
                    <a:rPr lang="zh-TW" altLang="en-US">
                      <a:noFill/>
                    </a:rPr>
                    <a:t> </a:t>
                  </a:r>
                </a:p>
              </p:txBody>
            </p:sp>
          </mc:Fallback>
        </mc:AlternateContent>
        <p:pic>
          <p:nvPicPr>
            <p:cNvPr id="7" name="圖片 6">
              <a:extLst>
                <a:ext uri="{FF2B5EF4-FFF2-40B4-BE49-F238E27FC236}">
                  <a16:creationId xmlns:a16="http://schemas.microsoft.com/office/drawing/2014/main" id="{974B15F2-5D50-8921-3DCE-062D4C4CFA11}"/>
                </a:ext>
              </a:extLst>
            </p:cNvPr>
            <p:cNvPicPr>
              <a:picLocks noChangeAspect="1"/>
            </p:cNvPicPr>
            <p:nvPr/>
          </p:nvPicPr>
          <p:blipFill rotWithShape="1">
            <a:blip r:embed="rId34"/>
            <a:srcRect r="22" b="10381"/>
            <a:stretch/>
          </p:blipFill>
          <p:spPr>
            <a:xfrm>
              <a:off x="4833526" y="3543036"/>
              <a:ext cx="252504" cy="226340"/>
            </a:xfrm>
            <a:prstGeom prst="rect">
              <a:avLst/>
            </a:prstGeom>
          </p:spPr>
        </p:pic>
      </p:grpSp>
      <p:sp>
        <p:nvSpPr>
          <p:cNvPr id="20" name="頁尾版面配置區 19">
            <a:extLst>
              <a:ext uri="{FF2B5EF4-FFF2-40B4-BE49-F238E27FC236}">
                <a16:creationId xmlns:a16="http://schemas.microsoft.com/office/drawing/2014/main" id="{70B3AB3A-38B0-5C03-D10D-A8DCFB315701}"/>
              </a:ext>
            </a:extLst>
          </p:cNvPr>
          <p:cNvSpPr>
            <a:spLocks noGrp="1"/>
          </p:cNvSpPr>
          <p:nvPr>
            <p:ph type="ftr" sz="quarter" idx="11"/>
          </p:nvPr>
        </p:nvSpPr>
        <p:spPr/>
        <p:txBody>
          <a:bodyPr/>
          <a:lstStyle/>
          <a:p>
            <a:r>
              <a:rPr lang="en-US" altLang="zh-TW"/>
              <a:t>/78</a:t>
            </a:r>
            <a:endParaRPr lang="zh-TW" altLang="en-US" dirty="0"/>
          </a:p>
        </p:txBody>
      </p:sp>
      <p:sp>
        <p:nvSpPr>
          <p:cNvPr id="21" name="投影片編號版面配置區 20">
            <a:extLst>
              <a:ext uri="{FF2B5EF4-FFF2-40B4-BE49-F238E27FC236}">
                <a16:creationId xmlns:a16="http://schemas.microsoft.com/office/drawing/2014/main" id="{344E1B17-502D-7A9E-572F-5A1DB11AFAD3}"/>
              </a:ext>
            </a:extLst>
          </p:cNvPr>
          <p:cNvSpPr>
            <a:spLocks noGrp="1"/>
          </p:cNvSpPr>
          <p:nvPr>
            <p:ph type="sldNum" sz="quarter" idx="12"/>
          </p:nvPr>
        </p:nvSpPr>
        <p:spPr/>
        <p:txBody>
          <a:bodyPr/>
          <a:lstStyle/>
          <a:p>
            <a:fld id="{EE3F9CDB-1F21-4789-A81E-8FEA25CE194B}" type="slidenum">
              <a:rPr lang="zh-CN" altLang="en-US" smtClean="0"/>
              <a:pPr/>
              <a:t>7</a:t>
            </a:fld>
            <a:endParaRPr lang="zh-CN" altLang="en-US" dirty="0"/>
          </a:p>
        </p:txBody>
      </p:sp>
    </p:spTree>
    <p:extLst>
      <p:ext uri="{BB962C8B-B14F-4D97-AF65-F5344CB8AC3E}">
        <p14:creationId xmlns:p14="http://schemas.microsoft.com/office/powerpoint/2010/main" val="410012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39156B38-8009-3B51-D560-D95CABF591C4}"/>
              </a:ext>
            </a:extLst>
          </p:cNvPr>
          <p:cNvPicPr>
            <a:picLocks noChangeAspect="1"/>
          </p:cNvPicPr>
          <p:nvPr/>
        </p:nvPicPr>
        <p:blipFill rotWithShape="1">
          <a:blip r:embed="rId3"/>
          <a:srcRect r="5734"/>
          <a:stretch/>
        </p:blipFill>
        <p:spPr>
          <a:xfrm>
            <a:off x="917008" y="1284827"/>
            <a:ext cx="2817543" cy="2977066"/>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1129951" y="4275731"/>
                <a:ext cx="2391659" cy="415498"/>
              </a:xfrm>
              <a:prstGeom prst="rect">
                <a:avLst/>
              </a:prstGeom>
            </p:spPr>
            <p:txBody>
              <a:bodyPr wrap="square">
                <a:spAutoFit/>
              </a:bodyPr>
              <a:lstStyle/>
              <a:p>
                <a:pPr algn="ctr">
                  <a:defRPr/>
                </a:pPr>
                <a:r>
                  <a:rPr lang="en-US" altLang="zh-TW" sz="1013" dirty="0"/>
                  <a:t>(a)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=3)</a:t>
                </a:r>
                <a:endParaRPr lang="zh-TW" altLang="en-US" sz="1050" dirty="0"/>
              </a:p>
            </p:txBody>
          </p:sp>
        </mc:Choice>
        <mc:Fallback xmlns="">
          <p:sp>
            <p:nvSpPr>
              <p:cNvPr id="9" name="矩形 8"/>
              <p:cNvSpPr>
                <a:spLocks noRot="1" noChangeAspect="1" noMove="1" noResize="1" noEditPoints="1" noAdjustHandles="1" noChangeArrowheads="1" noChangeShapeType="1" noTextEdit="1"/>
              </p:cNvSpPr>
              <p:nvPr/>
            </p:nvSpPr>
            <p:spPr>
              <a:xfrm>
                <a:off x="1129951" y="4275731"/>
                <a:ext cx="2391659" cy="415498"/>
              </a:xfrm>
              <a:prstGeom prst="rect">
                <a:avLst/>
              </a:prstGeom>
              <a:blipFill>
                <a:blip r:embed="rId4"/>
                <a:stretch>
                  <a:fillRect b="-7246"/>
                </a:stretch>
              </a:blipFill>
            </p:spPr>
            <p:txBody>
              <a:bodyPr/>
              <a:lstStyle/>
              <a:p>
                <a:r>
                  <a:rPr lang="zh-TW" altLang="en-US">
                    <a:noFill/>
                  </a:rPr>
                  <a:t> </a:t>
                </a:r>
              </a:p>
            </p:txBody>
          </p:sp>
        </mc:Fallback>
      </mc:AlternateContent>
      <p:cxnSp>
        <p:nvCxnSpPr>
          <p:cNvPr id="18" name="直線接點 17">
            <a:extLst>
              <a:ext uri="{FF2B5EF4-FFF2-40B4-BE49-F238E27FC236}">
                <a16:creationId xmlns:a16="http://schemas.microsoft.com/office/drawing/2014/main" id="{A106C393-ED6A-4343-A8E1-B84741560877}"/>
              </a:ext>
            </a:extLst>
          </p:cNvPr>
          <p:cNvCxnSpPr/>
          <p:nvPr/>
        </p:nvCxnSpPr>
        <p:spPr>
          <a:xfrm>
            <a:off x="4612909" y="935836"/>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3" name="文字方塊 92">
            <a:extLst>
              <a:ext uri="{FF2B5EF4-FFF2-40B4-BE49-F238E27FC236}">
                <a16:creationId xmlns:a16="http://schemas.microsoft.com/office/drawing/2014/main" id="{77D554A3-0F18-4183-B08B-70A3F895BEFE}"/>
              </a:ext>
            </a:extLst>
          </p:cNvPr>
          <p:cNvSpPr txBox="1"/>
          <p:nvPr/>
        </p:nvSpPr>
        <p:spPr>
          <a:xfrm>
            <a:off x="6997699" y="126253"/>
            <a:ext cx="2146301" cy="709874"/>
          </a:xfrm>
          <a:prstGeom prst="rect">
            <a:avLst/>
          </a:prstGeom>
          <a:noFill/>
        </p:spPr>
        <p:txBody>
          <a:bodyPr wrap="square" rtlCol="0">
            <a:spAutoFit/>
          </a:bodyPr>
          <a:lstStyle/>
          <a:p>
            <a:r>
              <a:rPr lang="en-US" altLang="zh-TW" sz="1500" b="1" dirty="0"/>
              <a:t>Background : Training set</a:t>
            </a:r>
          </a:p>
          <a:p>
            <a:r>
              <a:rPr lang="en-US" altLang="zh-TW" sz="1500" b="1" dirty="0"/>
              <a:t>Foreground : Test set (</a:t>
            </a:r>
            <a:r>
              <a:rPr lang="en-US" altLang="zh-TW" sz="1013" b="1" dirty="0">
                <a:solidFill>
                  <a:srgbClr val="FF0000"/>
                </a:solidFill>
              </a:rPr>
              <a:t>Red circle </a:t>
            </a:r>
            <a:r>
              <a:rPr lang="en-US" altLang="zh-TW" sz="1013" b="1" dirty="0"/>
              <a:t>and</a:t>
            </a:r>
            <a:r>
              <a:rPr lang="en-US" altLang="zh-TW" sz="1013" b="1" dirty="0">
                <a:solidFill>
                  <a:srgbClr val="FF0000"/>
                </a:solidFill>
              </a:rPr>
              <a:t> </a:t>
            </a:r>
            <a:r>
              <a:rPr lang="en-US" altLang="zh-TW" sz="1013" b="1" dirty="0">
                <a:solidFill>
                  <a:srgbClr val="00B050"/>
                </a:solidFill>
              </a:rPr>
              <a:t>Green Cross </a:t>
            </a:r>
            <a:r>
              <a:rPr lang="en-US" altLang="zh-TW" sz="1013" b="1" dirty="0"/>
              <a:t>)</a:t>
            </a:r>
            <a:endParaRPr lang="zh-TW" altLang="en-US" sz="1500" b="1" dirty="0"/>
          </a:p>
        </p:txBody>
      </p:sp>
      <p:sp>
        <p:nvSpPr>
          <p:cNvPr id="94" name="矩形 93">
            <a:extLst>
              <a:ext uri="{FF2B5EF4-FFF2-40B4-BE49-F238E27FC236}">
                <a16:creationId xmlns:a16="http://schemas.microsoft.com/office/drawing/2014/main" id="{6EE95D67-F78C-4A0C-8374-C8A4CE94510C}"/>
              </a:ext>
            </a:extLst>
          </p:cNvPr>
          <p:cNvSpPr/>
          <p:nvPr/>
        </p:nvSpPr>
        <p:spPr bwMode="auto">
          <a:xfrm>
            <a:off x="168541" y="90086"/>
            <a:ext cx="706129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Spectral Normalization (SN) using different coefficients</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-PCB datasets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0F63881-FD89-02AE-C803-8FAB557583CF}"/>
                  </a:ext>
                </a:extLst>
              </p:cNvPr>
              <p:cNvSpPr/>
              <p:nvPr/>
            </p:nvSpPr>
            <p:spPr>
              <a:xfrm>
                <a:off x="5526894" y="4236228"/>
                <a:ext cx="2391659" cy="415498"/>
              </a:xfrm>
              <a:prstGeom prst="rect">
                <a:avLst/>
              </a:prstGeom>
            </p:spPr>
            <p:txBody>
              <a:bodyPr wrap="square">
                <a:spAutoFit/>
              </a:bodyPr>
              <a:lstStyle/>
              <a:p>
                <a:pPr algn="ctr">
                  <a:defRPr/>
                </a:pPr>
                <a:r>
                  <a:rPr lang="en-US" altLang="zh-TW" sz="1013" dirty="0"/>
                  <a:t>(b)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=5)</a:t>
                </a:r>
                <a:endParaRPr lang="zh-TW" altLang="en-US" sz="1050" dirty="0"/>
              </a:p>
            </p:txBody>
          </p:sp>
        </mc:Choice>
        <mc:Fallback xmlns="">
          <p:sp>
            <p:nvSpPr>
              <p:cNvPr id="4" name="矩形 3">
                <a:extLst>
                  <a:ext uri="{FF2B5EF4-FFF2-40B4-BE49-F238E27FC236}">
                    <a16:creationId xmlns:a16="http://schemas.microsoft.com/office/drawing/2014/main" id="{D0F63881-FD89-02AE-C803-8FAB557583CF}"/>
                  </a:ext>
                </a:extLst>
              </p:cNvPr>
              <p:cNvSpPr>
                <a:spLocks noRot="1" noChangeAspect="1" noMove="1" noResize="1" noEditPoints="1" noAdjustHandles="1" noChangeArrowheads="1" noChangeShapeType="1" noTextEdit="1"/>
              </p:cNvSpPr>
              <p:nvPr/>
            </p:nvSpPr>
            <p:spPr>
              <a:xfrm>
                <a:off x="5526894" y="4236228"/>
                <a:ext cx="2391659" cy="415498"/>
              </a:xfrm>
              <a:prstGeom prst="rect">
                <a:avLst/>
              </a:prstGeom>
              <a:blipFill>
                <a:blip r:embed="rId5"/>
                <a:stretch>
                  <a:fillRect b="-8824"/>
                </a:stretch>
              </a:blipFill>
            </p:spPr>
            <p:txBody>
              <a:bodyPr/>
              <a:lstStyle/>
              <a:p>
                <a:r>
                  <a:rPr lang="zh-TW" altLang="en-US">
                    <a:noFill/>
                  </a:rPr>
                  <a:t> </a:t>
                </a:r>
              </a:p>
            </p:txBody>
          </p:sp>
        </mc:Fallback>
      </mc:AlternateContent>
      <p:grpSp>
        <p:nvGrpSpPr>
          <p:cNvPr id="2" name="群組 1">
            <a:extLst>
              <a:ext uri="{FF2B5EF4-FFF2-40B4-BE49-F238E27FC236}">
                <a16:creationId xmlns:a16="http://schemas.microsoft.com/office/drawing/2014/main" id="{1E468A9A-3B13-DE3C-9935-B1D966D46F52}"/>
              </a:ext>
            </a:extLst>
          </p:cNvPr>
          <p:cNvGrpSpPr/>
          <p:nvPr/>
        </p:nvGrpSpPr>
        <p:grpSpPr>
          <a:xfrm>
            <a:off x="5060949" y="1338569"/>
            <a:ext cx="3225799" cy="2937162"/>
            <a:chOff x="4032898" y="1416913"/>
            <a:chExt cx="4061285" cy="4107126"/>
          </a:xfrm>
        </p:grpSpPr>
        <p:pic>
          <p:nvPicPr>
            <p:cNvPr id="5" name="圖片 4">
              <a:extLst>
                <a:ext uri="{FF2B5EF4-FFF2-40B4-BE49-F238E27FC236}">
                  <a16:creationId xmlns:a16="http://schemas.microsoft.com/office/drawing/2014/main" id="{CD05477F-71C3-BBA8-39B8-DC8C55DC568A}"/>
                </a:ext>
              </a:extLst>
            </p:cNvPr>
            <p:cNvPicPr>
              <a:picLocks noChangeAspect="1"/>
            </p:cNvPicPr>
            <p:nvPr/>
          </p:nvPicPr>
          <p:blipFill rotWithShape="1">
            <a:blip r:embed="rId6"/>
            <a:srcRect r="8669"/>
            <a:stretch/>
          </p:blipFill>
          <p:spPr>
            <a:xfrm>
              <a:off x="4223756" y="1478054"/>
              <a:ext cx="3870427" cy="4045985"/>
            </a:xfrm>
            <a:prstGeom prst="rect">
              <a:avLst/>
            </a:prstGeom>
          </p:spPr>
        </p:pic>
        <p:grpSp>
          <p:nvGrpSpPr>
            <p:cNvPr id="6" name="群組 5">
              <a:extLst>
                <a:ext uri="{FF2B5EF4-FFF2-40B4-BE49-F238E27FC236}">
                  <a16:creationId xmlns:a16="http://schemas.microsoft.com/office/drawing/2014/main" id="{1CB13660-CE58-13D2-9251-24C9F2900E7A}"/>
                </a:ext>
              </a:extLst>
            </p:cNvPr>
            <p:cNvGrpSpPr/>
            <p:nvPr/>
          </p:nvGrpSpPr>
          <p:grpSpPr>
            <a:xfrm>
              <a:off x="4032898" y="1416913"/>
              <a:ext cx="629403" cy="2266215"/>
              <a:chOff x="5823978" y="2323946"/>
              <a:chExt cx="828791" cy="3060646"/>
            </a:xfrm>
          </p:grpSpPr>
          <p:pic>
            <p:nvPicPr>
              <p:cNvPr id="7" name="圖片 6">
                <a:extLst>
                  <a:ext uri="{FF2B5EF4-FFF2-40B4-BE49-F238E27FC236}">
                    <a16:creationId xmlns:a16="http://schemas.microsoft.com/office/drawing/2014/main" id="{17004698-E976-E408-EA35-D01B2B635A1C}"/>
                  </a:ext>
                </a:extLst>
              </p:cNvPr>
              <p:cNvPicPr>
                <a:picLocks noChangeAspect="1"/>
              </p:cNvPicPr>
              <p:nvPr/>
            </p:nvPicPr>
            <p:blipFill>
              <a:blip r:embed="rId7"/>
              <a:stretch>
                <a:fillRect/>
              </a:stretch>
            </p:blipFill>
            <p:spPr>
              <a:xfrm>
                <a:off x="5843552" y="2323946"/>
                <a:ext cx="504895" cy="2210108"/>
              </a:xfrm>
              <a:prstGeom prst="rect">
                <a:avLst/>
              </a:prstGeom>
            </p:spPr>
          </p:pic>
          <p:pic>
            <p:nvPicPr>
              <p:cNvPr id="8" name="圖片 7">
                <a:extLst>
                  <a:ext uri="{FF2B5EF4-FFF2-40B4-BE49-F238E27FC236}">
                    <a16:creationId xmlns:a16="http://schemas.microsoft.com/office/drawing/2014/main" id="{0BF5C551-6F76-90D3-3D4E-E6C03E970045}"/>
                  </a:ext>
                </a:extLst>
              </p:cNvPr>
              <p:cNvPicPr>
                <a:picLocks noChangeAspect="1"/>
              </p:cNvPicPr>
              <p:nvPr/>
            </p:nvPicPr>
            <p:blipFill>
              <a:blip r:embed="rId8"/>
              <a:stretch>
                <a:fillRect/>
              </a:stretch>
            </p:blipFill>
            <p:spPr>
              <a:xfrm>
                <a:off x="5823978" y="4546275"/>
                <a:ext cx="828791" cy="838317"/>
              </a:xfrm>
              <a:prstGeom prst="rect">
                <a:avLst/>
              </a:prstGeom>
            </p:spPr>
          </p:pic>
        </p:grpSp>
      </p:grpSp>
      <p:grpSp>
        <p:nvGrpSpPr>
          <p:cNvPr id="12" name="群組 11">
            <a:extLst>
              <a:ext uri="{FF2B5EF4-FFF2-40B4-BE49-F238E27FC236}">
                <a16:creationId xmlns:a16="http://schemas.microsoft.com/office/drawing/2014/main" id="{8C644361-F8E7-D7DA-C627-A0E3AE9763C2}"/>
              </a:ext>
            </a:extLst>
          </p:cNvPr>
          <p:cNvGrpSpPr/>
          <p:nvPr/>
        </p:nvGrpSpPr>
        <p:grpSpPr>
          <a:xfrm>
            <a:off x="3944125" y="1494822"/>
            <a:ext cx="530461" cy="1983979"/>
            <a:chOff x="5823978" y="2323946"/>
            <a:chExt cx="828791" cy="3060646"/>
          </a:xfrm>
        </p:grpSpPr>
        <p:pic>
          <p:nvPicPr>
            <p:cNvPr id="13" name="圖片 12">
              <a:extLst>
                <a:ext uri="{FF2B5EF4-FFF2-40B4-BE49-F238E27FC236}">
                  <a16:creationId xmlns:a16="http://schemas.microsoft.com/office/drawing/2014/main" id="{81ADF54B-BCD2-3F37-B4A5-DEA37B44B2B7}"/>
                </a:ext>
              </a:extLst>
            </p:cNvPr>
            <p:cNvPicPr>
              <a:picLocks noChangeAspect="1"/>
            </p:cNvPicPr>
            <p:nvPr/>
          </p:nvPicPr>
          <p:blipFill>
            <a:blip r:embed="rId7"/>
            <a:stretch>
              <a:fillRect/>
            </a:stretch>
          </p:blipFill>
          <p:spPr>
            <a:xfrm>
              <a:off x="5843552" y="2323946"/>
              <a:ext cx="504895" cy="2210108"/>
            </a:xfrm>
            <a:prstGeom prst="rect">
              <a:avLst/>
            </a:prstGeom>
          </p:spPr>
        </p:pic>
        <p:pic>
          <p:nvPicPr>
            <p:cNvPr id="15" name="圖片 14">
              <a:extLst>
                <a:ext uri="{FF2B5EF4-FFF2-40B4-BE49-F238E27FC236}">
                  <a16:creationId xmlns:a16="http://schemas.microsoft.com/office/drawing/2014/main" id="{1343FFE3-2151-A416-621D-61ED89677FC0}"/>
                </a:ext>
              </a:extLst>
            </p:cNvPr>
            <p:cNvPicPr>
              <a:picLocks noChangeAspect="1"/>
            </p:cNvPicPr>
            <p:nvPr/>
          </p:nvPicPr>
          <p:blipFill>
            <a:blip r:embed="rId8"/>
            <a:stretch>
              <a:fillRect/>
            </a:stretch>
          </p:blipFill>
          <p:spPr>
            <a:xfrm>
              <a:off x="5823978" y="4546275"/>
              <a:ext cx="828791" cy="838317"/>
            </a:xfrm>
            <a:prstGeom prst="rect">
              <a:avLst/>
            </a:prstGeom>
          </p:spPr>
        </p:pic>
      </p:grpSp>
      <p:sp>
        <p:nvSpPr>
          <p:cNvPr id="10" name="文字方塊 9">
            <a:extLst>
              <a:ext uri="{FF2B5EF4-FFF2-40B4-BE49-F238E27FC236}">
                <a16:creationId xmlns:a16="http://schemas.microsoft.com/office/drawing/2014/main" id="{FCD649E4-F1AF-6FC4-CAEB-15C4B1833085}"/>
              </a:ext>
            </a:extLst>
          </p:cNvPr>
          <p:cNvSpPr txBox="1"/>
          <p:nvPr/>
        </p:nvSpPr>
        <p:spPr>
          <a:xfrm>
            <a:off x="1605897" y="4658978"/>
            <a:ext cx="6618837"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component) are shown in the background.</a:t>
            </a:r>
          </a:p>
          <a:p>
            <a:r>
              <a:rPr lang="en-US" altLang="zh-TW" sz="1050" dirty="0"/>
              <a:t>both good and bad samples of the test set (old and new component)</a:t>
            </a:r>
            <a:r>
              <a:rPr lang="en-US" altLang="zh-TW" sz="1050" dirty="0">
                <a:solidFill>
                  <a:srgbClr val="FF0000"/>
                </a:solidFill>
              </a:rPr>
              <a:t> </a:t>
            </a:r>
            <a:r>
              <a:rPr lang="en-US" altLang="zh-TW" sz="1050" dirty="0"/>
              <a:t>are shown in the foreground.</a:t>
            </a:r>
          </a:p>
        </p:txBody>
      </p:sp>
      <p:sp>
        <p:nvSpPr>
          <p:cNvPr id="16" name="文字方塊 15">
            <a:extLst>
              <a:ext uri="{FF2B5EF4-FFF2-40B4-BE49-F238E27FC236}">
                <a16:creationId xmlns:a16="http://schemas.microsoft.com/office/drawing/2014/main" id="{49545711-8626-0732-8A7C-DEB8F3A959D8}"/>
              </a:ext>
            </a:extLst>
          </p:cNvPr>
          <p:cNvSpPr txBox="1"/>
          <p:nvPr/>
        </p:nvSpPr>
        <p:spPr>
          <a:xfrm>
            <a:off x="424958" y="838785"/>
            <a:ext cx="8636491" cy="715581"/>
          </a:xfrm>
          <a:prstGeom prst="rect">
            <a:avLst/>
          </a:prstGeom>
          <a:noFill/>
        </p:spPr>
        <p:txBody>
          <a:bodyPr wrap="square">
            <a:spAutoFit/>
          </a:bodyPr>
          <a:lstStyle/>
          <a:p>
            <a:r>
              <a:rPr lang="en-US" altLang="zh-TW" dirty="0"/>
              <a:t>We compared the effects of using and not using spectral normalization and further investigated the feature distribution when using spectral normalization with varying parameters. In the fruit dataset, we observed more differences when using spectral normalization.</a:t>
            </a:r>
            <a:endParaRPr lang="zh-TW" altLang="en-US" dirty="0"/>
          </a:p>
        </p:txBody>
      </p:sp>
      <p:sp>
        <p:nvSpPr>
          <p:cNvPr id="24" name="頁尾版面配置區 23">
            <a:extLst>
              <a:ext uri="{FF2B5EF4-FFF2-40B4-BE49-F238E27FC236}">
                <a16:creationId xmlns:a16="http://schemas.microsoft.com/office/drawing/2014/main" id="{B48C8F66-BFED-215E-A7B5-9B854F18786C}"/>
              </a:ext>
            </a:extLst>
          </p:cNvPr>
          <p:cNvSpPr>
            <a:spLocks noGrp="1"/>
          </p:cNvSpPr>
          <p:nvPr>
            <p:ph type="ftr" sz="quarter" idx="11"/>
          </p:nvPr>
        </p:nvSpPr>
        <p:spPr/>
        <p:txBody>
          <a:bodyPr/>
          <a:lstStyle/>
          <a:p>
            <a:r>
              <a:rPr lang="en-US" altLang="zh-TW"/>
              <a:t>/78</a:t>
            </a:r>
            <a:endParaRPr lang="zh-TW" altLang="en-US" dirty="0"/>
          </a:p>
        </p:txBody>
      </p:sp>
      <p:sp>
        <p:nvSpPr>
          <p:cNvPr id="25" name="投影片編號版面配置區 24">
            <a:extLst>
              <a:ext uri="{FF2B5EF4-FFF2-40B4-BE49-F238E27FC236}">
                <a16:creationId xmlns:a16="http://schemas.microsoft.com/office/drawing/2014/main" id="{84B87B55-8215-B1E4-B9CB-24E12B84901F}"/>
              </a:ext>
            </a:extLst>
          </p:cNvPr>
          <p:cNvSpPr>
            <a:spLocks noGrp="1"/>
          </p:cNvSpPr>
          <p:nvPr>
            <p:ph type="sldNum" sz="quarter" idx="12"/>
          </p:nvPr>
        </p:nvSpPr>
        <p:spPr/>
        <p:txBody>
          <a:bodyPr/>
          <a:lstStyle/>
          <a:p>
            <a:fld id="{EE3F9CDB-1F21-4789-A81E-8FEA25CE194B}" type="slidenum">
              <a:rPr lang="zh-CN" altLang="en-US" smtClean="0"/>
              <a:pPr/>
              <a:t>70</a:t>
            </a:fld>
            <a:endParaRPr lang="zh-CN" altLang="en-US" dirty="0"/>
          </a:p>
        </p:txBody>
      </p:sp>
    </p:spTree>
    <p:extLst>
      <p:ext uri="{BB962C8B-B14F-4D97-AF65-F5344CB8AC3E}">
        <p14:creationId xmlns:p14="http://schemas.microsoft.com/office/powerpoint/2010/main" val="25514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文字方塊 92">
            <a:extLst>
              <a:ext uri="{FF2B5EF4-FFF2-40B4-BE49-F238E27FC236}">
                <a16:creationId xmlns:a16="http://schemas.microsoft.com/office/drawing/2014/main" id="{77D554A3-0F18-4183-B08B-70A3F895BEFE}"/>
              </a:ext>
            </a:extLst>
          </p:cNvPr>
          <p:cNvSpPr txBox="1"/>
          <p:nvPr/>
        </p:nvSpPr>
        <p:spPr>
          <a:xfrm>
            <a:off x="7008453" y="140660"/>
            <a:ext cx="2096114" cy="709874"/>
          </a:xfrm>
          <a:prstGeom prst="rect">
            <a:avLst/>
          </a:prstGeom>
          <a:noFill/>
        </p:spPr>
        <p:txBody>
          <a:bodyPr wrap="square" rtlCol="0">
            <a:spAutoFit/>
          </a:bodyPr>
          <a:lstStyle/>
          <a:p>
            <a:r>
              <a:rPr lang="en-US" altLang="zh-TW" sz="1500" b="1" dirty="0"/>
              <a:t>Background : Training set</a:t>
            </a:r>
          </a:p>
          <a:p>
            <a:r>
              <a:rPr lang="en-US" altLang="zh-TW" sz="1500" b="1" dirty="0"/>
              <a:t>Foreground : Test set (</a:t>
            </a:r>
            <a:r>
              <a:rPr lang="en-US" altLang="zh-TW" sz="1013" b="1" dirty="0">
                <a:solidFill>
                  <a:srgbClr val="FF0000"/>
                </a:solidFill>
              </a:rPr>
              <a:t>Red circle </a:t>
            </a:r>
            <a:r>
              <a:rPr lang="en-US" altLang="zh-TW" sz="1013" b="1" dirty="0"/>
              <a:t>and</a:t>
            </a:r>
            <a:r>
              <a:rPr lang="en-US" altLang="zh-TW" sz="1013" b="1" dirty="0">
                <a:solidFill>
                  <a:srgbClr val="FF0000"/>
                </a:solidFill>
              </a:rPr>
              <a:t> </a:t>
            </a:r>
            <a:r>
              <a:rPr lang="en-US" altLang="zh-TW" sz="1013" b="1" dirty="0">
                <a:solidFill>
                  <a:srgbClr val="00B050"/>
                </a:solidFill>
              </a:rPr>
              <a:t>Green Cross </a:t>
            </a:r>
            <a:r>
              <a:rPr lang="en-US" altLang="zh-TW" sz="1013" b="1" dirty="0"/>
              <a:t>)</a:t>
            </a:r>
            <a:endParaRPr lang="zh-TW" altLang="en-US" sz="1500" b="1" dirty="0"/>
          </a:p>
        </p:txBody>
      </p:sp>
      <p:sp>
        <p:nvSpPr>
          <p:cNvPr id="6" name="矩形 5">
            <a:extLst>
              <a:ext uri="{FF2B5EF4-FFF2-40B4-BE49-F238E27FC236}">
                <a16:creationId xmlns:a16="http://schemas.microsoft.com/office/drawing/2014/main" id="{DD4E6242-6043-A14E-9E55-51390462C3D8}"/>
              </a:ext>
            </a:extLst>
          </p:cNvPr>
          <p:cNvSpPr/>
          <p:nvPr/>
        </p:nvSpPr>
        <p:spPr>
          <a:xfrm>
            <a:off x="5943873" y="4295104"/>
            <a:ext cx="1960793" cy="415498"/>
          </a:xfrm>
          <a:prstGeom prst="rect">
            <a:avLst/>
          </a:prstGeom>
        </p:spPr>
        <p:txBody>
          <a:bodyPr wrap="none">
            <a:spAutoFit/>
          </a:bodyPr>
          <a:lstStyle/>
          <a:p>
            <a:pPr algn="ctr"/>
            <a:r>
              <a:rPr lang="en-US" altLang="zh-TW" sz="1013" dirty="0"/>
              <a:t>(b) </a:t>
            </a:r>
            <a:r>
              <a:rPr lang="en-US" altLang="zh-TW" sz="1050" dirty="0"/>
              <a:t>Hybrid Expert</a:t>
            </a:r>
            <a:r>
              <a:rPr lang="zh-TW" altLang="en-US" sz="1050" dirty="0"/>
              <a:t> </a:t>
            </a:r>
            <a:endParaRPr lang="en-US" altLang="zh-TW" sz="1050" dirty="0"/>
          </a:p>
          <a:p>
            <a:pPr algn="ctr"/>
            <a:r>
              <a:rPr lang="en-US" altLang="zh-TW" sz="1050" dirty="0"/>
              <a:t>(</a:t>
            </a:r>
            <a:r>
              <a:rPr lang="en-US" altLang="zh-TW" sz="1050" dirty="0">
                <a:solidFill>
                  <a:prstClr val="black"/>
                </a:solidFill>
              </a:rPr>
              <a:t>Without </a:t>
            </a:r>
            <a:r>
              <a:rPr lang="en-US" altLang="zh-TW" sz="1050" dirty="0"/>
              <a:t>spectral normalization)</a:t>
            </a:r>
            <a:endParaRPr lang="en-US" altLang="zh-TW" sz="1013"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D3A0C9B-9989-C1AD-3100-5FC3BC8F4EBC}"/>
                  </a:ext>
                </a:extLst>
              </p:cNvPr>
              <p:cNvSpPr/>
              <p:nvPr/>
            </p:nvSpPr>
            <p:spPr>
              <a:xfrm>
                <a:off x="1302834" y="4278128"/>
                <a:ext cx="2391659" cy="415498"/>
              </a:xfrm>
              <a:prstGeom prst="rect">
                <a:avLst/>
              </a:prstGeom>
            </p:spPr>
            <p:txBody>
              <a:bodyPr wrap="square">
                <a:spAutoFit/>
              </a:bodyPr>
              <a:lstStyle/>
              <a:p>
                <a:pPr algn="ctr">
                  <a:defRPr/>
                </a:pPr>
                <a:r>
                  <a:rPr lang="en-US" altLang="zh-TW" sz="1013" dirty="0"/>
                  <a:t>(a) </a:t>
                </a:r>
                <a:r>
                  <a:rPr lang="en-US" altLang="zh-TW" sz="1050" dirty="0"/>
                  <a:t>Hybrid Expert</a:t>
                </a:r>
              </a:p>
              <a:p>
                <a:pPr algn="ctr">
                  <a:defRPr/>
                </a:pPr>
                <a:r>
                  <a:rPr lang="en-US" altLang="zh-TW" sz="1050" dirty="0"/>
                  <a:t>(With SN</a:t>
                </a:r>
                <a:r>
                  <a:rPr lang="en-US" altLang="zh-TW" sz="1050" dirty="0">
                    <a:solidFill>
                      <a:srgbClr val="FF0000"/>
                    </a:solidFill>
                  </a:rPr>
                  <a:t> </a:t>
                </a:r>
                <a14:m>
                  <m:oMath xmlns:m="http://schemas.openxmlformats.org/officeDocument/2006/math">
                    <m:r>
                      <a:rPr lang="en-US" altLang="zh-TW" sz="1050" i="1" dirty="0">
                        <a:latin typeface="Cambria Math" panose="02040503050406030204" pitchFamily="18" charset="0"/>
                      </a:rPr>
                      <m:t>𝑐𝑜𝑒𝑓𝑓</m:t>
                    </m:r>
                  </m:oMath>
                </a14:m>
                <a:r>
                  <a:rPr lang="en-US" altLang="zh-TW" sz="1050" dirty="0"/>
                  <a:t>=7)</a:t>
                </a:r>
                <a:endParaRPr lang="zh-TW" altLang="en-US" sz="1050" dirty="0"/>
              </a:p>
            </p:txBody>
          </p:sp>
        </mc:Choice>
        <mc:Fallback xmlns="">
          <p:sp>
            <p:nvSpPr>
              <p:cNvPr id="4" name="矩形 3">
                <a:extLst>
                  <a:ext uri="{FF2B5EF4-FFF2-40B4-BE49-F238E27FC236}">
                    <a16:creationId xmlns:a16="http://schemas.microsoft.com/office/drawing/2014/main" id="{8D3A0C9B-9989-C1AD-3100-5FC3BC8F4EBC}"/>
                  </a:ext>
                </a:extLst>
              </p:cNvPr>
              <p:cNvSpPr>
                <a:spLocks noRot="1" noChangeAspect="1" noMove="1" noResize="1" noEditPoints="1" noAdjustHandles="1" noChangeArrowheads="1" noChangeShapeType="1" noTextEdit="1"/>
              </p:cNvSpPr>
              <p:nvPr/>
            </p:nvSpPr>
            <p:spPr>
              <a:xfrm>
                <a:off x="1302834" y="4278128"/>
                <a:ext cx="2391659" cy="415498"/>
              </a:xfrm>
              <a:prstGeom prst="rect">
                <a:avLst/>
              </a:prstGeom>
              <a:blipFill>
                <a:blip r:embed="rId3"/>
                <a:stretch>
                  <a:fillRect b="-8824"/>
                </a:stretch>
              </a:blipFill>
            </p:spPr>
            <p:txBody>
              <a:bodyPr/>
              <a:lstStyle/>
              <a:p>
                <a:r>
                  <a:rPr lang="zh-TW" altLang="en-US">
                    <a:noFill/>
                  </a:rPr>
                  <a:t> </a:t>
                </a:r>
              </a:p>
            </p:txBody>
          </p:sp>
        </mc:Fallback>
      </mc:AlternateContent>
      <p:cxnSp>
        <p:nvCxnSpPr>
          <p:cNvPr id="9" name="直線接點 8">
            <a:extLst>
              <a:ext uri="{FF2B5EF4-FFF2-40B4-BE49-F238E27FC236}">
                <a16:creationId xmlns:a16="http://schemas.microsoft.com/office/drawing/2014/main" id="{8D75C7F3-3706-DF19-EE07-F5BC84F1C718}"/>
              </a:ext>
            </a:extLst>
          </p:cNvPr>
          <p:cNvCxnSpPr/>
          <p:nvPr/>
        </p:nvCxnSpPr>
        <p:spPr>
          <a:xfrm>
            <a:off x="4498911" y="971770"/>
            <a:ext cx="0" cy="34557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2B970416-F10A-AE75-DD70-1542BF632B46}"/>
              </a:ext>
            </a:extLst>
          </p:cNvPr>
          <p:cNvSpPr/>
          <p:nvPr/>
        </p:nvSpPr>
        <p:spPr bwMode="auto">
          <a:xfrm>
            <a:off x="168541" y="90086"/>
            <a:ext cx="7061292"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t-SNE visualization of Spectral Normalization (SN) using different coefficients</a:t>
            </a:r>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-PCB datasets</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圖片 7">
            <a:extLst>
              <a:ext uri="{FF2B5EF4-FFF2-40B4-BE49-F238E27FC236}">
                <a16:creationId xmlns:a16="http://schemas.microsoft.com/office/drawing/2014/main" id="{2EF3A4C9-76F3-0693-673D-3C9AEF735331}"/>
              </a:ext>
            </a:extLst>
          </p:cNvPr>
          <p:cNvPicPr>
            <a:picLocks noChangeAspect="1"/>
          </p:cNvPicPr>
          <p:nvPr/>
        </p:nvPicPr>
        <p:blipFill rotWithShape="1">
          <a:blip r:embed="rId4"/>
          <a:srcRect r="7159"/>
          <a:stretch/>
        </p:blipFill>
        <p:spPr>
          <a:xfrm>
            <a:off x="658976" y="1139343"/>
            <a:ext cx="3070262" cy="3129226"/>
          </a:xfrm>
          <a:prstGeom prst="rect">
            <a:avLst/>
          </a:prstGeom>
        </p:spPr>
      </p:pic>
      <p:grpSp>
        <p:nvGrpSpPr>
          <p:cNvPr id="10" name="群組 9">
            <a:extLst>
              <a:ext uri="{FF2B5EF4-FFF2-40B4-BE49-F238E27FC236}">
                <a16:creationId xmlns:a16="http://schemas.microsoft.com/office/drawing/2014/main" id="{64EBBF3C-BB65-1C64-5A42-B8645FBD51AE}"/>
              </a:ext>
            </a:extLst>
          </p:cNvPr>
          <p:cNvGrpSpPr/>
          <p:nvPr/>
        </p:nvGrpSpPr>
        <p:grpSpPr>
          <a:xfrm>
            <a:off x="3847653" y="1657105"/>
            <a:ext cx="471731" cy="2026326"/>
            <a:chOff x="5823978" y="2323946"/>
            <a:chExt cx="828791" cy="3060646"/>
          </a:xfrm>
        </p:grpSpPr>
        <p:pic>
          <p:nvPicPr>
            <p:cNvPr id="11" name="圖片 10">
              <a:extLst>
                <a:ext uri="{FF2B5EF4-FFF2-40B4-BE49-F238E27FC236}">
                  <a16:creationId xmlns:a16="http://schemas.microsoft.com/office/drawing/2014/main" id="{8F4F77B8-9CDB-AE20-3FAE-D71083685517}"/>
                </a:ext>
              </a:extLst>
            </p:cNvPr>
            <p:cNvPicPr>
              <a:picLocks noChangeAspect="1"/>
            </p:cNvPicPr>
            <p:nvPr/>
          </p:nvPicPr>
          <p:blipFill>
            <a:blip r:embed="rId5"/>
            <a:stretch>
              <a:fillRect/>
            </a:stretch>
          </p:blipFill>
          <p:spPr>
            <a:xfrm>
              <a:off x="5843552" y="2323946"/>
              <a:ext cx="504895" cy="2210108"/>
            </a:xfrm>
            <a:prstGeom prst="rect">
              <a:avLst/>
            </a:prstGeom>
          </p:spPr>
        </p:pic>
        <p:pic>
          <p:nvPicPr>
            <p:cNvPr id="12" name="圖片 11">
              <a:extLst>
                <a:ext uri="{FF2B5EF4-FFF2-40B4-BE49-F238E27FC236}">
                  <a16:creationId xmlns:a16="http://schemas.microsoft.com/office/drawing/2014/main" id="{BCA59AB3-CF1D-69B5-9702-A4302F75E4E3}"/>
                </a:ext>
              </a:extLst>
            </p:cNvPr>
            <p:cNvPicPr>
              <a:picLocks noChangeAspect="1"/>
            </p:cNvPicPr>
            <p:nvPr/>
          </p:nvPicPr>
          <p:blipFill>
            <a:blip r:embed="rId6"/>
            <a:stretch>
              <a:fillRect/>
            </a:stretch>
          </p:blipFill>
          <p:spPr>
            <a:xfrm>
              <a:off x="5823978" y="4546275"/>
              <a:ext cx="828791" cy="838317"/>
            </a:xfrm>
            <a:prstGeom prst="rect">
              <a:avLst/>
            </a:prstGeom>
          </p:spPr>
        </p:pic>
      </p:grpSp>
      <p:grpSp>
        <p:nvGrpSpPr>
          <p:cNvPr id="13" name="群組 12">
            <a:extLst>
              <a:ext uri="{FF2B5EF4-FFF2-40B4-BE49-F238E27FC236}">
                <a16:creationId xmlns:a16="http://schemas.microsoft.com/office/drawing/2014/main" id="{83C664CF-FBAF-0393-F4E4-3DC1A0907F8E}"/>
              </a:ext>
            </a:extLst>
          </p:cNvPr>
          <p:cNvGrpSpPr/>
          <p:nvPr/>
        </p:nvGrpSpPr>
        <p:grpSpPr>
          <a:xfrm>
            <a:off x="8224734" y="1514736"/>
            <a:ext cx="629403" cy="2266215"/>
            <a:chOff x="5823978" y="2323946"/>
            <a:chExt cx="828791" cy="3060646"/>
          </a:xfrm>
        </p:grpSpPr>
        <p:pic>
          <p:nvPicPr>
            <p:cNvPr id="14" name="圖片 13">
              <a:extLst>
                <a:ext uri="{FF2B5EF4-FFF2-40B4-BE49-F238E27FC236}">
                  <a16:creationId xmlns:a16="http://schemas.microsoft.com/office/drawing/2014/main" id="{3AE5E500-52DA-354C-2907-A9A7C0415F9F}"/>
                </a:ext>
              </a:extLst>
            </p:cNvPr>
            <p:cNvPicPr>
              <a:picLocks noChangeAspect="1"/>
            </p:cNvPicPr>
            <p:nvPr/>
          </p:nvPicPr>
          <p:blipFill>
            <a:blip r:embed="rId5"/>
            <a:stretch>
              <a:fillRect/>
            </a:stretch>
          </p:blipFill>
          <p:spPr>
            <a:xfrm>
              <a:off x="5843552" y="2323946"/>
              <a:ext cx="504895" cy="2210108"/>
            </a:xfrm>
            <a:prstGeom prst="rect">
              <a:avLst/>
            </a:prstGeom>
          </p:spPr>
        </p:pic>
        <p:pic>
          <p:nvPicPr>
            <p:cNvPr id="15" name="圖片 14">
              <a:extLst>
                <a:ext uri="{FF2B5EF4-FFF2-40B4-BE49-F238E27FC236}">
                  <a16:creationId xmlns:a16="http://schemas.microsoft.com/office/drawing/2014/main" id="{F1C3AAB3-213A-D214-20A4-CA91B0CCF750}"/>
                </a:ext>
              </a:extLst>
            </p:cNvPr>
            <p:cNvPicPr>
              <a:picLocks noChangeAspect="1"/>
            </p:cNvPicPr>
            <p:nvPr/>
          </p:nvPicPr>
          <p:blipFill>
            <a:blip r:embed="rId6"/>
            <a:stretch>
              <a:fillRect/>
            </a:stretch>
          </p:blipFill>
          <p:spPr>
            <a:xfrm>
              <a:off x="5823978" y="4546275"/>
              <a:ext cx="828791" cy="838317"/>
            </a:xfrm>
            <a:prstGeom prst="rect">
              <a:avLst/>
            </a:prstGeom>
          </p:spPr>
        </p:pic>
      </p:grpSp>
      <p:pic>
        <p:nvPicPr>
          <p:cNvPr id="18" name="圖片 17">
            <a:extLst>
              <a:ext uri="{FF2B5EF4-FFF2-40B4-BE49-F238E27FC236}">
                <a16:creationId xmlns:a16="http://schemas.microsoft.com/office/drawing/2014/main" id="{4E03DF1B-204C-7A08-91EB-992CA793C4A2}"/>
              </a:ext>
            </a:extLst>
          </p:cNvPr>
          <p:cNvPicPr>
            <a:picLocks noChangeAspect="1"/>
          </p:cNvPicPr>
          <p:nvPr/>
        </p:nvPicPr>
        <p:blipFill rotWithShape="1">
          <a:blip r:embed="rId7"/>
          <a:srcRect r="4622"/>
          <a:stretch/>
        </p:blipFill>
        <p:spPr>
          <a:xfrm>
            <a:off x="5218215" y="1233137"/>
            <a:ext cx="2838295" cy="3077859"/>
          </a:xfrm>
          <a:prstGeom prst="rect">
            <a:avLst/>
          </a:prstGeom>
        </p:spPr>
      </p:pic>
      <p:sp>
        <p:nvSpPr>
          <p:cNvPr id="2" name="文字方塊 1">
            <a:extLst>
              <a:ext uri="{FF2B5EF4-FFF2-40B4-BE49-F238E27FC236}">
                <a16:creationId xmlns:a16="http://schemas.microsoft.com/office/drawing/2014/main" id="{436EA59D-3607-21AE-44C1-E4291AE59E63}"/>
              </a:ext>
            </a:extLst>
          </p:cNvPr>
          <p:cNvSpPr txBox="1"/>
          <p:nvPr/>
        </p:nvSpPr>
        <p:spPr>
          <a:xfrm>
            <a:off x="1605897" y="4658978"/>
            <a:ext cx="6618837" cy="415498"/>
          </a:xfrm>
          <a:prstGeom prst="rect">
            <a:avLst/>
          </a:prstGeom>
          <a:noFill/>
          <a:ln w="6350">
            <a:solidFill>
              <a:schemeClr val="tx1"/>
            </a:solidFill>
          </a:ln>
        </p:spPr>
        <p:txBody>
          <a:bodyPr wrap="square" rtlCol="0">
            <a:spAutoFit/>
          </a:bodyPr>
          <a:lstStyle/>
          <a:p>
            <a:r>
              <a:rPr lang="en-US" altLang="zh-TW" sz="1050" dirty="0"/>
              <a:t>Note that only good samples of the training set(old and new component) are shown in the background.</a:t>
            </a:r>
          </a:p>
          <a:p>
            <a:r>
              <a:rPr lang="en-US" altLang="zh-TW" sz="1050" dirty="0"/>
              <a:t>both good and bad samples of the test set (old and new component)</a:t>
            </a:r>
            <a:r>
              <a:rPr lang="en-US" altLang="zh-TW" sz="1050" dirty="0">
                <a:solidFill>
                  <a:srgbClr val="FF0000"/>
                </a:solidFill>
              </a:rPr>
              <a:t> </a:t>
            </a:r>
            <a:r>
              <a:rPr lang="en-US" altLang="zh-TW" sz="1050" dirty="0"/>
              <a:t>are shown in the foreground.</a:t>
            </a:r>
          </a:p>
        </p:txBody>
      </p:sp>
      <p:sp>
        <p:nvSpPr>
          <p:cNvPr id="17" name="文字方塊 16">
            <a:extLst>
              <a:ext uri="{FF2B5EF4-FFF2-40B4-BE49-F238E27FC236}">
                <a16:creationId xmlns:a16="http://schemas.microsoft.com/office/drawing/2014/main" id="{D9C603F0-2B77-2733-5554-267B5BDD1D48}"/>
              </a:ext>
            </a:extLst>
          </p:cNvPr>
          <p:cNvSpPr txBox="1"/>
          <p:nvPr/>
        </p:nvSpPr>
        <p:spPr>
          <a:xfrm>
            <a:off x="424958" y="838785"/>
            <a:ext cx="8636491" cy="715581"/>
          </a:xfrm>
          <a:prstGeom prst="rect">
            <a:avLst/>
          </a:prstGeom>
          <a:noFill/>
        </p:spPr>
        <p:txBody>
          <a:bodyPr wrap="square">
            <a:spAutoFit/>
          </a:bodyPr>
          <a:lstStyle/>
          <a:p>
            <a:r>
              <a:rPr lang="en-US" altLang="zh-TW" dirty="0"/>
              <a:t>We compared the effects of using and not using spectral normalization and further investigated the feature distribution when using spectral normalization with varying parameters. In the fruit dataset, we observed more differences when using spectral normalization.</a:t>
            </a:r>
            <a:endParaRPr lang="zh-TW" altLang="en-US" dirty="0"/>
          </a:p>
        </p:txBody>
      </p:sp>
      <p:sp>
        <p:nvSpPr>
          <p:cNvPr id="24" name="頁尾版面配置區 23">
            <a:extLst>
              <a:ext uri="{FF2B5EF4-FFF2-40B4-BE49-F238E27FC236}">
                <a16:creationId xmlns:a16="http://schemas.microsoft.com/office/drawing/2014/main" id="{324EF332-0C88-BDE3-6396-7F0756A2162D}"/>
              </a:ext>
            </a:extLst>
          </p:cNvPr>
          <p:cNvSpPr>
            <a:spLocks noGrp="1"/>
          </p:cNvSpPr>
          <p:nvPr>
            <p:ph type="ftr" sz="quarter" idx="11"/>
          </p:nvPr>
        </p:nvSpPr>
        <p:spPr/>
        <p:txBody>
          <a:bodyPr/>
          <a:lstStyle/>
          <a:p>
            <a:r>
              <a:rPr lang="en-US" altLang="zh-TW"/>
              <a:t>/78</a:t>
            </a:r>
            <a:endParaRPr lang="zh-TW" altLang="en-US" dirty="0"/>
          </a:p>
        </p:txBody>
      </p:sp>
      <p:sp>
        <p:nvSpPr>
          <p:cNvPr id="25" name="投影片編號版面配置區 24">
            <a:extLst>
              <a:ext uri="{FF2B5EF4-FFF2-40B4-BE49-F238E27FC236}">
                <a16:creationId xmlns:a16="http://schemas.microsoft.com/office/drawing/2014/main" id="{45ED3113-4A1A-8D75-B0EF-A146E1C2DFBA}"/>
              </a:ext>
            </a:extLst>
          </p:cNvPr>
          <p:cNvSpPr>
            <a:spLocks noGrp="1"/>
          </p:cNvSpPr>
          <p:nvPr>
            <p:ph type="sldNum" sz="quarter" idx="12"/>
          </p:nvPr>
        </p:nvSpPr>
        <p:spPr/>
        <p:txBody>
          <a:bodyPr/>
          <a:lstStyle/>
          <a:p>
            <a:fld id="{EE3F9CDB-1F21-4789-A81E-8FEA25CE194B}" type="slidenum">
              <a:rPr lang="zh-CN" altLang="en-US" smtClean="0"/>
              <a:pPr/>
              <a:t>71</a:t>
            </a:fld>
            <a:endParaRPr lang="zh-CN" altLang="en-US" dirty="0"/>
          </a:p>
        </p:txBody>
      </p:sp>
    </p:spTree>
    <p:extLst>
      <p:ext uri="{BB962C8B-B14F-4D97-AF65-F5344CB8AC3E}">
        <p14:creationId xmlns:p14="http://schemas.microsoft.com/office/powerpoint/2010/main" val="120440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310423" y="1920524"/>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0.022% ± 0.008%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0.34% ± 0.26%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3.66% ± 2.036%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0.362% ± 0.254%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0.98682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0.707% ± 0.589%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1.005% ± 0.152%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0.723% ± 0.595%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0.99426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0.037% ± 0.022%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0.461% ± 0.499%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1.862% ± 0.744%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0.498% ± 0.519%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0.039% ± 0.053%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0.497% ± 0.329%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0.536% ± 0.38%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0.99057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0.246% ± 0.379%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0.438% ± 0.359%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4.803% ± 3.053%</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0.684% ± 0.27%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0.98209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1242819155"/>
                  </p:ext>
                </p:extLst>
              </p:nvPr>
            </p:nvGraphicFramePr>
            <p:xfrm>
              <a:off x="310423" y="1920524"/>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01333" r="-521239"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0.022% ± 0.008%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0.34% ± 0.26%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3.66% ± 2.036%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0.362% ± 0.254%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0.98682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01333" r="-521239" b="-3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0.707% ± 0.589%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1.005% ± 0.152%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0.723% ± 0.595%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0.99426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297368" r="-521239" b="-2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0.037% ± 0.022%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0.461% ± 0.499%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1.862% ± 0.744%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0.498% ± 0.519%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02667" r="-521239"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0.039% ± 0.053%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0.497% ± 0.329%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0.536% ± 0.38%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0.99057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0.246% ± 0.379%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0.438% ± 0.359%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4.803% ± 3.053%</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0.684% ± 0.27%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0.98209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3" name="矩形 2">
            <a:extLst>
              <a:ext uri="{FF2B5EF4-FFF2-40B4-BE49-F238E27FC236}">
                <a16:creationId xmlns:a16="http://schemas.microsoft.com/office/drawing/2014/main" id="{FD7C1319-E29C-B58A-9776-28A7F674BBB6}"/>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6" name="文字方塊 5">
            <a:extLst>
              <a:ext uri="{FF2B5EF4-FFF2-40B4-BE49-F238E27FC236}">
                <a16:creationId xmlns:a16="http://schemas.microsoft.com/office/drawing/2014/main" id="{8C232062-1073-889C-E84A-1B62D07330FA}"/>
              </a:ext>
            </a:extLst>
          </p:cNvPr>
          <p:cNvSpPr txBox="1"/>
          <p:nvPr/>
        </p:nvSpPr>
        <p:spPr>
          <a:xfrm>
            <a:off x="310423" y="762393"/>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9" name="文字方塊 8">
            <a:extLst>
              <a:ext uri="{FF2B5EF4-FFF2-40B4-BE49-F238E27FC236}">
                <a16:creationId xmlns:a16="http://schemas.microsoft.com/office/drawing/2014/main" id="{501118DD-81B9-382E-2BAD-504FF59951CE}"/>
              </a:ext>
            </a:extLst>
          </p:cNvPr>
          <p:cNvSpPr txBox="1"/>
          <p:nvPr/>
        </p:nvSpPr>
        <p:spPr>
          <a:xfrm>
            <a:off x="310421" y="1403386"/>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new components</a:t>
            </a:r>
            <a:r>
              <a:rPr lang="en-US" altLang="zh-TW" dirty="0"/>
              <a:t>.</a:t>
            </a:r>
          </a:p>
          <a:p>
            <a:r>
              <a:rPr lang="en-US" altLang="zh-TW" dirty="0"/>
              <a:t>The introduction of the dataset can be found on page 85.</a:t>
            </a:r>
            <a:endParaRPr lang="zh-TW" altLang="en-US" dirty="0"/>
          </a:p>
        </p:txBody>
      </p:sp>
      <p:sp>
        <p:nvSpPr>
          <p:cNvPr id="4" name="文字方塊 3">
            <a:extLst>
              <a:ext uri="{FF2B5EF4-FFF2-40B4-BE49-F238E27FC236}">
                <a16:creationId xmlns:a16="http://schemas.microsoft.com/office/drawing/2014/main" id="{6A675BBC-A7FD-0805-D8BB-B51437CFD225}"/>
              </a:ext>
            </a:extLst>
          </p:cNvPr>
          <p:cNvSpPr txBox="1"/>
          <p:nvPr/>
        </p:nvSpPr>
        <p:spPr>
          <a:xfrm>
            <a:off x="310420" y="1030326"/>
            <a:ext cx="8674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new components, the Unknown rate without spectral normalization is higher compared to the results with spectral normalization.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5552C154-6EC8-D799-0E90-762602166BA9}"/>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DA2FCAD0-6359-0411-A67C-59D188E788B2}"/>
              </a:ext>
            </a:extLst>
          </p:cNvPr>
          <p:cNvSpPr>
            <a:spLocks noGrp="1"/>
          </p:cNvSpPr>
          <p:nvPr>
            <p:ph type="sldNum" sz="quarter" idx="12"/>
          </p:nvPr>
        </p:nvSpPr>
        <p:spPr/>
        <p:txBody>
          <a:bodyPr/>
          <a:lstStyle/>
          <a:p>
            <a:fld id="{EE3F9CDB-1F21-4789-A81E-8FEA25CE194B}" type="slidenum">
              <a:rPr lang="zh-CN" altLang="en-US" smtClean="0"/>
              <a:pPr/>
              <a:t>72</a:t>
            </a:fld>
            <a:endParaRPr lang="zh-CN" altLang="en-US" dirty="0"/>
          </a:p>
        </p:txBody>
      </p:sp>
    </p:spTree>
    <p:extLst>
      <p:ext uri="{BB962C8B-B14F-4D97-AF65-F5344CB8AC3E}">
        <p14:creationId xmlns:p14="http://schemas.microsoft.com/office/powerpoint/2010/main" val="247295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nvGraphicFramePr>
            <p:xfrm>
              <a:off x="282873" y="1945560"/>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0.023% ± 0.008%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0.353% ± 0.274%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3.66% ± 2.036%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0.377% ± 0.267%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0.98677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0.715% ± 596%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1.005% ± 0.152%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0.731% ± 0.602%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0.99424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0.038% ± 0.023%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0.472% ± 0.514%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1.862% ± 0.744%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0.51% ± 0.535%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0.99216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0.041% ± 0.055%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0.512% ± 0.347%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0.553% ± 0.38%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0.99051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0.255% ± 0.392%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0.468% ± 0.397%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4.803% ± 3.053%</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0.723% ± 0.298%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0.98196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extLst>
                  <p:ext uri="{D42A27DB-BD31-4B8C-83A1-F6EECF244321}">
                    <p14:modId xmlns:p14="http://schemas.microsoft.com/office/powerpoint/2010/main" val="1862623253"/>
                  </p:ext>
                </p:extLst>
              </p:nvPr>
            </p:nvGraphicFramePr>
            <p:xfrm>
              <a:off x="282873" y="1945560"/>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41333" r="-520796"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0.023% ± 0.008%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0.353% ± 0.274%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3.66% ± 2.036%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0.377% ± 0.267%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0.98677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38158" r="-520796" b="-34473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0.715% ± 596%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1.005% ± 0.152%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0.731% ± 0.602%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0.99424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342667" r="-520796" b="-2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0.038% ± 0.023%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0.472% ± 0.514%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1.862% ± 0.744%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0.51% ± 0.535%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0.99216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42667" r="-520796"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0.041% ± 0.055%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0.512% ± 0.347%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2.321% ± 1.52%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0.553% ± 0.38%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0.99051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0.255% ± 0.392%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0.468% ± 0.397%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4.803% ± 3.053%</a:t>
                          </a:r>
                          <a:endParaRPr kumimoji="0" lang="zh-TW" altLang="en-US" sz="1200" b="1"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0.723% ± 0.298%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0.98196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8" name="矩形 7">
            <a:extLst>
              <a:ext uri="{FF2B5EF4-FFF2-40B4-BE49-F238E27FC236}">
                <a16:creationId xmlns:a16="http://schemas.microsoft.com/office/drawing/2014/main" id="{A8BA6815-AC8B-08A0-24F6-A6C839A760D7}"/>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文字方塊 3">
            <a:extLst>
              <a:ext uri="{FF2B5EF4-FFF2-40B4-BE49-F238E27FC236}">
                <a16:creationId xmlns:a16="http://schemas.microsoft.com/office/drawing/2014/main" id="{8BA19D8D-180B-7F9E-3417-15327C3DC174}"/>
              </a:ext>
            </a:extLst>
          </p:cNvPr>
          <p:cNvSpPr txBox="1"/>
          <p:nvPr/>
        </p:nvSpPr>
        <p:spPr>
          <a:xfrm>
            <a:off x="282873" y="78339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6" name="文字方塊 5">
            <a:extLst>
              <a:ext uri="{FF2B5EF4-FFF2-40B4-BE49-F238E27FC236}">
                <a16:creationId xmlns:a16="http://schemas.microsoft.com/office/drawing/2014/main" id="{797D9AAD-05AD-208E-11F2-835E46BE2B73}"/>
              </a:ext>
            </a:extLst>
          </p:cNvPr>
          <p:cNvSpPr txBox="1"/>
          <p:nvPr/>
        </p:nvSpPr>
        <p:spPr>
          <a:xfrm>
            <a:off x="282873" y="1436243"/>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new components</a:t>
            </a:r>
            <a:r>
              <a:rPr lang="en-US" altLang="zh-TW" dirty="0"/>
              <a:t>.</a:t>
            </a:r>
          </a:p>
          <a:p>
            <a:r>
              <a:rPr lang="en-US" altLang="zh-TW" dirty="0"/>
              <a:t>The introduction of the dataset can be found on page 85.</a:t>
            </a:r>
            <a:endParaRPr lang="zh-TW" altLang="en-US" dirty="0"/>
          </a:p>
        </p:txBody>
      </p:sp>
      <p:sp>
        <p:nvSpPr>
          <p:cNvPr id="5" name="文字方塊 4">
            <a:extLst>
              <a:ext uri="{FF2B5EF4-FFF2-40B4-BE49-F238E27FC236}">
                <a16:creationId xmlns:a16="http://schemas.microsoft.com/office/drawing/2014/main" id="{944E2DB8-366F-FDE5-7D7D-4BE67E0B27BE}"/>
              </a:ext>
            </a:extLst>
          </p:cNvPr>
          <p:cNvSpPr txBox="1"/>
          <p:nvPr/>
        </p:nvSpPr>
        <p:spPr>
          <a:xfrm>
            <a:off x="310420" y="1030326"/>
            <a:ext cx="8674829" cy="461665"/>
          </a:xfrm>
          <a:prstGeom prst="rect">
            <a:avLst/>
          </a:prstGeom>
          <a:noFill/>
        </p:spPr>
        <p:txBody>
          <a:bodyPr wrap="square">
            <a:spAutoFit/>
          </a:bodyPr>
          <a:lstStyle/>
          <a:p>
            <a:r>
              <a:rPr lang="en-US" altLang="zh-TW"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new components, the Unknown rate without spectral normalization is higher compared to the results with spectral normalization.</a:t>
            </a:r>
            <a:endPar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頁尾版面配置區 14">
            <a:extLst>
              <a:ext uri="{FF2B5EF4-FFF2-40B4-BE49-F238E27FC236}">
                <a16:creationId xmlns:a16="http://schemas.microsoft.com/office/drawing/2014/main" id="{EF435EF0-DCDA-79C0-C34A-7A6FF67CAFB0}"/>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7B74D88E-0BE7-E95F-073E-776B53D19741}"/>
              </a:ext>
            </a:extLst>
          </p:cNvPr>
          <p:cNvSpPr>
            <a:spLocks noGrp="1"/>
          </p:cNvSpPr>
          <p:nvPr>
            <p:ph type="sldNum" sz="quarter" idx="12"/>
          </p:nvPr>
        </p:nvSpPr>
        <p:spPr/>
        <p:txBody>
          <a:bodyPr/>
          <a:lstStyle/>
          <a:p>
            <a:fld id="{EE3F9CDB-1F21-4789-A81E-8FEA25CE194B}" type="slidenum">
              <a:rPr lang="zh-CN" altLang="en-US" smtClean="0"/>
              <a:pPr/>
              <a:t>73</a:t>
            </a:fld>
            <a:endParaRPr lang="zh-CN" altLang="en-US" dirty="0"/>
          </a:p>
        </p:txBody>
      </p:sp>
    </p:spTree>
    <p:extLst>
      <p:ext uri="{BB962C8B-B14F-4D97-AF65-F5344CB8AC3E}">
        <p14:creationId xmlns:p14="http://schemas.microsoft.com/office/powerpoint/2010/main" val="81013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nvGraphicFramePr>
            <p:xfrm>
              <a:off x="287818" y="1891910"/>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 ± 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0.001% ± 0.001%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1.12% ± 0.958%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 ± 0.031%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0.699% ± 0.123%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0.017% ± 0.009%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0.013%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0.673% ± 0.496%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0.018% ± 0.016%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0.021% ± 0.022%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0.005%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 ± 0.775%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0.026% ± 0.025%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1.141% ± 1.205%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0.008% ± 0.012%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1608521048"/>
                  </p:ext>
                </p:extLst>
              </p:nvPr>
            </p:nvGraphicFramePr>
            <p:xfrm>
              <a:off x="287818" y="1891910"/>
              <a:ext cx="8523154" cy="292608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457200">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01333" r="-520796"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 ± 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0.001% ± 0.001%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1.12% ± 0.958%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 ± 0.031%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01333" r="-520796" b="-3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0.699% ± 0.123%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0.017% ± 0.009%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297368" r="-520796" b="-24605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0.016% ± 0.013%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0.673% ± 0.496%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0.018% ± 0.016%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02667" r="-520796"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0.021% ± 0.022%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0.005%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 ± 0.775%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0.026% ± 0.025%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1.141% ± 1.205%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0.008% ± 0.012%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6" name="矩形 5">
            <a:extLst>
              <a:ext uri="{FF2B5EF4-FFF2-40B4-BE49-F238E27FC236}">
                <a16:creationId xmlns:a16="http://schemas.microsoft.com/office/drawing/2014/main" id="{35907FC6-4E4E-662A-4585-85852B5E8162}"/>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 name="文字方塊 2">
            <a:extLst>
              <a:ext uri="{FF2B5EF4-FFF2-40B4-BE49-F238E27FC236}">
                <a16:creationId xmlns:a16="http://schemas.microsoft.com/office/drawing/2014/main" id="{50DD1967-832A-266D-17BA-972934F74415}"/>
              </a:ext>
            </a:extLst>
          </p:cNvPr>
          <p:cNvSpPr txBox="1"/>
          <p:nvPr/>
        </p:nvSpPr>
        <p:spPr>
          <a:xfrm>
            <a:off x="287818" y="817451"/>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5" name="文字方塊 4">
            <a:extLst>
              <a:ext uri="{FF2B5EF4-FFF2-40B4-BE49-F238E27FC236}">
                <a16:creationId xmlns:a16="http://schemas.microsoft.com/office/drawing/2014/main" id="{1B63DBDE-4317-6A7E-39B9-BD02F18F9AB6}"/>
              </a:ext>
            </a:extLst>
          </p:cNvPr>
          <p:cNvSpPr txBox="1"/>
          <p:nvPr/>
        </p:nvSpPr>
        <p:spPr>
          <a:xfrm>
            <a:off x="310421" y="1403386"/>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old components</a:t>
            </a:r>
            <a:r>
              <a:rPr lang="en-US" altLang="zh-TW" dirty="0"/>
              <a:t>.</a:t>
            </a:r>
          </a:p>
          <a:p>
            <a:r>
              <a:rPr lang="en-US" altLang="zh-TW" dirty="0"/>
              <a:t>The introduction of the dataset can be found on page 85.</a:t>
            </a:r>
            <a:endParaRPr lang="zh-TW" altLang="en-US" dirty="0"/>
          </a:p>
        </p:txBody>
      </p:sp>
      <p:sp>
        <p:nvSpPr>
          <p:cNvPr id="4" name="文字方塊 3">
            <a:extLst>
              <a:ext uri="{FF2B5EF4-FFF2-40B4-BE49-F238E27FC236}">
                <a16:creationId xmlns:a16="http://schemas.microsoft.com/office/drawing/2014/main" id="{3A8B44FB-67FD-BD57-A292-A2DC9ABA66ED}"/>
              </a:ext>
            </a:extLst>
          </p:cNvPr>
          <p:cNvSpPr txBox="1"/>
          <p:nvPr/>
        </p:nvSpPr>
        <p:spPr>
          <a:xfrm>
            <a:off x="295770" y="1013435"/>
            <a:ext cx="8226772" cy="461665"/>
          </a:xfrm>
          <a:prstGeom prst="rect">
            <a:avLst/>
          </a:prstGeom>
          <a:noFill/>
        </p:spPr>
        <p:txBody>
          <a:bodyPr wrap="square">
            <a:spAutoFit/>
          </a:bodyPr>
          <a:lstStyle/>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old components, the Unknown rate without spectral normalization is roughly similar to the results with spectral normalization.</a:t>
            </a:r>
          </a:p>
        </p:txBody>
      </p:sp>
      <p:sp>
        <p:nvSpPr>
          <p:cNvPr id="15" name="頁尾版面配置區 14">
            <a:extLst>
              <a:ext uri="{FF2B5EF4-FFF2-40B4-BE49-F238E27FC236}">
                <a16:creationId xmlns:a16="http://schemas.microsoft.com/office/drawing/2014/main" id="{66A8138D-7380-8718-FEE0-98F3D59964FD}"/>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F7A45073-FAB7-853C-41E2-AB82B0E61825}"/>
              </a:ext>
            </a:extLst>
          </p:cNvPr>
          <p:cNvSpPr>
            <a:spLocks noGrp="1"/>
          </p:cNvSpPr>
          <p:nvPr>
            <p:ph type="sldNum" sz="quarter" idx="12"/>
          </p:nvPr>
        </p:nvSpPr>
        <p:spPr/>
        <p:txBody>
          <a:bodyPr/>
          <a:lstStyle/>
          <a:p>
            <a:fld id="{EE3F9CDB-1F21-4789-A81E-8FEA25CE194B}" type="slidenum">
              <a:rPr lang="zh-CN" altLang="en-US" smtClean="0"/>
              <a:pPr/>
              <a:t>74</a:t>
            </a:fld>
            <a:endParaRPr lang="zh-CN" altLang="en-US" dirty="0"/>
          </a:p>
        </p:txBody>
      </p:sp>
    </p:spTree>
    <p:extLst>
      <p:ext uri="{BB962C8B-B14F-4D97-AF65-F5344CB8AC3E}">
        <p14:creationId xmlns:p14="http://schemas.microsoft.com/office/powerpoint/2010/main" val="392596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nvGraphicFramePr>
            <p:xfrm>
              <a:off x="287818" y="195322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=1)</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 ± 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0.001% ± 0.001%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1.12% ± 0.958%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0.031% ± 0.031%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=3)</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0.015%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0.699% ± 0.123%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0.017% ± 0.009%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=5)</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0.017% ± 0.014%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0.673% ± 0.496%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0.018% ± 0.016%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pPr algn="ctr">
                            <a:defRPr/>
                          </a:pPr>
                          <a:r>
                            <a:rPr lang="en-US" altLang="zh-TW" sz="1200" dirty="0"/>
                            <a:t>Hybrid Expert</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(With SN</a:t>
                          </a:r>
                          <a:r>
                            <a:rPr lang="en-US" altLang="zh-TW" sz="1200" b="0" dirty="0">
                              <a:solidFill>
                                <a:srgbClr val="FF0000"/>
                              </a:solidFill>
                            </a:rPr>
                            <a:t> </a:t>
                          </a:r>
                          <a14:m>
                            <m:oMath xmlns:m="http://schemas.openxmlformats.org/officeDocument/2006/math">
                              <m:r>
                                <a:rPr lang="en-US" altLang="zh-TW" sz="1200" b="0" i="1" dirty="0" smtClean="0">
                                  <a:solidFill>
                                    <a:schemeClr val="tx1"/>
                                  </a:solidFill>
                                  <a:latin typeface="Cambria Math" panose="02040503050406030204" pitchFamily="18" charset="0"/>
                                </a:rPr>
                                <m:t>𝑐𝑜𝑒𝑓𝑓</m:t>
                              </m:r>
                            </m:oMath>
                          </a14:m>
                          <a:r>
                            <a:rPr lang="en-US" altLang="zh-TW" sz="1200" dirty="0"/>
                            <a:t>=7)</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0.022% ± 0.023%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0.005%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 ± 0.775%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0.026% ± 0.026%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1.141% ± 1.205%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0.009% ± 0.012%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Choice>
        <mc:Fallback xmlns="">
          <p:graphicFrame>
            <p:nvGraphicFramePr>
              <p:cNvPr id="2" name="表格 1">
                <a:extLst>
                  <a:ext uri="{FF2B5EF4-FFF2-40B4-BE49-F238E27FC236}">
                    <a16:creationId xmlns:a16="http://schemas.microsoft.com/office/drawing/2014/main" id="{4CB779FF-ED86-BBC3-C7CB-CCFF101F5AA4}"/>
                  </a:ext>
                </a:extLst>
              </p:cNvPr>
              <p:cNvGraphicFramePr>
                <a:graphicFrameLocks noGrp="1"/>
              </p:cNvGraphicFramePr>
              <p:nvPr>
                <p:extLst>
                  <p:ext uri="{D42A27DB-BD31-4B8C-83A1-F6EECF244321}">
                    <p14:modId xmlns:p14="http://schemas.microsoft.com/office/powerpoint/2010/main" val="117173526"/>
                  </p:ext>
                </p:extLst>
              </p:nvPr>
            </p:nvGraphicFramePr>
            <p:xfrm>
              <a:off x="287818" y="1953222"/>
              <a:ext cx="8523154" cy="310896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endParaRPr lang="zh-TW"/>
                        </a:p>
                      </a:txBody>
                      <a:tcPr anchor="ctr">
                        <a:blipFill>
                          <a:blip r:embed="rId3"/>
                          <a:stretch>
                            <a:fillRect l="-442" t="-141333" r="-520796" b="-45066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0.03% ± 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0.001% ± 0.001%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1.12% ± 0.958%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0.031% ± 0.031%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2775723560"/>
                      </a:ext>
                    </a:extLst>
                  </a:tr>
                  <a:tr h="457200">
                    <a:tc>
                      <a:txBody>
                        <a:bodyPr/>
                        <a:lstStyle/>
                        <a:p>
                          <a:endParaRPr lang="zh-TW"/>
                        </a:p>
                      </a:txBody>
                      <a:tcPr anchor="ctr">
                        <a:blipFill>
                          <a:blip r:embed="rId3"/>
                          <a:stretch>
                            <a:fillRect l="-442" t="-238158" r="-520796" b="-344737"/>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0.015%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0.699% ± 0.123%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0.017% ± 0.009%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068650119"/>
                      </a:ext>
                    </a:extLst>
                  </a:tr>
                  <a:tr h="457200">
                    <a:tc>
                      <a:txBody>
                        <a:bodyPr/>
                        <a:lstStyle/>
                        <a:p>
                          <a:endParaRPr lang="zh-TW"/>
                        </a:p>
                      </a:txBody>
                      <a:tcPr anchor="ctr">
                        <a:blipFill>
                          <a:blip r:embed="rId3"/>
                          <a:stretch>
                            <a:fillRect l="-442" t="-342667" r="-520796" b="-2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0.017% ± 0.014%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0.002% ± 0.003%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0.673% ± 0.496%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0.018% ± 0.016%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282259845"/>
                      </a:ext>
                    </a:extLst>
                  </a:tr>
                  <a:tr h="457200">
                    <a:tc>
                      <a:txBody>
                        <a:bodyPr/>
                        <a:lstStyle/>
                        <a:p>
                          <a:endParaRPr lang="zh-TW"/>
                        </a:p>
                      </a:txBody>
                      <a:tcPr anchor="ctr">
                        <a:blipFill>
                          <a:blip r:embed="rId3"/>
                          <a:stretch>
                            <a:fillRect l="-442" t="-442667" r="-520796" b="-149333"/>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0.022% ± 0.023%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0.005%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0.85% ± 0.775%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0.026% ± 0.026%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0.9971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anchor="ctr"/>
                    </a:tc>
                    <a:extLst>
                      <a:ext uri="{0D108BD9-81ED-4DB2-BD59-A6C34878D82A}">
                        <a16:rowId xmlns:a16="http://schemas.microsoft.com/office/drawing/2014/main" val="3469377739"/>
                      </a:ext>
                    </a:extLst>
                  </a:tr>
                  <a:tr h="640080">
                    <a:tc>
                      <a:txBody>
                        <a:bodyPr/>
                        <a:lstStyle/>
                        <a:p>
                          <a:pPr algn="ctr">
                            <a:defRPr/>
                          </a:pPr>
                          <a:r>
                            <a:rPr lang="en-US" altLang="zh-TW" sz="1200" dirty="0"/>
                            <a:t>Hybrid Expert</a:t>
                          </a: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a:t>
                          </a:r>
                          <a:r>
                            <a:rPr lang="en-US" altLang="zh-TW" sz="1200" dirty="0">
                              <a:solidFill>
                                <a:prstClr val="black"/>
                              </a:solidFill>
                            </a:rPr>
                            <a:t>Without </a:t>
                          </a:r>
                          <a:r>
                            <a:rPr lang="en-US" altLang="zh-TW" sz="1200" dirty="0"/>
                            <a:t>spectral normalization)</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0.004% ± 0.007%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1.141% ± 1.205%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0.009% ± 0.012%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0.99619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433813724"/>
                      </a:ext>
                    </a:extLst>
                  </a:tr>
                </a:tbl>
              </a:graphicData>
            </a:graphic>
          </p:graphicFrame>
        </mc:Fallback>
      </mc:AlternateContent>
      <p:sp>
        <p:nvSpPr>
          <p:cNvPr id="6" name="文字方塊 5">
            <a:extLst>
              <a:ext uri="{FF2B5EF4-FFF2-40B4-BE49-F238E27FC236}">
                <a16:creationId xmlns:a16="http://schemas.microsoft.com/office/drawing/2014/main" id="{CC5E29BA-BB48-2CAA-D51E-8D43C1708AE0}"/>
              </a:ext>
            </a:extLst>
          </p:cNvPr>
          <p:cNvSpPr txBox="1"/>
          <p:nvPr/>
        </p:nvSpPr>
        <p:spPr>
          <a:xfrm>
            <a:off x="287818" y="802362"/>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7" name="矩形 6">
            <a:extLst>
              <a:ext uri="{FF2B5EF4-FFF2-40B4-BE49-F238E27FC236}">
                <a16:creationId xmlns:a16="http://schemas.microsoft.com/office/drawing/2014/main" id="{924B3EC5-49CC-6D53-C7DD-01AF99E11C6B}"/>
              </a:ext>
            </a:extLst>
          </p:cNvPr>
          <p:cNvSpPr/>
          <p:nvPr/>
        </p:nvSpPr>
        <p:spPr bwMode="auto">
          <a:xfrm>
            <a:off x="165100" y="81318"/>
            <a:ext cx="5580117"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Ablation study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impact of spectral normalization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文字方塊 3">
            <a:extLst>
              <a:ext uri="{FF2B5EF4-FFF2-40B4-BE49-F238E27FC236}">
                <a16:creationId xmlns:a16="http://schemas.microsoft.com/office/drawing/2014/main" id="{F63A0DD1-EC16-2B50-A4C9-798FB5332D64}"/>
              </a:ext>
            </a:extLst>
          </p:cNvPr>
          <p:cNvSpPr txBox="1"/>
          <p:nvPr/>
        </p:nvSpPr>
        <p:spPr>
          <a:xfrm>
            <a:off x="310421" y="1403386"/>
            <a:ext cx="8347076" cy="507831"/>
          </a:xfrm>
          <a:prstGeom prst="rect">
            <a:avLst/>
          </a:prstGeom>
          <a:noFill/>
        </p:spPr>
        <p:txBody>
          <a:bodyPr wrap="square">
            <a:spAutoFit/>
          </a:bodyPr>
          <a:lstStyle/>
          <a:p>
            <a:r>
              <a:rPr lang="en-US" altLang="zh-TW" dirty="0"/>
              <a:t>The experimental results, averaged over three different dataset splits, utilized </a:t>
            </a:r>
            <a:r>
              <a:rPr lang="en-US" altLang="zh-TW" dirty="0">
                <a:solidFill>
                  <a:srgbClr val="FF0000"/>
                </a:solidFill>
              </a:rPr>
              <a:t>old components</a:t>
            </a:r>
            <a:r>
              <a:rPr lang="en-US" altLang="zh-TW" dirty="0"/>
              <a:t>.</a:t>
            </a:r>
          </a:p>
          <a:p>
            <a:r>
              <a:rPr lang="en-US" altLang="zh-TW" dirty="0"/>
              <a:t>The introduction of the dataset can be found on page 85.</a:t>
            </a:r>
            <a:endParaRPr lang="zh-TW" altLang="en-US" dirty="0"/>
          </a:p>
        </p:txBody>
      </p:sp>
      <p:sp>
        <p:nvSpPr>
          <p:cNvPr id="3" name="文字方塊 2">
            <a:extLst>
              <a:ext uri="{FF2B5EF4-FFF2-40B4-BE49-F238E27FC236}">
                <a16:creationId xmlns:a16="http://schemas.microsoft.com/office/drawing/2014/main" id="{421F4D30-5012-F104-CFB1-AC40B54395DE}"/>
              </a:ext>
            </a:extLst>
          </p:cNvPr>
          <p:cNvSpPr txBox="1"/>
          <p:nvPr/>
        </p:nvSpPr>
        <p:spPr>
          <a:xfrm>
            <a:off x="295770" y="1013435"/>
            <a:ext cx="8226772" cy="461665"/>
          </a:xfrm>
          <a:prstGeom prst="rect">
            <a:avLst/>
          </a:prstGeom>
          <a:noFill/>
        </p:spPr>
        <p:txBody>
          <a:bodyPr wrap="square">
            <a:spAutoFit/>
          </a:bodyPr>
          <a:lstStyle/>
          <a:p>
            <a:r>
              <a:rPr lang="zh-TW" altLang="en-US" sz="12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the following content, it can be observed that in the data with only old components, the Unknown rate without spectral normalization is roughly similar to the results with spectral normalization.</a:t>
            </a:r>
          </a:p>
        </p:txBody>
      </p:sp>
      <p:sp>
        <p:nvSpPr>
          <p:cNvPr id="15" name="頁尾版面配置區 14">
            <a:extLst>
              <a:ext uri="{FF2B5EF4-FFF2-40B4-BE49-F238E27FC236}">
                <a16:creationId xmlns:a16="http://schemas.microsoft.com/office/drawing/2014/main" id="{056E4D40-60A2-EFE5-044E-96D5AFE94C6B}"/>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4C86C2A5-545A-893B-83D6-D7E19B441C67}"/>
              </a:ext>
            </a:extLst>
          </p:cNvPr>
          <p:cNvSpPr>
            <a:spLocks noGrp="1"/>
          </p:cNvSpPr>
          <p:nvPr>
            <p:ph type="sldNum" sz="quarter" idx="12"/>
          </p:nvPr>
        </p:nvSpPr>
        <p:spPr/>
        <p:txBody>
          <a:bodyPr/>
          <a:lstStyle/>
          <a:p>
            <a:fld id="{EE3F9CDB-1F21-4789-A81E-8FEA25CE194B}" type="slidenum">
              <a:rPr lang="zh-CN" altLang="en-US" smtClean="0"/>
              <a:pPr/>
              <a:t>75</a:t>
            </a:fld>
            <a:endParaRPr lang="zh-CN" altLang="en-US" dirty="0"/>
          </a:p>
        </p:txBody>
      </p:sp>
    </p:spTree>
    <p:extLst>
      <p:ext uri="{BB962C8B-B14F-4D97-AF65-F5344CB8AC3E}">
        <p14:creationId xmlns:p14="http://schemas.microsoft.com/office/powerpoint/2010/main" val="116093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3116217" y="2267424"/>
            <a:ext cx="2911566" cy="769441"/>
          </a:xfrm>
          <a:prstGeom prst="rect">
            <a:avLst/>
          </a:prstGeom>
        </p:spPr>
        <p:txBody>
          <a:bodyPr wrap="none">
            <a:spAutoFit/>
          </a:bodyPr>
          <a:lstStyle/>
          <a:p>
            <a:pPr algn="ctr">
              <a:defRPr/>
            </a:pPr>
            <a:r>
              <a:rPr lang="zh-CN" altLang="en-US"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Summary</a:t>
            </a: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3823595" y="3477887"/>
            <a:ext cx="1496811" cy="320584"/>
          </a:xfrm>
          <a:prstGeom prst="roundRect">
            <a:avLst>
              <a:gd name="adj" fmla="val 50000"/>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j-lt"/>
              </a:rPr>
              <a:t>PART </a:t>
            </a:r>
            <a:r>
              <a:rPr lang="en-US" altLang="zh-TW" sz="1400" dirty="0">
                <a:solidFill>
                  <a:schemeClr val="bg1"/>
                </a:solidFill>
                <a:latin typeface="+mj-lt"/>
              </a:rPr>
              <a:t>FIVE</a:t>
            </a:r>
            <a:endParaRPr lang="zh-CN" altLang="en-US" sz="1400" dirty="0">
              <a:solidFill>
                <a:schemeClr val="bg1"/>
              </a:solidFill>
              <a:latin typeface="+mj-l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2056397" cy="646331"/>
          </a:xfrm>
          <a:prstGeom prst="rect">
            <a:avLst/>
          </a:prstGeom>
          <a:noFill/>
        </p:spPr>
        <p:txBody>
          <a:bodyPr wrap="none">
            <a:spAutoFit/>
          </a:bodyPr>
          <a:lstStyle/>
          <a:p>
            <a:pPr>
              <a:defRPr/>
            </a:pPr>
            <a:r>
              <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Part</a:t>
            </a:r>
            <a:r>
              <a:rPr lang="en-US" altLang="zh-TW"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 Summary</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Conclusion</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文字方塊 2"/>
          <p:cNvSpPr txBox="1"/>
          <p:nvPr/>
        </p:nvSpPr>
        <p:spPr>
          <a:xfrm>
            <a:off x="168540" y="834673"/>
            <a:ext cx="8722360" cy="3785652"/>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sz="1600" dirty="0"/>
              <a:t>We propose a Hybrid Expert which is a combination of MLP classifier (Defect detector branch) and Gaussian Process classifier (Component Classifier branch).</a:t>
            </a:r>
          </a:p>
          <a:p>
            <a:pPr marL="285750" indent="-285750" algn="just">
              <a:buFont typeface="Arial" panose="020B0604020202020204" pitchFamily="34" charset="0"/>
              <a:buChar char="•"/>
            </a:pPr>
            <a:endParaRPr lang="en-US" altLang="zh-TW" sz="1600" dirty="0"/>
          </a:p>
          <a:p>
            <a:pPr marL="285750" indent="-285750" algn="just">
              <a:buFont typeface="Arial" panose="020B0604020202020204" pitchFamily="34" charset="0"/>
              <a:buChar char="•"/>
            </a:pPr>
            <a:r>
              <a:rPr lang="en-US" altLang="zh-TW" sz="1600" dirty="0"/>
              <a:t>By varying the search space of Bayesian optimization, our proposed method can achieve different results according to different purposes.</a:t>
            </a:r>
          </a:p>
          <a:p>
            <a:pPr algn="just"/>
            <a:endParaRPr lang="en-US" altLang="zh-TW" sz="1600" dirty="0"/>
          </a:p>
          <a:p>
            <a:pPr marL="285750" indent="-285750" algn="just">
              <a:buFont typeface="Arial" panose="020B0604020202020204" pitchFamily="34" charset="0"/>
              <a:buChar char="•"/>
            </a:pPr>
            <a:r>
              <a:rPr lang="en-US" altLang="zh-TW" sz="1600" dirty="0"/>
              <a:t> Our method achieved an improved Calibrated Score of 0.99209 compared to previously proposed Hybrid Expert’s 0.98728 for </a:t>
            </a:r>
            <a:r>
              <a:rPr lang="en-US" altLang="zh-TW" sz="1600" dirty="0" err="1"/>
              <a:t>Phison</a:t>
            </a:r>
            <a:r>
              <a:rPr lang="en-US" altLang="zh-TW" sz="1600" dirty="0"/>
              <a:t> dataset. For 8-fruit dataset, from 0.9317 to 0.95064.</a:t>
            </a:r>
          </a:p>
          <a:p>
            <a:pPr marL="285750" indent="-285750" algn="just">
              <a:buFont typeface="Arial" panose="020B0604020202020204" pitchFamily="34" charset="0"/>
              <a:buChar char="•"/>
            </a:pPr>
            <a:endParaRPr lang="en-US" altLang="zh-TW" sz="1600" dirty="0"/>
          </a:p>
          <a:p>
            <a:pPr marL="285750" indent="-285750" algn="just">
              <a:buFont typeface="Arial" panose="020B0604020202020204" pitchFamily="34" charset="0"/>
              <a:buChar char="•"/>
            </a:pPr>
            <a:r>
              <a:rPr lang="en-US" altLang="zh-TW" sz="1600" dirty="0"/>
              <a:t>Future works </a:t>
            </a:r>
            <a:r>
              <a:rPr lang="en-US" altLang="zh-TW" sz="1600" b="1" dirty="0"/>
              <a:t>:</a:t>
            </a:r>
          </a:p>
          <a:p>
            <a:pPr marL="628650" lvl="1" indent="-285750" algn="just">
              <a:buFont typeface="Arial" panose="020B0604020202020204" pitchFamily="34" charset="0"/>
              <a:buChar char="•"/>
            </a:pPr>
            <a:r>
              <a:rPr lang="en-US" altLang="zh-TW" sz="1600" dirty="0"/>
              <a:t>By optimizing the architecture of the feature extractor, the features are closer to the Gaussian distribution, the overall performance can be improved.</a:t>
            </a:r>
            <a:r>
              <a:rPr lang="zh-TW" altLang="en-US" sz="1600" dirty="0"/>
              <a:t> </a:t>
            </a:r>
            <a:endParaRPr lang="en-US" altLang="zh-TW" sz="1600" dirty="0"/>
          </a:p>
          <a:p>
            <a:pPr marL="628650" lvl="1" indent="-285750" algn="just">
              <a:buFont typeface="Arial" panose="020B0604020202020204" pitchFamily="34" charset="0"/>
              <a:buChar char="•"/>
            </a:pPr>
            <a:r>
              <a:rPr lang="en-US" altLang="zh-TW" sz="1600" dirty="0"/>
              <a:t>To predict bad samples of new component, the diffusion model can be used to edit images or generate new defect images and use these data for training to address the poor detection performance for new defects.</a:t>
            </a:r>
          </a:p>
        </p:txBody>
      </p:sp>
      <p:sp>
        <p:nvSpPr>
          <p:cNvPr id="12" name="頁尾版面配置區 11">
            <a:extLst>
              <a:ext uri="{FF2B5EF4-FFF2-40B4-BE49-F238E27FC236}">
                <a16:creationId xmlns:a16="http://schemas.microsoft.com/office/drawing/2014/main" id="{B0AF9433-4EAF-D5A2-1F04-E1DC54838270}"/>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24247639-6F42-813E-AE0D-60754E1F17C8}"/>
              </a:ext>
            </a:extLst>
          </p:cNvPr>
          <p:cNvSpPr>
            <a:spLocks noGrp="1"/>
          </p:cNvSpPr>
          <p:nvPr>
            <p:ph type="sldNum" sz="quarter" idx="12"/>
          </p:nvPr>
        </p:nvSpPr>
        <p:spPr/>
        <p:txBody>
          <a:bodyPr/>
          <a:lstStyle/>
          <a:p>
            <a:fld id="{EE3F9CDB-1F21-4789-A81E-8FEA25CE194B}" type="slidenum">
              <a:rPr lang="zh-CN" altLang="en-US" smtClean="0"/>
              <a:pPr/>
              <a:t>77</a:t>
            </a:fld>
            <a:endParaRPr lang="zh-CN" altLang="en-US" dirty="0"/>
          </a:p>
        </p:txBody>
      </p:sp>
    </p:spTree>
    <p:extLst>
      <p:ext uri="{BB962C8B-B14F-4D97-AF65-F5344CB8AC3E}">
        <p14:creationId xmlns:p14="http://schemas.microsoft.com/office/powerpoint/2010/main" val="3838994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p:cNvSpPr/>
          <p:nvPr/>
        </p:nvSpPr>
        <p:spPr bwMode="auto">
          <a:xfrm>
            <a:off x="799015" y="2267424"/>
            <a:ext cx="7545976" cy="769441"/>
          </a:xfrm>
          <a:prstGeom prst="rect">
            <a:avLst/>
          </a:prstGeom>
        </p:spPr>
        <p:txBody>
          <a:bodyPr wrap="non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Thanks for Your </a:t>
            </a:r>
            <a:r>
              <a:rPr lang="en-US" altLang="zh-TW"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Attention</a:t>
            </a:r>
            <a:endPar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椭圆 36"/>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38" name="组合 37"/>
          <p:cNvGrpSpPr/>
          <p:nvPr/>
        </p:nvGrpSpPr>
        <p:grpSpPr>
          <a:xfrm>
            <a:off x="4117320" y="1086634"/>
            <a:ext cx="882535" cy="769790"/>
            <a:chOff x="4675188" y="2882900"/>
            <a:chExt cx="360362" cy="314325"/>
          </a:xfrm>
          <a:solidFill>
            <a:schemeClr val="tx2">
              <a:lumMod val="50000"/>
            </a:schemeClr>
          </a:solidFill>
        </p:grpSpPr>
        <p:sp>
          <p:nvSpPr>
            <p:cNvPr id="39"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0"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41"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cxnSp>
        <p:nvCxnSpPr>
          <p:cNvPr id="6" name="直接连接符 5"/>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A15E4EF0-AD07-754D-1285-0BA9B693E1C3}"/>
              </a:ext>
            </a:extLst>
          </p:cNvPr>
          <p:cNvSpPr/>
          <p:nvPr/>
        </p:nvSpPr>
        <p:spPr>
          <a:xfrm>
            <a:off x="2827749" y="3563936"/>
            <a:ext cx="1647818" cy="275590"/>
          </a:xfrm>
          <a:prstGeom prst="rect">
            <a:avLst/>
          </a:prstGeom>
        </p:spPr>
        <p:txBody>
          <a:bodyPr wrap="square">
            <a:spAutoFit/>
          </a:bodyPr>
          <a:lstStyle/>
          <a:p>
            <a:pPr lvl="0" algn="ctr"/>
            <a:r>
              <a:rPr lang="en-US" altLang="zh-CN" sz="1200" dirty="0">
                <a:solidFill>
                  <a:schemeClr val="bg1"/>
                </a:solidFill>
              </a:rPr>
              <a:t>Reporter</a:t>
            </a:r>
            <a:r>
              <a:rPr lang="zh-CN" altLang="en-US" sz="1200" dirty="0">
                <a:solidFill>
                  <a:schemeClr val="bg1"/>
                </a:solidFill>
              </a:rPr>
              <a:t>：</a:t>
            </a:r>
            <a:r>
              <a:rPr lang="zh-TW" altLang="en-US" sz="1200" dirty="0">
                <a:solidFill>
                  <a:schemeClr val="bg1"/>
                </a:solidFill>
              </a:rPr>
              <a:t>陳昱廷</a:t>
            </a:r>
            <a:endParaRPr lang="en-US" altLang="zh-CN" sz="1200" dirty="0">
              <a:solidFill>
                <a:schemeClr val="bg1"/>
              </a:solidFill>
            </a:endParaRPr>
          </a:p>
        </p:txBody>
      </p:sp>
      <p:sp>
        <p:nvSpPr>
          <p:cNvPr id="4" name="矩形 3">
            <a:extLst>
              <a:ext uri="{FF2B5EF4-FFF2-40B4-BE49-F238E27FC236}">
                <a16:creationId xmlns:a16="http://schemas.microsoft.com/office/drawing/2014/main" id="{6E66E7DA-C430-EBFB-D8E2-24FC91168333}"/>
              </a:ext>
            </a:extLst>
          </p:cNvPr>
          <p:cNvSpPr/>
          <p:nvPr/>
        </p:nvSpPr>
        <p:spPr>
          <a:xfrm>
            <a:off x="4725586" y="3563936"/>
            <a:ext cx="1647818" cy="275590"/>
          </a:xfrm>
          <a:prstGeom prst="rect">
            <a:avLst/>
          </a:prstGeom>
        </p:spPr>
        <p:txBody>
          <a:bodyPr wrap="square">
            <a:spAutoFit/>
          </a:bodyPr>
          <a:lstStyle/>
          <a:p>
            <a:pPr lvl="0" algn="ctr"/>
            <a:r>
              <a:rPr lang="en-US" altLang="zh-CN" sz="1200" dirty="0">
                <a:solidFill>
                  <a:schemeClr val="bg1"/>
                </a:solidFill>
              </a:rPr>
              <a:t>Date</a:t>
            </a:r>
            <a:r>
              <a:rPr lang="zh-CN" altLang="en-US" sz="1200" dirty="0">
                <a:solidFill>
                  <a:schemeClr val="bg1"/>
                </a:solidFill>
              </a:rPr>
              <a:t>：</a:t>
            </a:r>
            <a:r>
              <a:rPr lang="en-US" altLang="zh-TW" sz="1200">
                <a:solidFill>
                  <a:schemeClr val="bg1"/>
                </a:solidFill>
              </a:rPr>
              <a:t>2023/09/25</a:t>
            </a:r>
            <a:endParaRPr lang="en-US" altLang="zh-CN" sz="12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0" y="1248032"/>
            <a:ext cx="9144000" cy="2808834"/>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17752" y="772917"/>
            <a:ext cx="1281672" cy="1281672"/>
          </a:xfrm>
          <a:prstGeom prst="ellipse">
            <a:avLst/>
          </a:prstGeom>
          <a:solidFill>
            <a:schemeClr val="bg1"/>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6" name="组合 15"/>
          <p:cNvGrpSpPr/>
          <p:nvPr/>
        </p:nvGrpSpPr>
        <p:grpSpPr>
          <a:xfrm>
            <a:off x="4117320" y="1086634"/>
            <a:ext cx="882535" cy="769790"/>
            <a:chOff x="4675188" y="2882900"/>
            <a:chExt cx="360362" cy="314325"/>
          </a:xfrm>
          <a:solidFill>
            <a:schemeClr val="tx2">
              <a:lumMod val="50000"/>
            </a:schemeClr>
          </a:solidFill>
        </p:grpSpPr>
        <p:sp>
          <p:nvSpPr>
            <p:cNvPr id="18" name="AutoShape 43"/>
            <p:cNvSpPr/>
            <p:nvPr/>
          </p:nvSpPr>
          <p:spPr bwMode="auto">
            <a:xfrm>
              <a:off x="4675188" y="2882900"/>
              <a:ext cx="360362" cy="2571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6" name="AutoShape 44"/>
            <p:cNvSpPr/>
            <p:nvPr/>
          </p:nvSpPr>
          <p:spPr bwMode="auto">
            <a:xfrm>
              <a:off x="5000625" y="2994025"/>
              <a:ext cx="22225" cy="1238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sp>
          <p:nvSpPr>
            <p:cNvPr id="27" name="AutoShape 45"/>
            <p:cNvSpPr/>
            <p:nvPr/>
          </p:nvSpPr>
          <p:spPr bwMode="auto">
            <a:xfrm>
              <a:off x="4989513" y="3128963"/>
              <a:ext cx="46037" cy="682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grp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sym typeface="Gill Sans" charset="0"/>
              </a:endParaRPr>
            </a:p>
          </p:txBody>
        </p:sp>
      </p:grpSp>
      <p:sp>
        <p:nvSpPr>
          <p:cNvPr id="29" name="矩形 28"/>
          <p:cNvSpPr/>
          <p:nvPr/>
        </p:nvSpPr>
        <p:spPr bwMode="auto">
          <a:xfrm>
            <a:off x="3116217" y="2267424"/>
            <a:ext cx="2911566" cy="769441"/>
          </a:xfrm>
          <a:prstGeom prst="rect">
            <a:avLst/>
          </a:prstGeom>
        </p:spPr>
        <p:txBody>
          <a:bodyPr wrap="none">
            <a:spAutoFit/>
          </a:bodyPr>
          <a:lstStyle/>
          <a:p>
            <a:pPr algn="ctr">
              <a:defRPr/>
            </a:pPr>
            <a:r>
              <a:rPr lang="en-US" altLang="zh-CN"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Appendix</a:t>
            </a:r>
            <a:endParaRPr lang="zh-CN" altLang="en-US" sz="44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32" name="直接连接符 31"/>
          <p:cNvCxnSpPr/>
          <p:nvPr/>
        </p:nvCxnSpPr>
        <p:spPr>
          <a:xfrm>
            <a:off x="4170702" y="3323355"/>
            <a:ext cx="802595"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5146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2079B76B-0CBE-C7BD-F284-D74DDD97E110}"/>
              </a:ext>
            </a:extLst>
          </p:cNvPr>
          <p:cNvSpPr/>
          <p:nvPr/>
        </p:nvSpPr>
        <p:spPr bwMode="auto">
          <a:xfrm>
            <a:off x="90838" y="99301"/>
            <a:ext cx="8556012" cy="646331"/>
          </a:xfrm>
          <a:prstGeom prst="rect">
            <a:avLst/>
          </a:prstGeom>
          <a:noFill/>
        </p:spPr>
        <p:txBody>
          <a:bodyPr wrap="squar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From Previously proposed Hybrid Expert to The Proposed Method</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 name="群組 24">
            <a:extLst>
              <a:ext uri="{FF2B5EF4-FFF2-40B4-BE49-F238E27FC236}">
                <a16:creationId xmlns:a16="http://schemas.microsoft.com/office/drawing/2014/main" id="{DA0E9683-B7A5-FFAC-D6C3-3F15680EF81C}"/>
              </a:ext>
            </a:extLst>
          </p:cNvPr>
          <p:cNvGrpSpPr/>
          <p:nvPr/>
        </p:nvGrpSpPr>
        <p:grpSpPr>
          <a:xfrm>
            <a:off x="187282" y="2874689"/>
            <a:ext cx="8859191" cy="1937160"/>
            <a:chOff x="160651" y="2784440"/>
            <a:chExt cx="8859191" cy="1937160"/>
          </a:xfrm>
        </p:grpSpPr>
        <mc:AlternateContent xmlns:mc="http://schemas.openxmlformats.org/markup-compatibility/2006" xmlns:a14="http://schemas.microsoft.com/office/drawing/2010/main">
          <mc:Choice Requires="a14">
            <p:sp>
              <p:nvSpPr>
                <p:cNvPr id="15" name="文字方塊 20">
                  <a:extLst>
                    <a:ext uri="{FF2B5EF4-FFF2-40B4-BE49-F238E27FC236}">
                      <a16:creationId xmlns:a16="http://schemas.microsoft.com/office/drawing/2014/main" id="{578B4C1C-6CBC-FA0A-797D-F9C2551C9DEE}"/>
                    </a:ext>
                  </a:extLst>
                </p:cNvPr>
                <p:cNvSpPr txBox="1"/>
                <p:nvPr/>
              </p:nvSpPr>
              <p:spPr>
                <a:xfrm>
                  <a:off x="160651" y="3647321"/>
                  <a:ext cx="497851" cy="2616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𝑥</m:t>
                        </m:r>
                      </m:oMath>
                    </m:oMathPara>
                  </a14:m>
                  <a:endParaRPr lang="zh-TW" altLang="en-US" sz="1400" dirty="0"/>
                </a:p>
              </p:txBody>
            </p:sp>
          </mc:Choice>
          <mc:Fallback xmlns="">
            <p:sp>
              <p:nvSpPr>
                <p:cNvPr id="15" name="文字方塊 20">
                  <a:extLst>
                    <a:ext uri="{FF2B5EF4-FFF2-40B4-BE49-F238E27FC236}">
                      <a16:creationId xmlns:a16="http://schemas.microsoft.com/office/drawing/2014/main" id="{578B4C1C-6CBC-FA0A-797D-F9C2551C9DEE}"/>
                    </a:ext>
                  </a:extLst>
                </p:cNvPr>
                <p:cNvSpPr txBox="1">
                  <a:spLocks noRot="1" noChangeAspect="1" noMove="1" noResize="1" noEditPoints="1" noAdjustHandles="1" noChangeArrowheads="1" noChangeShapeType="1" noTextEdit="1"/>
                </p:cNvSpPr>
                <p:nvPr/>
              </p:nvSpPr>
              <p:spPr>
                <a:xfrm>
                  <a:off x="160651" y="3647321"/>
                  <a:ext cx="497851" cy="261610"/>
                </a:xfrm>
                <a:prstGeom prst="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矩形 39">
                  <a:extLst>
                    <a:ext uri="{FF2B5EF4-FFF2-40B4-BE49-F238E27FC236}">
                      <a16:creationId xmlns:a16="http://schemas.microsoft.com/office/drawing/2014/main" id="{B9CF6901-9951-4F94-9C53-0BEC746A6589}"/>
                    </a:ext>
                  </a:extLst>
                </p:cNvPr>
                <p:cNvSpPr/>
                <p:nvPr/>
              </p:nvSpPr>
              <p:spPr>
                <a:xfrm>
                  <a:off x="2841958" y="3750144"/>
                  <a:ext cx="1117593" cy="97145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mj-lt"/>
                    </a:rPr>
                    <a:t>Gaussian Process classifier</a:t>
                  </a:r>
                </a:p>
                <a:p>
                  <a:pPr algn="ctr"/>
                  <a:r>
                    <a:rPr lang="en-US" altLang="zh-TW" sz="1050" dirty="0">
                      <a:latin typeface="+mj-lt"/>
                    </a:rPr>
                    <a:t>(</a:t>
                  </a:r>
                  <a:r>
                    <a:rPr lang="en-US" altLang="zh-TW" sz="1050" dirty="0"/>
                    <a:t>with</a:t>
                  </a:r>
                  <a:r>
                    <a:rPr lang="en-US" altLang="zh-TW" sz="1050" dirty="0">
                      <a:latin typeface="+mj-lt"/>
                    </a:rPr>
                    <a:t> </a:t>
                  </a:r>
                  <a:r>
                    <a:rPr lang="en-US" altLang="zh-TW" sz="1050" dirty="0"/>
                    <a:t>K*50 inducing point)</a:t>
                  </a:r>
                  <a:endParaRPr lang="en-US" altLang="zh-TW" sz="1050" dirty="0">
                    <a:latin typeface="+mj-lt"/>
                  </a:endParaRPr>
                </a:p>
                <a:p>
                  <a:pPr algn="ctr"/>
                  <a14:m>
                    <m:oMathPara xmlns:m="http://schemas.openxmlformats.org/officeDocument/2006/math">
                      <m:oMathParaPr>
                        <m:jc m:val="centerGroup"/>
                      </m:oMathParaPr>
                      <m:oMath xmlns:m="http://schemas.openxmlformats.org/officeDocument/2006/math">
                        <m:r>
                          <m:rPr>
                            <m:sty m:val="p"/>
                          </m:rPr>
                          <a:rPr lang="el-GR" altLang="zh-TW" sz="1050" i="1">
                            <a:latin typeface="Cambria Math" panose="02040503050406030204" pitchFamily="18" charset="0"/>
                            <a:ea typeface="Cambria Math" panose="02040503050406030204" pitchFamily="18" charset="0"/>
                          </a:rPr>
                          <m:t>β</m:t>
                        </m:r>
                        <m:r>
                          <a:rPr lang="en-US" altLang="zh-TW" sz="1050" i="1">
                            <a:latin typeface="Cambria Math" panose="02040503050406030204" pitchFamily="18" charset="0"/>
                          </a:rPr>
                          <m:t>(</m:t>
                        </m:r>
                        <m:r>
                          <a:rPr lang="en-US" altLang="zh-TW" sz="1050" b="0" i="1" smtClean="0">
                            <a:latin typeface="Cambria Math" panose="02040503050406030204" pitchFamily="18" charset="0"/>
                            <a:ea typeface="Cambria Math" panose="02040503050406030204" pitchFamily="18" charset="0"/>
                          </a:rPr>
                          <m:t>𝑧</m:t>
                        </m:r>
                        <m:r>
                          <a:rPr lang="en-US" altLang="zh-TW" sz="1050" i="1">
                            <a:latin typeface="Cambria Math" panose="02040503050406030204" pitchFamily="18" charset="0"/>
                          </a:rPr>
                          <m:t>)</m:t>
                        </m:r>
                      </m:oMath>
                    </m:oMathPara>
                  </a14:m>
                  <a:endParaRPr lang="en-US" altLang="zh-TW" sz="1050" i="1" dirty="0"/>
                </a:p>
              </p:txBody>
            </p:sp>
          </mc:Choice>
          <mc:Fallback xmlns="">
            <p:sp>
              <p:nvSpPr>
                <p:cNvPr id="30" name="矩形 39">
                  <a:extLst>
                    <a:ext uri="{FF2B5EF4-FFF2-40B4-BE49-F238E27FC236}">
                      <a16:creationId xmlns:a16="http://schemas.microsoft.com/office/drawing/2014/main" id="{B9CF6901-9951-4F94-9C53-0BEC746A6589}"/>
                    </a:ext>
                  </a:extLst>
                </p:cNvPr>
                <p:cNvSpPr>
                  <a:spLocks noRot="1" noChangeAspect="1" noMove="1" noResize="1" noEditPoints="1" noAdjustHandles="1" noChangeArrowheads="1" noChangeShapeType="1" noTextEdit="1"/>
                </p:cNvSpPr>
                <p:nvPr/>
              </p:nvSpPr>
              <p:spPr>
                <a:xfrm>
                  <a:off x="2841958" y="3750144"/>
                  <a:ext cx="1117593" cy="971456"/>
                </a:xfrm>
                <a:prstGeom prst="rect">
                  <a:avLst/>
                </a:prstGeom>
                <a:blipFill>
                  <a:blip r:embed="rId3"/>
                  <a:stretch>
                    <a:fillRect t="-3086" b="-4938"/>
                  </a:stretch>
                </a:blipFill>
              </p:spPr>
              <p:txBody>
                <a:bodyPr/>
                <a:lstStyle/>
                <a:p>
                  <a:r>
                    <a:rPr lang="zh-TW" altLang="en-US">
                      <a:noFill/>
                    </a:rPr>
                    <a:t> </a:t>
                  </a:r>
                </a:p>
              </p:txBody>
            </p:sp>
          </mc:Fallback>
        </mc:AlternateContent>
        <p:cxnSp>
          <p:nvCxnSpPr>
            <p:cNvPr id="31" name="直線單箭頭接點 40">
              <a:extLst>
                <a:ext uri="{FF2B5EF4-FFF2-40B4-BE49-F238E27FC236}">
                  <a16:creationId xmlns:a16="http://schemas.microsoft.com/office/drawing/2014/main" id="{7B8D54C3-00E9-43E8-A162-017D46033C65}"/>
                </a:ext>
              </a:extLst>
            </p:cNvPr>
            <p:cNvCxnSpPr>
              <a:cxnSpLocks/>
            </p:cNvCxnSpPr>
            <p:nvPr/>
          </p:nvCxnSpPr>
          <p:spPr>
            <a:xfrm>
              <a:off x="4032795" y="4207435"/>
              <a:ext cx="43815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矩形 41">
                  <a:extLst>
                    <a:ext uri="{FF2B5EF4-FFF2-40B4-BE49-F238E27FC236}">
                      <a16:creationId xmlns:a16="http://schemas.microsoft.com/office/drawing/2014/main" id="{82B81196-A230-4443-8870-164C670982E5}"/>
                    </a:ext>
                  </a:extLst>
                </p:cNvPr>
                <p:cNvSpPr/>
                <p:nvPr/>
              </p:nvSpPr>
              <p:spPr>
                <a:xfrm>
                  <a:off x="4540109" y="3837895"/>
                  <a:ext cx="933498" cy="8403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1050" i="1" dirty="0" smtClean="0">
                          <a:latin typeface="Cambria Math" panose="02040503050406030204" pitchFamily="18" charset="0"/>
                        </a:rPr>
                        <m:t>P</m:t>
                      </m:r>
                      <m:r>
                        <m:rPr>
                          <m:sty m:val="p"/>
                        </m:rPr>
                        <a:rPr lang="en-US" altLang="zh-TW" sz="1050" i="1" dirty="0">
                          <a:latin typeface="Cambria Math" panose="02040503050406030204" pitchFamily="18" charset="0"/>
                        </a:rPr>
                        <m:t>robabili</m:t>
                      </m:r>
                    </m:oMath>
                  </a14:m>
                  <a:r>
                    <a:rPr lang="en-US" altLang="zh-TW" sz="1050" dirty="0">
                      <a:latin typeface="Cambria Math" panose="02040503050406030204" pitchFamily="18" charset="0"/>
                    </a:rPr>
                    <a:t>ties to</a:t>
                  </a:r>
                </a:p>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Uncertainty</a:t>
                  </a:r>
                </a:p>
                <a:p>
                  <a:pPr algn="ctr"/>
                  <a:r>
                    <a:rPr lang="en-US" altLang="zh-TW" sz="1050" dirty="0">
                      <a:latin typeface="Cambria Math" panose="02040503050406030204" pitchFamily="18" charset="0"/>
                    </a:rPr>
                    <a:t>Converter</a:t>
                  </a:r>
                  <a:endParaRPr lang="zh-TW" altLang="zh-TW" sz="1050" dirty="0">
                    <a:latin typeface="Cambria Math" panose="02040503050406030204" pitchFamily="18" charset="0"/>
                  </a:endParaRPr>
                </a:p>
              </p:txBody>
            </p:sp>
          </mc:Choice>
          <mc:Fallback xmlns="">
            <p:sp>
              <p:nvSpPr>
                <p:cNvPr id="32" name="矩形 41">
                  <a:extLst>
                    <a:ext uri="{FF2B5EF4-FFF2-40B4-BE49-F238E27FC236}">
                      <a16:creationId xmlns:a16="http://schemas.microsoft.com/office/drawing/2014/main" id="{82B81196-A230-4443-8870-164C670982E5}"/>
                    </a:ext>
                  </a:extLst>
                </p:cNvPr>
                <p:cNvSpPr>
                  <a:spLocks noRot="1" noChangeAspect="1" noMove="1" noResize="1" noEditPoints="1" noAdjustHandles="1" noChangeArrowheads="1" noChangeShapeType="1" noTextEdit="1"/>
                </p:cNvSpPr>
                <p:nvPr/>
              </p:nvSpPr>
              <p:spPr>
                <a:xfrm>
                  <a:off x="4540109" y="3837895"/>
                  <a:ext cx="933498" cy="840332"/>
                </a:xfrm>
                <a:prstGeom prst="rect">
                  <a:avLst/>
                </a:prstGeom>
                <a:blipFill>
                  <a:blip r:embed="rId4"/>
                  <a:stretch>
                    <a:fillRect t="-2158" r="-645" b="-6475"/>
                  </a:stretch>
                </a:blipFill>
              </p:spPr>
              <p:txBody>
                <a:bodyPr/>
                <a:lstStyle/>
                <a:p>
                  <a:r>
                    <a:rPr lang="zh-TW" altLang="en-US">
                      <a:noFill/>
                    </a:rPr>
                    <a:t> </a:t>
                  </a:r>
                </a:p>
              </p:txBody>
            </p:sp>
          </mc:Fallback>
        </mc:AlternateContent>
        <p:cxnSp>
          <p:nvCxnSpPr>
            <p:cNvPr id="34" name="直線單箭頭接點 48">
              <a:extLst>
                <a:ext uri="{FF2B5EF4-FFF2-40B4-BE49-F238E27FC236}">
                  <a16:creationId xmlns:a16="http://schemas.microsoft.com/office/drawing/2014/main" id="{EF8944EA-5C0B-4278-97FD-651DDE92C1EF}"/>
                </a:ext>
              </a:extLst>
            </p:cNvPr>
            <p:cNvCxnSpPr>
              <a:cxnSpLocks/>
            </p:cNvCxnSpPr>
            <p:nvPr/>
          </p:nvCxnSpPr>
          <p:spPr>
            <a:xfrm>
              <a:off x="5473607" y="4235872"/>
              <a:ext cx="261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50">
                  <a:extLst>
                    <a:ext uri="{FF2B5EF4-FFF2-40B4-BE49-F238E27FC236}">
                      <a16:creationId xmlns:a16="http://schemas.microsoft.com/office/drawing/2014/main" id="{6804EADF-C74E-48B4-BE9A-D15EBFCB6752}"/>
                    </a:ext>
                  </a:extLst>
                </p:cNvPr>
                <p:cNvSpPr/>
                <p:nvPr/>
              </p:nvSpPr>
              <p:spPr>
                <a:xfrm>
                  <a:off x="5753310" y="3846955"/>
                  <a:ext cx="1081847" cy="83127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Uncertainty</a:t>
                  </a:r>
                </a:p>
                <a:p>
                  <a:pPr algn="ctr"/>
                  <a:r>
                    <a:rPr lang="en-US" altLang="zh-TW" sz="1050" dirty="0">
                      <a:latin typeface="Cambria Math" panose="02040503050406030204" pitchFamily="18" charset="0"/>
                    </a:rPr>
                    <a:t>to defect</a:t>
                  </a:r>
                </a:p>
                <a:p>
                  <a:pPr algn="ctr"/>
                  <a:r>
                    <a:rPr lang="en-US" altLang="zh-TW" sz="1050" dirty="0">
                      <a:latin typeface="Cambria Math" panose="02040503050406030204" pitchFamily="18" charset="0"/>
                    </a:rPr>
                    <a:t>converter</a:t>
                  </a:r>
                </a:p>
                <a:p>
                  <a:pPr algn="ctr"/>
                  <a:r>
                    <a:rPr lang="en-US" altLang="zh-TW" sz="1050" dirty="0">
                      <a:latin typeface="Cambria Math" panose="02040503050406030204" pitchFamily="18" charset="0"/>
                    </a:rPr>
                    <a:t> </a:t>
                  </a:r>
                  <a14:m>
                    <m:oMath xmlns:m="http://schemas.openxmlformats.org/officeDocument/2006/math">
                      <m:r>
                        <a:rPr lang="en-US" altLang="zh-TW" sz="1050" i="1">
                          <a:latin typeface="Cambria Math" panose="02040503050406030204" pitchFamily="18" charset="0"/>
                        </a:rPr>
                        <m:t>𝛾</m:t>
                      </m:r>
                      <m:r>
                        <a:rPr lang="en-US" altLang="zh-TW" sz="1050" i="1">
                          <a:latin typeface="Cambria Math" panose="02040503050406030204" pitchFamily="18" charset="0"/>
                        </a:rPr>
                        <m:t>(</m:t>
                      </m:r>
                      <m:r>
                        <a:rPr lang="en-US" altLang="zh-TW" sz="1050" b="0" i="1" dirty="0" smtClean="0">
                          <a:latin typeface="Cambria Math" panose="02040503050406030204" pitchFamily="18" charset="0"/>
                        </a:rPr>
                        <m:t>𝑈</m:t>
                      </m:r>
                      <m:r>
                        <a:rPr lang="en-US" altLang="zh-TW" sz="1050" i="1">
                          <a:latin typeface="Cambria Math" panose="02040503050406030204" pitchFamily="18" charset="0"/>
                        </a:rPr>
                        <m:t>)</m:t>
                      </m:r>
                    </m:oMath>
                  </a14:m>
                  <a:endParaRPr lang="zh-TW" altLang="en-US" sz="1050" i="1" dirty="0"/>
                </a:p>
              </p:txBody>
            </p:sp>
          </mc:Choice>
          <mc:Fallback xmlns="">
            <p:sp>
              <p:nvSpPr>
                <p:cNvPr id="35" name="矩形 50">
                  <a:extLst>
                    <a:ext uri="{FF2B5EF4-FFF2-40B4-BE49-F238E27FC236}">
                      <a16:creationId xmlns:a16="http://schemas.microsoft.com/office/drawing/2014/main" id="{6804EADF-C74E-48B4-BE9A-D15EBFCB6752}"/>
                    </a:ext>
                  </a:extLst>
                </p:cNvPr>
                <p:cNvSpPr>
                  <a:spLocks noRot="1" noChangeAspect="1" noMove="1" noResize="1" noEditPoints="1" noAdjustHandles="1" noChangeArrowheads="1" noChangeShapeType="1" noTextEdit="1"/>
                </p:cNvSpPr>
                <p:nvPr/>
              </p:nvSpPr>
              <p:spPr>
                <a:xfrm>
                  <a:off x="5753310" y="3846955"/>
                  <a:ext cx="1081847" cy="831272"/>
                </a:xfrm>
                <a:prstGeom prst="rect">
                  <a:avLst/>
                </a:prstGeom>
                <a:blipFill>
                  <a:blip r:embed="rId5"/>
                  <a:stretch>
                    <a:fillRect t="-2174" b="-57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52">
                  <a:extLst>
                    <a:ext uri="{FF2B5EF4-FFF2-40B4-BE49-F238E27FC236}">
                      <a16:creationId xmlns:a16="http://schemas.microsoft.com/office/drawing/2014/main" id="{B6C639EE-9369-4132-AE1F-53E57B8CE79E}"/>
                    </a:ext>
                  </a:extLst>
                </p:cNvPr>
                <p:cNvSpPr txBox="1"/>
                <p:nvPr/>
              </p:nvSpPr>
              <p:spPr>
                <a:xfrm>
                  <a:off x="5339756" y="4338364"/>
                  <a:ext cx="490305"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b="0" i="1" dirty="0" smtClean="0">
                            <a:latin typeface="Cambria Math" panose="02040503050406030204" pitchFamily="18" charset="0"/>
                          </a:rPr>
                          <m:t>𝑈</m:t>
                        </m:r>
                      </m:oMath>
                    </m:oMathPara>
                  </a14:m>
                  <a:endParaRPr lang="zh-TW" altLang="en-US" sz="1050" dirty="0"/>
                </a:p>
              </p:txBody>
            </p:sp>
          </mc:Choice>
          <mc:Fallback xmlns="">
            <p:sp>
              <p:nvSpPr>
                <p:cNvPr id="36" name="文字方塊 52">
                  <a:extLst>
                    <a:ext uri="{FF2B5EF4-FFF2-40B4-BE49-F238E27FC236}">
                      <a16:creationId xmlns:a16="http://schemas.microsoft.com/office/drawing/2014/main" id="{B6C639EE-9369-4132-AE1F-53E57B8CE79E}"/>
                    </a:ext>
                  </a:extLst>
                </p:cNvPr>
                <p:cNvSpPr txBox="1">
                  <a:spLocks noRot="1" noChangeAspect="1" noMove="1" noResize="1" noEditPoints="1" noAdjustHandles="1" noChangeArrowheads="1" noChangeShapeType="1" noTextEdit="1"/>
                </p:cNvSpPr>
                <p:nvPr/>
              </p:nvSpPr>
              <p:spPr>
                <a:xfrm>
                  <a:off x="5339756" y="4338364"/>
                  <a:ext cx="490305" cy="25391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文字方塊 53">
                  <a:extLst>
                    <a:ext uri="{FF2B5EF4-FFF2-40B4-BE49-F238E27FC236}">
                      <a16:creationId xmlns:a16="http://schemas.microsoft.com/office/drawing/2014/main" id="{B17547FA-EFEF-430C-8200-7A3400EFA8B8}"/>
                    </a:ext>
                  </a:extLst>
                </p:cNvPr>
                <p:cNvSpPr txBox="1"/>
                <p:nvPr/>
              </p:nvSpPr>
              <p:spPr>
                <a:xfrm>
                  <a:off x="6760461" y="4254374"/>
                  <a:ext cx="552785" cy="2801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oMath>
                    </m:oMathPara>
                  </a14:m>
                  <a:endParaRPr lang="zh-TW" altLang="en-US" sz="1050" dirty="0"/>
                </a:p>
              </p:txBody>
            </p:sp>
          </mc:Choice>
          <mc:Fallback xmlns="">
            <p:sp>
              <p:nvSpPr>
                <p:cNvPr id="37" name="文字方塊 53">
                  <a:extLst>
                    <a:ext uri="{FF2B5EF4-FFF2-40B4-BE49-F238E27FC236}">
                      <a16:creationId xmlns:a16="http://schemas.microsoft.com/office/drawing/2014/main" id="{B17547FA-EFEF-430C-8200-7A3400EFA8B8}"/>
                    </a:ext>
                  </a:extLst>
                </p:cNvPr>
                <p:cNvSpPr txBox="1">
                  <a:spLocks noRot="1" noChangeAspect="1" noMove="1" noResize="1" noEditPoints="1" noAdjustHandles="1" noChangeArrowheads="1" noChangeShapeType="1" noTextEdit="1"/>
                </p:cNvSpPr>
                <p:nvPr/>
              </p:nvSpPr>
              <p:spPr>
                <a:xfrm>
                  <a:off x="6760461" y="4254374"/>
                  <a:ext cx="552785" cy="280141"/>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8" name="矩形 58">
                  <a:extLst>
                    <a:ext uri="{FF2B5EF4-FFF2-40B4-BE49-F238E27FC236}">
                      <a16:creationId xmlns:a16="http://schemas.microsoft.com/office/drawing/2014/main" id="{DA3146AE-9A72-47E6-BBBC-8908A1FE7193}"/>
                    </a:ext>
                  </a:extLst>
                </p:cNvPr>
                <p:cNvSpPr/>
                <p:nvPr/>
              </p:nvSpPr>
              <p:spPr>
                <a:xfrm>
                  <a:off x="1027218" y="3223110"/>
                  <a:ext cx="923228"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t>Feature Extractor</a:t>
                  </a:r>
                  <a14:m>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a14:m>
                  <a:endParaRPr lang="zh-TW" altLang="en-US" sz="1050" dirty="0"/>
                </a:p>
              </p:txBody>
            </p:sp>
          </mc:Choice>
          <mc:Fallback xmlns="">
            <p:sp>
              <p:nvSpPr>
                <p:cNvPr id="38" name="矩形 58">
                  <a:extLst>
                    <a:ext uri="{FF2B5EF4-FFF2-40B4-BE49-F238E27FC236}">
                      <a16:creationId xmlns:a16="http://schemas.microsoft.com/office/drawing/2014/main" id="{DA3146AE-9A72-47E6-BBBC-8908A1FE7193}"/>
                    </a:ext>
                  </a:extLst>
                </p:cNvPr>
                <p:cNvSpPr>
                  <a:spLocks noRot="1" noChangeAspect="1" noMove="1" noResize="1" noEditPoints="1" noAdjustHandles="1" noChangeArrowheads="1" noChangeShapeType="1" noTextEdit="1"/>
                </p:cNvSpPr>
                <p:nvPr/>
              </p:nvSpPr>
              <p:spPr>
                <a:xfrm>
                  <a:off x="1027218" y="3223110"/>
                  <a:ext cx="923228" cy="1070741"/>
                </a:xfrm>
                <a:prstGeom prst="rect">
                  <a:avLst/>
                </a:prstGeom>
                <a:blipFill>
                  <a:blip r:embed="rId8"/>
                  <a:stretch>
                    <a:fillRect/>
                  </a:stretch>
                </a:blipFill>
              </p:spPr>
              <p:txBody>
                <a:bodyPr/>
                <a:lstStyle/>
                <a:p>
                  <a:r>
                    <a:rPr lang="zh-TW" altLang="en-US">
                      <a:noFill/>
                    </a:rPr>
                    <a:t> </a:t>
                  </a:r>
                </a:p>
              </p:txBody>
            </p:sp>
          </mc:Fallback>
        </mc:AlternateContent>
        <p:cxnSp>
          <p:nvCxnSpPr>
            <p:cNvPr id="39" name="直線單箭頭接點 60">
              <a:extLst>
                <a:ext uri="{FF2B5EF4-FFF2-40B4-BE49-F238E27FC236}">
                  <a16:creationId xmlns:a16="http://schemas.microsoft.com/office/drawing/2014/main" id="{306762A6-F161-442A-9070-A5CD1703B864}"/>
                </a:ext>
              </a:extLst>
            </p:cNvPr>
            <p:cNvCxnSpPr>
              <a:cxnSpLocks/>
            </p:cNvCxnSpPr>
            <p:nvPr/>
          </p:nvCxnSpPr>
          <p:spPr>
            <a:xfrm>
              <a:off x="626127" y="3758481"/>
              <a:ext cx="30419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69">
                  <a:extLst>
                    <a:ext uri="{FF2B5EF4-FFF2-40B4-BE49-F238E27FC236}">
                      <a16:creationId xmlns:a16="http://schemas.microsoft.com/office/drawing/2014/main" id="{2F459E31-44D3-4D8B-82F8-8286800344A3}"/>
                    </a:ext>
                  </a:extLst>
                </p:cNvPr>
                <p:cNvSpPr txBox="1"/>
                <p:nvPr/>
              </p:nvSpPr>
              <p:spPr>
                <a:xfrm>
                  <a:off x="1997393" y="3476344"/>
                  <a:ext cx="386778"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050" i="1" smtClean="0">
                            <a:latin typeface="Cambria Math" panose="02040503050406030204" pitchFamily="18" charset="0"/>
                          </a:rPr>
                          <m:t>𝑧</m:t>
                        </m:r>
                      </m:oMath>
                    </m:oMathPara>
                  </a14:m>
                  <a:endParaRPr lang="zh-TW" altLang="en-US" sz="1050" dirty="0"/>
                </a:p>
              </p:txBody>
            </p:sp>
          </mc:Choice>
          <mc:Fallback xmlns="">
            <p:sp>
              <p:nvSpPr>
                <p:cNvPr id="40" name="文字方塊 69">
                  <a:extLst>
                    <a:ext uri="{FF2B5EF4-FFF2-40B4-BE49-F238E27FC236}">
                      <a16:creationId xmlns:a16="http://schemas.microsoft.com/office/drawing/2014/main" id="{2F459E31-44D3-4D8B-82F8-8286800344A3}"/>
                    </a:ext>
                  </a:extLst>
                </p:cNvPr>
                <p:cNvSpPr txBox="1">
                  <a:spLocks noRot="1" noChangeAspect="1" noMove="1" noResize="1" noEditPoints="1" noAdjustHandles="1" noChangeArrowheads="1" noChangeShapeType="1" noTextEdit="1"/>
                </p:cNvSpPr>
                <p:nvPr/>
              </p:nvSpPr>
              <p:spPr>
                <a:xfrm>
                  <a:off x="1997393" y="3476344"/>
                  <a:ext cx="386778" cy="253916"/>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72">
                  <a:extLst>
                    <a:ext uri="{FF2B5EF4-FFF2-40B4-BE49-F238E27FC236}">
                      <a16:creationId xmlns:a16="http://schemas.microsoft.com/office/drawing/2014/main" id="{16262466-A316-44E1-8965-434ABE5C47F9}"/>
                    </a:ext>
                  </a:extLst>
                </p:cNvPr>
                <p:cNvSpPr txBox="1"/>
                <p:nvPr/>
              </p:nvSpPr>
              <p:spPr>
                <a:xfrm>
                  <a:off x="5151677" y="2963169"/>
                  <a:ext cx="552785" cy="279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oMath>
                    </m:oMathPara>
                  </a14:m>
                  <a:endParaRPr lang="zh-TW" altLang="en-US" sz="1050" dirty="0"/>
                </a:p>
              </p:txBody>
            </p:sp>
          </mc:Choice>
          <mc:Fallback xmlns="">
            <p:sp>
              <p:nvSpPr>
                <p:cNvPr id="41" name="文字方塊 72">
                  <a:extLst>
                    <a:ext uri="{FF2B5EF4-FFF2-40B4-BE49-F238E27FC236}">
                      <a16:creationId xmlns:a16="http://schemas.microsoft.com/office/drawing/2014/main" id="{16262466-A316-44E1-8965-434ABE5C47F9}"/>
                    </a:ext>
                  </a:extLst>
                </p:cNvPr>
                <p:cNvSpPr txBox="1">
                  <a:spLocks noRot="1" noChangeAspect="1" noMove="1" noResize="1" noEditPoints="1" noAdjustHandles="1" noChangeArrowheads="1" noChangeShapeType="1" noTextEdit="1"/>
                </p:cNvSpPr>
                <p:nvPr/>
              </p:nvSpPr>
              <p:spPr>
                <a:xfrm>
                  <a:off x="5151677" y="2963169"/>
                  <a:ext cx="552785" cy="279820"/>
                </a:xfrm>
                <a:prstGeom prst="rect">
                  <a:avLst/>
                </a:prstGeom>
                <a:blipFill>
                  <a:blip r:embed="rId10"/>
                  <a:stretch>
                    <a:fillRect/>
                  </a:stretch>
                </a:blipFill>
              </p:spPr>
              <p:txBody>
                <a:bodyPr/>
                <a:lstStyle/>
                <a:p>
                  <a:r>
                    <a:rPr lang="zh-TW" altLang="en-US">
                      <a:noFill/>
                    </a:rPr>
                    <a:t> </a:t>
                  </a:r>
                </a:p>
              </p:txBody>
            </p:sp>
          </mc:Fallback>
        </mc:AlternateContent>
        <p:grpSp>
          <p:nvGrpSpPr>
            <p:cNvPr id="43" name="群組 29">
              <a:extLst>
                <a:ext uri="{FF2B5EF4-FFF2-40B4-BE49-F238E27FC236}">
                  <a16:creationId xmlns:a16="http://schemas.microsoft.com/office/drawing/2014/main" id="{72099E4C-DF5D-4DC1-BA39-AE8E5EC8A801}"/>
                </a:ext>
              </a:extLst>
            </p:cNvPr>
            <p:cNvGrpSpPr/>
            <p:nvPr/>
          </p:nvGrpSpPr>
          <p:grpSpPr>
            <a:xfrm>
              <a:off x="1991914" y="3295462"/>
              <a:ext cx="828600" cy="940410"/>
              <a:chOff x="4416532" y="2650366"/>
              <a:chExt cx="900792" cy="1237808"/>
            </a:xfrm>
          </p:grpSpPr>
          <p:cxnSp>
            <p:nvCxnSpPr>
              <p:cNvPr id="44" name="肘形接點 111">
                <a:extLst>
                  <a:ext uri="{FF2B5EF4-FFF2-40B4-BE49-F238E27FC236}">
                    <a16:creationId xmlns:a16="http://schemas.microsoft.com/office/drawing/2014/main" id="{1F7E5DC2-8E20-4A23-94A0-C0713167E867}"/>
                  </a:ext>
                </a:extLst>
              </p:cNvPr>
              <p:cNvCxnSpPr>
                <a:cxnSpLocks/>
              </p:cNvCxnSpPr>
              <p:nvPr/>
            </p:nvCxnSpPr>
            <p:spPr>
              <a:xfrm rot="5400000" flipH="1" flipV="1">
                <a:off x="4785494" y="2729844"/>
                <a:ext cx="611308" cy="452351"/>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肘形接點 3">
                <a:extLst>
                  <a:ext uri="{FF2B5EF4-FFF2-40B4-BE49-F238E27FC236}">
                    <a16:creationId xmlns:a16="http://schemas.microsoft.com/office/drawing/2014/main" id="{E9A39395-58AD-4198-A909-59B74C84E6FA}"/>
                  </a:ext>
                </a:extLst>
              </p:cNvPr>
              <p:cNvCxnSpPr/>
              <p:nvPr/>
            </p:nvCxnSpPr>
            <p:spPr>
              <a:xfrm>
                <a:off x="4416532" y="3276865"/>
                <a:ext cx="900792" cy="611309"/>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6" name="矩形 80">
                  <a:extLst>
                    <a:ext uri="{FF2B5EF4-FFF2-40B4-BE49-F238E27FC236}">
                      <a16:creationId xmlns:a16="http://schemas.microsoft.com/office/drawing/2014/main" id="{D25F447F-CE2E-40AA-9159-AA6329ACCF03}"/>
                    </a:ext>
                  </a:extLst>
                </p:cNvPr>
                <p:cNvSpPr/>
                <p:nvPr/>
              </p:nvSpPr>
              <p:spPr>
                <a:xfrm>
                  <a:off x="7238549" y="2784440"/>
                  <a:ext cx="1027542" cy="172521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latin typeface="Cambria Math" panose="02040503050406030204" pitchFamily="18" charset="0"/>
                    </a:rPr>
                    <a:t>Prediction</a:t>
                  </a:r>
                </a:p>
                <a:p>
                  <a:pPr algn="ctr"/>
                  <a:r>
                    <a:rPr lang="en-US" altLang="zh-TW" sz="105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1050" i="1" dirty="0">
                            <a:solidFill>
                              <a:schemeClr val="tx1"/>
                            </a:solidFill>
                            <a:latin typeface="Cambria Math" panose="02040503050406030204" pitchFamily="18" charset="0"/>
                          </a:rPr>
                          <m:t>𝐺</m:t>
                        </m:r>
                        <m:r>
                          <a:rPr lang="en-US" altLang="zh-TW" sz="1050" i="1"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i="1" dirty="0">
                                    <a:solidFill>
                                      <a:schemeClr val="tx1"/>
                                    </a:solidFill>
                                    <a:latin typeface="Cambria Math" panose="02040503050406030204" pitchFamily="18" charset="0"/>
                                  </a:rPr>
                                  <m:t>𝑦</m:t>
                                </m:r>
                              </m:e>
                            </m:acc>
                          </m:e>
                          <m:sub>
                            <m:r>
                              <a:rPr lang="en-US" altLang="zh-TW" sz="1050" i="1" dirty="0">
                                <a:solidFill>
                                  <a:schemeClr val="tx1"/>
                                </a:solidFill>
                                <a:latin typeface="Cambria Math" panose="02040503050406030204" pitchFamily="18" charset="0"/>
                              </a:rPr>
                              <m:t>𝑑𝑒𝑓</m:t>
                            </m:r>
                          </m:sub>
                          <m:sup>
                            <m:r>
                              <a:rPr lang="en-US" altLang="zh-TW" sz="1050" i="1" dirty="0">
                                <a:solidFill>
                                  <a:schemeClr val="tx1"/>
                                </a:solidFill>
                                <a:latin typeface="Cambria Math" panose="02040503050406030204" pitchFamily="18" charset="0"/>
                              </a:rPr>
                              <m:t>1</m:t>
                            </m:r>
                          </m:sup>
                        </m:sSubSup>
                        <m:r>
                          <a:rPr lang="en-US" altLang="zh-TW" sz="1050" i="1"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i="1" dirty="0">
                                    <a:solidFill>
                                      <a:schemeClr val="tx1"/>
                                    </a:solidFill>
                                    <a:latin typeface="Cambria Math" panose="02040503050406030204" pitchFamily="18" charset="0"/>
                                  </a:rPr>
                                  <m:t>𝑦</m:t>
                                </m:r>
                              </m:e>
                            </m:acc>
                          </m:e>
                          <m:sub>
                            <m:r>
                              <a:rPr lang="en-US" altLang="zh-TW" sz="1050" i="1" dirty="0">
                                <a:solidFill>
                                  <a:schemeClr val="tx1"/>
                                </a:solidFill>
                                <a:latin typeface="Cambria Math" panose="02040503050406030204" pitchFamily="18" charset="0"/>
                              </a:rPr>
                              <m:t>𝑑𝑒𝑓</m:t>
                            </m:r>
                          </m:sub>
                          <m:sup>
                            <m:r>
                              <a:rPr lang="en-US" altLang="zh-TW" sz="1050" i="1" dirty="0">
                                <a:solidFill>
                                  <a:schemeClr val="tx1"/>
                                </a:solidFill>
                                <a:latin typeface="Cambria Math" panose="02040503050406030204" pitchFamily="18" charset="0"/>
                              </a:rPr>
                              <m:t>2</m:t>
                            </m:r>
                          </m:sup>
                        </m:sSubSup>
                        <m:r>
                          <a:rPr lang="en-US" altLang="zh-TW" sz="1050" i="1" dirty="0">
                            <a:solidFill>
                              <a:schemeClr val="tx1"/>
                            </a:solidFill>
                            <a:latin typeface="Cambria Math" panose="02040503050406030204" pitchFamily="18" charset="0"/>
                          </a:rPr>
                          <m:t>)</m:t>
                        </m:r>
                      </m:oMath>
                    </m:oMathPara>
                  </a14:m>
                  <a:endParaRPr lang="zh-TW" altLang="en-US" sz="1050" dirty="0">
                    <a:solidFill>
                      <a:schemeClr val="tx1"/>
                    </a:solidFill>
                  </a:endParaRPr>
                </a:p>
              </p:txBody>
            </p:sp>
          </mc:Choice>
          <mc:Fallback xmlns="">
            <p:sp>
              <p:nvSpPr>
                <p:cNvPr id="46" name="矩形 80">
                  <a:extLst>
                    <a:ext uri="{FF2B5EF4-FFF2-40B4-BE49-F238E27FC236}">
                      <a16:creationId xmlns:a16="http://schemas.microsoft.com/office/drawing/2014/main" id="{D25F447F-CE2E-40AA-9159-AA6329ACCF03}"/>
                    </a:ext>
                  </a:extLst>
                </p:cNvPr>
                <p:cNvSpPr>
                  <a:spLocks noRot="1" noChangeAspect="1" noMove="1" noResize="1" noEditPoints="1" noAdjustHandles="1" noChangeArrowheads="1" noChangeShapeType="1" noTextEdit="1"/>
                </p:cNvSpPr>
                <p:nvPr/>
              </p:nvSpPr>
              <p:spPr>
                <a:xfrm>
                  <a:off x="7238549" y="2784440"/>
                  <a:ext cx="1027542" cy="1725216"/>
                </a:xfrm>
                <a:prstGeom prst="rect">
                  <a:avLst/>
                </a:prstGeom>
                <a:blipFill>
                  <a:blip r:embed="rId11"/>
                  <a:stretch>
                    <a:fillRect/>
                  </a:stretch>
                </a:blipFill>
              </p:spPr>
              <p:txBody>
                <a:bodyPr/>
                <a:lstStyle/>
                <a:p>
                  <a:r>
                    <a:rPr lang="zh-TW" altLang="en-US">
                      <a:noFill/>
                    </a:rPr>
                    <a:t> </a:t>
                  </a:r>
                </a:p>
              </p:txBody>
            </p:sp>
          </mc:Fallback>
        </mc:AlternateContent>
        <p:cxnSp>
          <p:nvCxnSpPr>
            <p:cNvPr id="47" name="直線單箭頭接點 82">
              <a:extLst>
                <a:ext uri="{FF2B5EF4-FFF2-40B4-BE49-F238E27FC236}">
                  <a16:creationId xmlns:a16="http://schemas.microsoft.com/office/drawing/2014/main" id="{12EF3A34-47DA-4B0A-A021-D76037A322A0}"/>
                </a:ext>
              </a:extLst>
            </p:cNvPr>
            <p:cNvCxnSpPr/>
            <p:nvPr/>
          </p:nvCxnSpPr>
          <p:spPr>
            <a:xfrm>
              <a:off x="8363745" y="3663229"/>
              <a:ext cx="6560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94">
              <a:extLst>
                <a:ext uri="{FF2B5EF4-FFF2-40B4-BE49-F238E27FC236}">
                  <a16:creationId xmlns:a16="http://schemas.microsoft.com/office/drawing/2014/main" id="{08FDDB09-80FA-4C3E-8759-8087B44DD1F9}"/>
                </a:ext>
              </a:extLst>
            </p:cNvPr>
            <p:cNvCxnSpPr>
              <a:cxnSpLocks/>
            </p:cNvCxnSpPr>
            <p:nvPr/>
          </p:nvCxnSpPr>
          <p:spPr>
            <a:xfrm>
              <a:off x="4180594" y="3321002"/>
              <a:ext cx="279787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矩形 28">
                  <a:extLst>
                    <a:ext uri="{FF2B5EF4-FFF2-40B4-BE49-F238E27FC236}">
                      <a16:creationId xmlns:a16="http://schemas.microsoft.com/office/drawing/2014/main" id="{48177BB1-F8F2-47AF-ABCF-E55EBB460317}"/>
                    </a:ext>
                  </a:extLst>
                </p:cNvPr>
                <p:cNvSpPr/>
                <p:nvPr/>
              </p:nvSpPr>
              <p:spPr>
                <a:xfrm>
                  <a:off x="8363745" y="3310821"/>
                  <a:ext cx="469295" cy="266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dirty="0" smtClean="0">
                                <a:latin typeface="Cambria Math" panose="02040503050406030204" pitchFamily="18" charset="0"/>
                              </a:rPr>
                            </m:ctrlPr>
                          </m:sSubPr>
                          <m:e>
                            <m:acc>
                              <m:accPr>
                                <m:chr m:val="̂"/>
                                <m:ctrlPr>
                                  <a:rPr lang="zh-TW" altLang="en-US" sz="1050" i="1" dirty="0" smtClean="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𝑑𝑒𝑓</m:t>
                            </m:r>
                          </m:sub>
                        </m:sSub>
                      </m:oMath>
                    </m:oMathPara>
                  </a14:m>
                  <a:endParaRPr lang="zh-TW" altLang="en-US" sz="1050" dirty="0"/>
                </a:p>
              </p:txBody>
            </p:sp>
          </mc:Choice>
          <mc:Fallback xmlns="">
            <p:sp>
              <p:nvSpPr>
                <p:cNvPr id="49" name="矩形 28">
                  <a:extLst>
                    <a:ext uri="{FF2B5EF4-FFF2-40B4-BE49-F238E27FC236}">
                      <a16:creationId xmlns:a16="http://schemas.microsoft.com/office/drawing/2014/main" id="{48177BB1-F8F2-47AF-ABCF-E55EBB460317}"/>
                    </a:ext>
                  </a:extLst>
                </p:cNvPr>
                <p:cNvSpPr>
                  <a:spLocks noRot="1" noChangeAspect="1" noMove="1" noResize="1" noEditPoints="1" noAdjustHandles="1" noChangeArrowheads="1" noChangeShapeType="1" noTextEdit="1"/>
                </p:cNvSpPr>
                <p:nvPr/>
              </p:nvSpPr>
              <p:spPr>
                <a:xfrm>
                  <a:off x="8363745" y="3310821"/>
                  <a:ext cx="469295" cy="266868"/>
                </a:xfrm>
                <a:prstGeom prst="rect">
                  <a:avLst/>
                </a:prstGeom>
                <a:blipFill>
                  <a:blip r:embed="rId12"/>
                  <a:stretch>
                    <a:fillRect/>
                  </a:stretch>
                </a:blipFill>
              </p:spPr>
              <p:txBody>
                <a:bodyPr/>
                <a:lstStyle/>
                <a:p>
                  <a:r>
                    <a:rPr lang="zh-TW" altLang="en-US">
                      <a:noFill/>
                    </a:rPr>
                    <a:t> </a:t>
                  </a:r>
                </a:p>
              </p:txBody>
            </p:sp>
          </mc:Fallback>
        </mc:AlternateContent>
        <p:cxnSp>
          <p:nvCxnSpPr>
            <p:cNvPr id="50" name="直線單箭頭接點 49">
              <a:extLst>
                <a:ext uri="{FF2B5EF4-FFF2-40B4-BE49-F238E27FC236}">
                  <a16:creationId xmlns:a16="http://schemas.microsoft.com/office/drawing/2014/main" id="{4A2A4738-AA76-456B-AD8A-A55037BC2322}"/>
                </a:ext>
              </a:extLst>
            </p:cNvPr>
            <p:cNvCxnSpPr>
              <a:cxnSpLocks/>
            </p:cNvCxnSpPr>
            <p:nvPr/>
          </p:nvCxnSpPr>
          <p:spPr>
            <a:xfrm>
              <a:off x="6878681" y="4184091"/>
              <a:ext cx="261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矩形 51">
                  <a:extLst>
                    <a:ext uri="{FF2B5EF4-FFF2-40B4-BE49-F238E27FC236}">
                      <a16:creationId xmlns:a16="http://schemas.microsoft.com/office/drawing/2014/main" id="{B2BFF960-FA98-4C34-90DD-DB22382BA7D9}"/>
                    </a:ext>
                  </a:extLst>
                </p:cNvPr>
                <p:cNvSpPr/>
                <p:nvPr/>
              </p:nvSpPr>
              <p:spPr>
                <a:xfrm>
                  <a:off x="2847085" y="2925145"/>
                  <a:ext cx="1124568" cy="6717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i="0" dirty="0">
                      <a:latin typeface="+mj-lt"/>
                    </a:rPr>
                    <a:t>MLP classifier</a:t>
                  </a:r>
                  <a:endParaRPr lang="zh-TW" altLang="en-US" sz="1050" i="1"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el-GR" altLang="zh-TW" sz="1050" i="1">
                            <a:latin typeface="Cambria Math" panose="02040503050406030204" pitchFamily="18" charset="0"/>
                            <a:ea typeface="Cambria Math" panose="02040503050406030204" pitchFamily="18" charset="0"/>
                          </a:rPr>
                          <m:t>α</m:t>
                        </m:r>
                        <m:r>
                          <a:rPr lang="en-US" altLang="zh-TW" sz="1050" i="1">
                            <a:latin typeface="Cambria Math" panose="02040503050406030204" pitchFamily="18" charset="0"/>
                            <a:ea typeface="Cambria Math" panose="02040503050406030204" pitchFamily="18" charset="0"/>
                          </a:rPr>
                          <m:t>(</m:t>
                        </m:r>
                        <m:r>
                          <a:rPr lang="en-US" altLang="zh-TW" sz="1050" b="0" i="1" smtClean="0">
                            <a:latin typeface="Cambria Math" panose="02040503050406030204" pitchFamily="18" charset="0"/>
                          </a:rPr>
                          <m:t>𝑧</m:t>
                        </m:r>
                        <m:r>
                          <a:rPr lang="en-US" altLang="zh-TW" sz="1050" i="1">
                            <a:latin typeface="Cambria Math" panose="02040503050406030204" pitchFamily="18" charset="0"/>
                            <a:ea typeface="Cambria Math" panose="02040503050406030204" pitchFamily="18" charset="0"/>
                          </a:rPr>
                          <m:t>)</m:t>
                        </m:r>
                      </m:oMath>
                    </m:oMathPara>
                  </a14:m>
                  <a:endParaRPr lang="en-US" altLang="zh-TW" sz="1050" i="1" dirty="0">
                    <a:latin typeface="Cambria Math" panose="02040503050406030204" pitchFamily="18" charset="0"/>
                  </a:endParaRPr>
                </a:p>
              </p:txBody>
            </p:sp>
          </mc:Choice>
          <mc:Fallback xmlns="">
            <p:sp>
              <p:nvSpPr>
                <p:cNvPr id="51" name="矩形 51">
                  <a:extLst>
                    <a:ext uri="{FF2B5EF4-FFF2-40B4-BE49-F238E27FC236}">
                      <a16:creationId xmlns:a16="http://schemas.microsoft.com/office/drawing/2014/main" id="{B2BFF960-FA98-4C34-90DD-DB22382BA7D9}"/>
                    </a:ext>
                  </a:extLst>
                </p:cNvPr>
                <p:cNvSpPr>
                  <a:spLocks noRot="1" noChangeAspect="1" noMove="1" noResize="1" noEditPoints="1" noAdjustHandles="1" noChangeArrowheads="1" noChangeShapeType="1" noTextEdit="1"/>
                </p:cNvSpPr>
                <p:nvPr/>
              </p:nvSpPr>
              <p:spPr>
                <a:xfrm>
                  <a:off x="2847085" y="2925145"/>
                  <a:ext cx="1124568" cy="671761"/>
                </a:xfrm>
                <a:prstGeom prst="rect">
                  <a:avLst/>
                </a:prstGeom>
                <a:blipFill>
                  <a:blip r:embed="rId13"/>
                  <a:stretch>
                    <a:fillRect/>
                  </a:stretch>
                </a:blipFill>
              </p:spPr>
              <p:txBody>
                <a:bodyPr/>
                <a:lstStyle/>
                <a:p>
                  <a:r>
                    <a:rPr lang="zh-TW" altLang="en-US">
                      <a:noFill/>
                    </a:rPr>
                    <a:t> </a:t>
                  </a:r>
                </a:p>
              </p:txBody>
            </p:sp>
          </mc:Fallback>
        </mc:AlternateContent>
        <p:cxnSp>
          <p:nvCxnSpPr>
            <p:cNvPr id="52" name="肘形接點 3">
              <a:extLst>
                <a:ext uri="{FF2B5EF4-FFF2-40B4-BE49-F238E27FC236}">
                  <a16:creationId xmlns:a16="http://schemas.microsoft.com/office/drawing/2014/main" id="{422B8FAC-0A00-4A2D-91CB-8DBA0A511FBF}"/>
                </a:ext>
              </a:extLst>
            </p:cNvPr>
            <p:cNvCxnSpPr>
              <a:cxnSpLocks/>
              <a:endCxn id="35" idx="0"/>
            </p:cNvCxnSpPr>
            <p:nvPr/>
          </p:nvCxnSpPr>
          <p:spPr>
            <a:xfrm>
              <a:off x="5777691" y="3555854"/>
              <a:ext cx="516543" cy="291101"/>
            </a:xfrm>
            <a:prstGeom prst="bentConnector2">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24">
                  <a:extLst>
                    <a:ext uri="{FF2B5EF4-FFF2-40B4-BE49-F238E27FC236}">
                      <a16:creationId xmlns:a16="http://schemas.microsoft.com/office/drawing/2014/main" id="{B1F6F9A8-04D4-5175-E728-8FE3DD180FDD}"/>
                    </a:ext>
                  </a:extLst>
                </p:cNvPr>
                <p:cNvSpPr txBox="1"/>
                <p:nvPr/>
              </p:nvSpPr>
              <p:spPr>
                <a:xfrm>
                  <a:off x="5280756" y="3428700"/>
                  <a:ext cx="560090" cy="2809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a:latin typeface="Cambria Math" panose="02040503050406030204" pitchFamily="18" charset="0"/>
                              </a:rPr>
                            </m:ctrlPr>
                          </m:sSubSupPr>
                          <m:e>
                            <m:r>
                              <a:rPr lang="en-US" altLang="zh-TW" sz="1050" i="1">
                                <a:latin typeface="Cambria Math" panose="02040503050406030204" pitchFamily="18" charset="0"/>
                              </a:rPr>
                              <m:t>𝑇</m:t>
                            </m:r>
                          </m:e>
                          <m:sub>
                            <m:r>
                              <a:rPr lang="en-US" altLang="zh-TW" sz="1050" i="1">
                                <a:latin typeface="Cambria Math" panose="02040503050406030204" pitchFamily="18" charset="0"/>
                              </a:rPr>
                              <m:t>𝑗</m:t>
                            </m:r>
                          </m:sub>
                          <m:sup>
                            <m:r>
                              <a:rPr lang="en-US" altLang="zh-TW" sz="1050" i="1">
                                <a:latin typeface="Cambria Math" panose="02040503050406030204" pitchFamily="18" charset="0"/>
                              </a:rPr>
                              <m:t>1</m:t>
                            </m:r>
                          </m:sup>
                        </m:sSubSup>
                        <m:r>
                          <a:rPr lang="en-US" altLang="zh-TW" sz="1050" b="0" i="1" smtClean="0">
                            <a:latin typeface="Cambria Math" panose="02040503050406030204" pitchFamily="18" charset="0"/>
                          </a:rPr>
                          <m:t>,</m:t>
                        </m:r>
                        <m:sSubSup>
                          <m:sSubSupPr>
                            <m:ctrlPr>
                              <a:rPr lang="en-US" altLang="zh-TW" sz="1050" i="1">
                                <a:latin typeface="Cambria Math" panose="02040503050406030204" pitchFamily="18" charset="0"/>
                              </a:rPr>
                            </m:ctrlPr>
                          </m:sSubSupPr>
                          <m:e>
                            <m:r>
                              <a:rPr lang="en-US" altLang="zh-TW" sz="1050" i="1">
                                <a:latin typeface="Cambria Math" panose="02040503050406030204" pitchFamily="18" charset="0"/>
                              </a:rPr>
                              <m:t>𝑇</m:t>
                            </m:r>
                          </m:e>
                          <m:sub>
                            <m:r>
                              <a:rPr lang="en-US" altLang="zh-TW" sz="1050" i="1">
                                <a:latin typeface="Cambria Math" panose="02040503050406030204" pitchFamily="18" charset="0"/>
                              </a:rPr>
                              <m:t>𝑗</m:t>
                            </m:r>
                          </m:sub>
                          <m:sup>
                            <m:r>
                              <a:rPr lang="en-US" altLang="zh-TW" sz="1050" i="1">
                                <a:latin typeface="Cambria Math" panose="02040503050406030204" pitchFamily="18" charset="0"/>
                              </a:rPr>
                              <m:t>2</m:t>
                            </m:r>
                          </m:sup>
                        </m:sSubSup>
                      </m:oMath>
                    </m:oMathPara>
                  </a14:m>
                  <a:endParaRPr lang="zh-TW" altLang="en-US" sz="1050" dirty="0"/>
                </a:p>
              </p:txBody>
            </p:sp>
          </mc:Choice>
          <mc:Fallback xmlns="">
            <p:sp>
              <p:nvSpPr>
                <p:cNvPr id="53" name="TextBox 24">
                  <a:extLst>
                    <a:ext uri="{FF2B5EF4-FFF2-40B4-BE49-F238E27FC236}">
                      <a16:creationId xmlns:a16="http://schemas.microsoft.com/office/drawing/2014/main" id="{B1F6F9A8-04D4-5175-E728-8FE3DD180FDD}"/>
                    </a:ext>
                  </a:extLst>
                </p:cNvPr>
                <p:cNvSpPr txBox="1">
                  <a:spLocks noRot="1" noChangeAspect="1" noMove="1" noResize="1" noEditPoints="1" noAdjustHandles="1" noChangeArrowheads="1" noChangeShapeType="1" noTextEdit="1"/>
                </p:cNvSpPr>
                <p:nvPr/>
              </p:nvSpPr>
              <p:spPr>
                <a:xfrm>
                  <a:off x="5280756" y="3428700"/>
                  <a:ext cx="560090" cy="280974"/>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4" name="文字方塊 9">
                  <a:extLst>
                    <a:ext uri="{FF2B5EF4-FFF2-40B4-BE49-F238E27FC236}">
                      <a16:creationId xmlns:a16="http://schemas.microsoft.com/office/drawing/2014/main" id="{72F32DC6-DA03-6CC2-A662-69B927D3F305}"/>
                    </a:ext>
                  </a:extLst>
                </p:cNvPr>
                <p:cNvSpPr txBox="1"/>
                <p:nvPr/>
              </p:nvSpPr>
              <p:spPr>
                <a:xfrm>
                  <a:off x="3902620" y="4303662"/>
                  <a:ext cx="698500" cy="2539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b="1" i="1" dirty="0">
                                <a:latin typeface="Cambria Math" panose="02040503050406030204" pitchFamily="18" charset="0"/>
                              </a:rPr>
                            </m:ctrlPr>
                          </m:sSubPr>
                          <m:e>
                            <m:r>
                              <a:rPr lang="en-US" altLang="zh-TW" sz="1050" b="1" i="1" dirty="0">
                                <a:latin typeface="Cambria Math" panose="02040503050406030204" pitchFamily="18" charset="0"/>
                              </a:rPr>
                              <m:t>{</m:t>
                            </m:r>
                            <m:acc>
                              <m:accPr>
                                <m:chr m:val="̂"/>
                                <m:ctrlPr>
                                  <a:rPr lang="zh-TW" altLang="en-US" sz="1050" b="1" i="1" dirty="0">
                                    <a:latin typeface="Cambria Math" panose="02040503050406030204" pitchFamily="18" charset="0"/>
                                  </a:rPr>
                                </m:ctrlPr>
                              </m:accPr>
                              <m:e>
                                <m:r>
                                  <a:rPr lang="zh-TW" altLang="en-US" sz="1050" b="1" dirty="0">
                                    <a:latin typeface="Cambria Math" panose="02040503050406030204" pitchFamily="18" charset="0"/>
                                  </a:rPr>
                                  <m:t>𝐲</m:t>
                                </m:r>
                              </m:e>
                            </m:acc>
                          </m:e>
                          <m:sub>
                            <m:r>
                              <a:rPr lang="en-US" altLang="zh-TW" sz="1050" b="1" dirty="0">
                                <a:latin typeface="Cambria Math" panose="02040503050406030204" pitchFamily="18" charset="0"/>
                              </a:rPr>
                              <m:t>𝐜𝐨𝐦</m:t>
                            </m:r>
                          </m:sub>
                        </m:sSub>
                        <m:r>
                          <a:rPr lang="en-US" altLang="zh-TW" sz="1050" b="1" i="1" dirty="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54" name="文字方塊 9">
                  <a:extLst>
                    <a:ext uri="{FF2B5EF4-FFF2-40B4-BE49-F238E27FC236}">
                      <a16:creationId xmlns:a16="http://schemas.microsoft.com/office/drawing/2014/main" id="{72F32DC6-DA03-6CC2-A662-69B927D3F305}"/>
                    </a:ext>
                  </a:extLst>
                </p:cNvPr>
                <p:cNvSpPr txBox="1">
                  <a:spLocks noRot="1" noChangeAspect="1" noMove="1" noResize="1" noEditPoints="1" noAdjustHandles="1" noChangeArrowheads="1" noChangeShapeType="1" noTextEdit="1"/>
                </p:cNvSpPr>
                <p:nvPr/>
              </p:nvSpPr>
              <p:spPr>
                <a:xfrm>
                  <a:off x="3902620" y="4303662"/>
                  <a:ext cx="698500" cy="253916"/>
                </a:xfrm>
                <a:prstGeom prst="rect">
                  <a:avLst/>
                </a:prstGeom>
                <a:blipFill>
                  <a:blip r:embed="rId15"/>
                  <a:stretch>
                    <a:fillRect b="-4762"/>
                  </a:stretch>
                </a:blipFill>
              </p:spPr>
              <p:txBody>
                <a:bodyPr/>
                <a:lstStyle/>
                <a:p>
                  <a:r>
                    <a:rPr lang="zh-TW" altLang="en-US">
                      <a:noFill/>
                    </a:rPr>
                    <a:t> </a:t>
                  </a:r>
                </a:p>
              </p:txBody>
            </p:sp>
          </mc:Fallback>
        </mc:AlternateContent>
      </p:grpSp>
      <p:sp>
        <p:nvSpPr>
          <p:cNvPr id="2" name="Down Arrow 1"/>
          <p:cNvSpPr/>
          <p:nvPr/>
        </p:nvSpPr>
        <p:spPr>
          <a:xfrm>
            <a:off x="4080320" y="2676536"/>
            <a:ext cx="577048" cy="2663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群組 25">
            <a:extLst>
              <a:ext uri="{FF2B5EF4-FFF2-40B4-BE49-F238E27FC236}">
                <a16:creationId xmlns:a16="http://schemas.microsoft.com/office/drawing/2014/main" id="{45B6C228-FB8D-7304-60EA-2293449E9B91}"/>
              </a:ext>
            </a:extLst>
          </p:cNvPr>
          <p:cNvGrpSpPr/>
          <p:nvPr/>
        </p:nvGrpSpPr>
        <p:grpSpPr>
          <a:xfrm>
            <a:off x="139484" y="1019061"/>
            <a:ext cx="8912789" cy="1628852"/>
            <a:chOff x="55577" y="741653"/>
            <a:chExt cx="8912789" cy="1628852"/>
          </a:xfrm>
        </p:grpSpPr>
        <mc:AlternateContent xmlns:mc="http://schemas.openxmlformats.org/markup-compatibility/2006" xmlns:a14="http://schemas.microsoft.com/office/drawing/2010/main">
          <mc:Choice Requires="a14">
            <p:sp>
              <p:nvSpPr>
                <p:cNvPr id="3" name="矩形 65">
                  <a:extLst>
                    <a:ext uri="{FF2B5EF4-FFF2-40B4-BE49-F238E27FC236}">
                      <a16:creationId xmlns:a16="http://schemas.microsoft.com/office/drawing/2014/main" id="{9FC12BDB-4FEC-E737-E811-9F9B42100BBD}"/>
                    </a:ext>
                  </a:extLst>
                </p:cNvPr>
                <p:cNvSpPr/>
                <p:nvPr/>
              </p:nvSpPr>
              <p:spPr>
                <a:xfrm>
                  <a:off x="687747" y="1104043"/>
                  <a:ext cx="1081604" cy="83231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r>
                              <a:rPr lang="en-US" altLang="zh-TW" sz="1050">
                                <a:latin typeface="Cambria Math" panose="02040503050406030204" pitchFamily="18" charset="0"/>
                              </a:rPr>
                              <m:t>1</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3" name="矩形 65">
                  <a:extLst>
                    <a:ext uri="{FF2B5EF4-FFF2-40B4-BE49-F238E27FC236}">
                      <a16:creationId xmlns:a16="http://schemas.microsoft.com/office/drawing/2014/main" id="{9FC12BDB-4FEC-E737-E811-9F9B42100BBD}"/>
                    </a:ext>
                  </a:extLst>
                </p:cNvPr>
                <p:cNvSpPr>
                  <a:spLocks noRot="1" noChangeAspect="1" noMove="1" noResize="1" noEditPoints="1" noAdjustHandles="1" noChangeArrowheads="1" noChangeShapeType="1" noTextEdit="1"/>
                </p:cNvSpPr>
                <p:nvPr/>
              </p:nvSpPr>
              <p:spPr>
                <a:xfrm>
                  <a:off x="687747" y="1104043"/>
                  <a:ext cx="1081604" cy="832311"/>
                </a:xfrm>
                <a:prstGeom prst="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矩形 67">
                  <a:extLst>
                    <a:ext uri="{FF2B5EF4-FFF2-40B4-BE49-F238E27FC236}">
                      <a16:creationId xmlns:a16="http://schemas.microsoft.com/office/drawing/2014/main" id="{6485799E-D539-ADD6-E8A7-F86D0CF3C034}"/>
                    </a:ext>
                  </a:extLst>
                </p:cNvPr>
                <p:cNvSpPr/>
                <p:nvPr/>
              </p:nvSpPr>
              <p:spPr>
                <a:xfrm>
                  <a:off x="3868198" y="822539"/>
                  <a:ext cx="1461820" cy="4847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Discriminative Model</a:t>
                  </a:r>
                </a:p>
                <a:p>
                  <a:pPr algn="ctr"/>
                  <a14:m>
                    <m:oMathPara xmlns:m="http://schemas.openxmlformats.org/officeDocument/2006/math">
                      <m:oMathParaPr>
                        <m:jc m:val="centerGroup"/>
                      </m:oMathParaPr>
                      <m:oMath xmlns:m="http://schemas.openxmlformats.org/officeDocument/2006/math">
                        <m:r>
                          <a:rPr lang="en-US" altLang="zh-TW" sz="1050">
                            <a:latin typeface="Cambria Math" panose="02040503050406030204" pitchFamily="18" charset="0"/>
                          </a:rPr>
                          <m:t>𝜓</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4" name="矩形 67">
                  <a:extLst>
                    <a:ext uri="{FF2B5EF4-FFF2-40B4-BE49-F238E27FC236}">
                      <a16:creationId xmlns:a16="http://schemas.microsoft.com/office/drawing/2014/main" id="{6485799E-D539-ADD6-E8A7-F86D0CF3C034}"/>
                    </a:ext>
                  </a:extLst>
                </p:cNvPr>
                <p:cNvSpPr>
                  <a:spLocks noRot="1" noChangeAspect="1" noMove="1" noResize="1" noEditPoints="1" noAdjustHandles="1" noChangeArrowheads="1" noChangeShapeType="1" noTextEdit="1"/>
                </p:cNvSpPr>
                <p:nvPr/>
              </p:nvSpPr>
              <p:spPr>
                <a:xfrm>
                  <a:off x="3868198" y="822539"/>
                  <a:ext cx="1461820" cy="484796"/>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矩形 70">
                  <a:extLst>
                    <a:ext uri="{FF2B5EF4-FFF2-40B4-BE49-F238E27FC236}">
                      <a16:creationId xmlns:a16="http://schemas.microsoft.com/office/drawing/2014/main" id="{E7D20C3D-441F-68C5-44BB-7B2DB921BC8E}"/>
                    </a:ext>
                  </a:extLst>
                </p:cNvPr>
                <p:cNvSpPr/>
                <p:nvPr/>
              </p:nvSpPr>
              <p:spPr>
                <a:xfrm>
                  <a:off x="2144169" y="1191618"/>
                  <a:ext cx="1031438" cy="731706"/>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Shared </a:t>
                  </a:r>
                  <a14:m>
                    <m:oMath xmlns:m="http://schemas.openxmlformats.org/officeDocument/2006/math">
                      <m:r>
                        <m:rPr>
                          <m:sty m:val="p"/>
                        </m:rPr>
                        <a:rPr lang="en-US" altLang="zh-TW" sz="1050" i="1" dirty="0">
                          <a:latin typeface="Cambria Math" panose="02040503050406030204" pitchFamily="18" charset="0"/>
                        </a:rPr>
                        <m:t>E</m:t>
                      </m:r>
                    </m:oMath>
                  </a14:m>
                  <a:r>
                    <a:rPr lang="en-US" altLang="zh-TW" sz="1050" dirty="0">
                      <a:latin typeface="Cambria Math" panose="02040503050406030204" pitchFamily="18" charset="0"/>
                    </a:rPr>
                    <a:t>mbedding </a:t>
                  </a:r>
                  <a14:m>
                    <m:oMath xmlns:m="http://schemas.openxmlformats.org/officeDocument/2006/math">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𝑓</m:t>
                          </m:r>
                        </m:e>
                        <m:sub>
                          <m:r>
                            <a:rPr lang="en-US" altLang="zh-TW" sz="1050">
                              <a:latin typeface="Cambria Math" panose="02040503050406030204" pitchFamily="18" charset="0"/>
                            </a:rPr>
                            <m:t>𝜃</m:t>
                          </m:r>
                          <m:r>
                            <a:rPr lang="en-US" altLang="zh-TW" sz="1050">
                              <a:latin typeface="Cambria Math" panose="02040503050406030204" pitchFamily="18" charset="0"/>
                            </a:rPr>
                            <m:t>2</m:t>
                          </m:r>
                        </m:sub>
                      </m:sSub>
                      <m:r>
                        <a:rPr lang="en-US" altLang="zh-TW" sz="1050">
                          <a:latin typeface="Cambria Math" panose="02040503050406030204" pitchFamily="18" charset="0"/>
                        </a:rPr>
                        <m:t>(</m:t>
                      </m:r>
                      <m:r>
                        <a:rPr lang="en-US" altLang="zh-TW" sz="1050">
                          <a:latin typeface="Cambria Math" panose="02040503050406030204" pitchFamily="18" charset="0"/>
                        </a:rPr>
                        <m:t>𝑥</m:t>
                      </m:r>
                      <m:r>
                        <a:rPr lang="en-US" altLang="zh-TW" sz="1050">
                          <a:latin typeface="Cambria Math" panose="02040503050406030204" pitchFamily="18" charset="0"/>
                        </a:rPr>
                        <m:t>′)</m:t>
                      </m:r>
                    </m:oMath>
                  </a14:m>
                  <a:endParaRPr lang="zh-TW" altLang="en-US" sz="1050" dirty="0">
                    <a:latin typeface="Cambria Math" panose="02040503050406030204" pitchFamily="18" charset="0"/>
                  </a:endParaRPr>
                </a:p>
              </p:txBody>
            </p:sp>
          </mc:Choice>
          <mc:Fallback xmlns="">
            <p:sp>
              <p:nvSpPr>
                <p:cNvPr id="5" name="矩形 70">
                  <a:extLst>
                    <a:ext uri="{FF2B5EF4-FFF2-40B4-BE49-F238E27FC236}">
                      <a16:creationId xmlns:a16="http://schemas.microsoft.com/office/drawing/2014/main" id="{E7D20C3D-441F-68C5-44BB-7B2DB921BC8E}"/>
                    </a:ext>
                  </a:extLst>
                </p:cNvPr>
                <p:cNvSpPr>
                  <a:spLocks noRot="1" noChangeAspect="1" noMove="1" noResize="1" noEditPoints="1" noAdjustHandles="1" noChangeArrowheads="1" noChangeShapeType="1" noTextEdit="1"/>
                </p:cNvSpPr>
                <p:nvPr/>
              </p:nvSpPr>
              <p:spPr>
                <a:xfrm>
                  <a:off x="2144169" y="1191618"/>
                  <a:ext cx="1031438" cy="731706"/>
                </a:xfrm>
                <a:prstGeom prst="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73">
                  <a:extLst>
                    <a:ext uri="{FF2B5EF4-FFF2-40B4-BE49-F238E27FC236}">
                      <a16:creationId xmlns:a16="http://schemas.microsoft.com/office/drawing/2014/main" id="{6C6A6CEA-9981-333D-1FD3-23284A4C11A4}"/>
                    </a:ext>
                  </a:extLst>
                </p:cNvPr>
                <p:cNvSpPr/>
                <p:nvPr/>
              </p:nvSpPr>
              <p:spPr>
                <a:xfrm>
                  <a:off x="3868198" y="1715839"/>
                  <a:ext cx="1433617" cy="48479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rPr>
                          <m:t>Generative</m:t>
                        </m:r>
                        <m:r>
                          <a:rPr lang="en-US" altLang="zh-TW" sz="1050" dirty="0">
                            <a:latin typeface="Cambria Math" panose="02040503050406030204" pitchFamily="18" charset="0"/>
                          </a:rPr>
                          <m:t> </m:t>
                        </m:r>
                        <m:r>
                          <m:rPr>
                            <m:sty m:val="p"/>
                          </m:rPr>
                          <a:rPr lang="en-US" altLang="zh-TW" sz="1050" dirty="0">
                            <a:latin typeface="Cambria Math" panose="02040503050406030204" pitchFamily="18" charset="0"/>
                          </a:rPr>
                          <m:t>Model</m:t>
                        </m:r>
                      </m:oMath>
                    </m:oMathPara>
                  </a14:m>
                  <a:endParaRPr lang="en-US" altLang="zh-TW" sz="105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a:latin typeface="Cambria Math" panose="02040503050406030204" pitchFamily="18" charset="0"/>
                          </a:rPr>
                          <m:t>𝛾</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oMath>
                    </m:oMathPara>
                  </a14:m>
                  <a:endParaRPr lang="zh-TW" altLang="en-US" sz="1050" dirty="0">
                    <a:latin typeface="Cambria Math" panose="02040503050406030204" pitchFamily="18" charset="0"/>
                  </a:endParaRPr>
                </a:p>
              </p:txBody>
            </p:sp>
          </mc:Choice>
          <mc:Fallback xmlns="">
            <p:sp>
              <p:nvSpPr>
                <p:cNvPr id="6" name="矩形 73">
                  <a:extLst>
                    <a:ext uri="{FF2B5EF4-FFF2-40B4-BE49-F238E27FC236}">
                      <a16:creationId xmlns:a16="http://schemas.microsoft.com/office/drawing/2014/main" id="{6C6A6CEA-9981-333D-1FD3-23284A4C11A4}"/>
                    </a:ext>
                  </a:extLst>
                </p:cNvPr>
                <p:cNvSpPr>
                  <a:spLocks noRot="1" noChangeAspect="1" noMove="1" noResize="1" noEditPoints="1" noAdjustHandles="1" noChangeArrowheads="1" noChangeShapeType="1" noTextEdit="1"/>
                </p:cNvSpPr>
                <p:nvPr/>
              </p:nvSpPr>
              <p:spPr>
                <a:xfrm>
                  <a:off x="3868198" y="1715839"/>
                  <a:ext cx="1433617" cy="484796"/>
                </a:xfrm>
                <a:prstGeom prst="rect">
                  <a:avLst/>
                </a:prstGeom>
                <a:blipFill>
                  <a:blip r:embed="rId19"/>
                  <a:stretch>
                    <a:fillRect/>
                  </a:stretch>
                </a:blipFill>
              </p:spPr>
              <p:txBody>
                <a:bodyPr/>
                <a:lstStyle/>
                <a:p>
                  <a:r>
                    <a:rPr lang="zh-TW" altLang="en-US">
                      <a:noFill/>
                    </a:rPr>
                    <a:t> </a:t>
                  </a:r>
                </a:p>
              </p:txBody>
            </p:sp>
          </mc:Fallback>
        </mc:AlternateContent>
        <p:cxnSp>
          <p:nvCxnSpPr>
            <p:cNvPr id="7" name="直線單箭頭接點 78">
              <a:extLst>
                <a:ext uri="{FF2B5EF4-FFF2-40B4-BE49-F238E27FC236}">
                  <a16:creationId xmlns:a16="http://schemas.microsoft.com/office/drawing/2014/main" id="{B1BD95D2-6972-1FEF-40F0-D87D25D1BDBA}"/>
                </a:ext>
              </a:extLst>
            </p:cNvPr>
            <p:cNvCxnSpPr>
              <a:cxnSpLocks/>
              <a:stCxn id="6" idx="3"/>
            </p:cNvCxnSpPr>
            <p:nvPr/>
          </p:nvCxnSpPr>
          <p:spPr>
            <a:xfrm>
              <a:off x="5301815" y="1958238"/>
              <a:ext cx="828097" cy="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矩形 80">
                  <a:extLst>
                    <a:ext uri="{FF2B5EF4-FFF2-40B4-BE49-F238E27FC236}">
                      <a16:creationId xmlns:a16="http://schemas.microsoft.com/office/drawing/2014/main" id="{0AFB3A09-1A9D-19F8-6746-27D8DDC06FD3}"/>
                    </a:ext>
                  </a:extLst>
                </p:cNvPr>
                <p:cNvSpPr/>
                <p:nvPr/>
              </p:nvSpPr>
              <p:spPr>
                <a:xfrm>
                  <a:off x="7571407" y="741653"/>
                  <a:ext cx="890535" cy="162885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latin typeface="Cambria Math" panose="02040503050406030204" pitchFamily="18" charset="0"/>
                    </a:rPr>
                    <a:t>Prediction</a:t>
                  </a:r>
                </a:p>
                <a:p>
                  <a:pPr algn="ctr"/>
                  <a:r>
                    <a:rPr lang="en-US" altLang="zh-TW" sz="1050" dirty="0">
                      <a:solidFill>
                        <a:schemeClr val="tx1"/>
                      </a:solidFill>
                      <a:latin typeface="Cambria Math" panose="02040503050406030204" pitchFamily="18" charset="0"/>
                    </a:rPr>
                    <a:t>Combiner</a:t>
                  </a:r>
                </a:p>
                <a:p>
                  <a:pPr algn="ctr"/>
                  <a14:m>
                    <m:oMathPara xmlns:m="http://schemas.openxmlformats.org/officeDocument/2006/math">
                      <m:oMathParaPr>
                        <m:jc m:val="centerGroup"/>
                      </m:oMathParaPr>
                      <m:oMath xmlns:m="http://schemas.openxmlformats.org/officeDocument/2006/math">
                        <m:r>
                          <a:rPr lang="en-US" altLang="zh-TW" sz="1050" dirty="0">
                            <a:solidFill>
                              <a:schemeClr val="tx1"/>
                            </a:solidFill>
                            <a:latin typeface="Cambria Math" panose="02040503050406030204" pitchFamily="18" charset="0"/>
                          </a:rPr>
                          <m:t>𝐺</m:t>
                        </m:r>
                        <m:r>
                          <a:rPr lang="en-US" altLang="zh-TW" sz="1050"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dirty="0">
                                    <a:solidFill>
                                      <a:schemeClr val="tx1"/>
                                    </a:solidFill>
                                    <a:latin typeface="Cambria Math" panose="02040503050406030204" pitchFamily="18" charset="0"/>
                                  </a:rPr>
                                  <m:t>𝑦</m:t>
                                </m:r>
                              </m:e>
                            </m:acc>
                          </m:e>
                          <m:sub>
                            <m:r>
                              <a:rPr lang="en-US" altLang="zh-TW" sz="1050" dirty="0">
                                <a:solidFill>
                                  <a:schemeClr val="tx1"/>
                                </a:solidFill>
                                <a:latin typeface="Cambria Math" panose="02040503050406030204" pitchFamily="18" charset="0"/>
                              </a:rPr>
                              <m:t>𝑑𝑒𝑓</m:t>
                            </m:r>
                          </m:sub>
                          <m:sup>
                            <m:r>
                              <a:rPr lang="en-US" altLang="zh-TW" sz="1050" dirty="0">
                                <a:solidFill>
                                  <a:schemeClr val="tx1"/>
                                </a:solidFill>
                                <a:latin typeface="Cambria Math" panose="02040503050406030204" pitchFamily="18" charset="0"/>
                              </a:rPr>
                              <m:t>1</m:t>
                            </m:r>
                          </m:sup>
                        </m:sSubSup>
                        <m:r>
                          <a:rPr lang="en-US" altLang="zh-TW" sz="1050" dirty="0">
                            <a:solidFill>
                              <a:schemeClr val="tx1"/>
                            </a:solidFill>
                            <a:latin typeface="Cambria Math" panose="02040503050406030204" pitchFamily="18" charset="0"/>
                          </a:rPr>
                          <m:t>,</m:t>
                        </m:r>
                        <m:sSubSup>
                          <m:sSubSupPr>
                            <m:ctrlPr>
                              <a:rPr lang="en-US" altLang="zh-TW" sz="1050" i="1" dirty="0">
                                <a:solidFill>
                                  <a:schemeClr val="tx1"/>
                                </a:solidFill>
                                <a:latin typeface="Cambria Math" panose="02040503050406030204" pitchFamily="18" charset="0"/>
                              </a:rPr>
                            </m:ctrlPr>
                          </m:sSubSupPr>
                          <m:e>
                            <m:acc>
                              <m:accPr>
                                <m:chr m:val="̂"/>
                                <m:ctrlPr>
                                  <a:rPr lang="zh-TW" altLang="en-US" sz="1050" i="1" dirty="0">
                                    <a:solidFill>
                                      <a:schemeClr val="tx1"/>
                                    </a:solidFill>
                                    <a:latin typeface="Cambria Math" panose="02040503050406030204" pitchFamily="18" charset="0"/>
                                  </a:rPr>
                                </m:ctrlPr>
                              </m:accPr>
                              <m:e>
                                <m:r>
                                  <a:rPr lang="zh-TW" altLang="en-US" sz="1050" dirty="0">
                                    <a:solidFill>
                                      <a:schemeClr val="tx1"/>
                                    </a:solidFill>
                                    <a:latin typeface="Cambria Math" panose="02040503050406030204" pitchFamily="18" charset="0"/>
                                  </a:rPr>
                                  <m:t>𝑦</m:t>
                                </m:r>
                              </m:e>
                            </m:acc>
                          </m:e>
                          <m:sub>
                            <m:r>
                              <a:rPr lang="en-US" altLang="zh-TW" sz="1050" dirty="0">
                                <a:solidFill>
                                  <a:schemeClr val="tx1"/>
                                </a:solidFill>
                                <a:latin typeface="Cambria Math" panose="02040503050406030204" pitchFamily="18" charset="0"/>
                              </a:rPr>
                              <m:t>𝑑𝑒𝑓</m:t>
                            </m:r>
                          </m:sub>
                          <m:sup>
                            <m:r>
                              <a:rPr lang="en-US" altLang="zh-TW" sz="1050" dirty="0">
                                <a:solidFill>
                                  <a:schemeClr val="tx1"/>
                                </a:solidFill>
                                <a:latin typeface="Cambria Math" panose="02040503050406030204" pitchFamily="18" charset="0"/>
                              </a:rPr>
                              <m:t>2</m:t>
                            </m:r>
                          </m:sup>
                        </m:sSubSup>
                        <m:r>
                          <a:rPr lang="en-US" altLang="zh-TW" sz="1050" dirty="0">
                            <a:solidFill>
                              <a:schemeClr val="tx1"/>
                            </a:solidFill>
                            <a:latin typeface="Cambria Math" panose="02040503050406030204" pitchFamily="18" charset="0"/>
                          </a:rPr>
                          <m:t>)</m:t>
                        </m:r>
                      </m:oMath>
                    </m:oMathPara>
                  </a14:m>
                  <a:endParaRPr lang="zh-TW" altLang="en-US" sz="1050" dirty="0">
                    <a:solidFill>
                      <a:schemeClr val="tx1"/>
                    </a:solidFill>
                    <a:latin typeface="Cambria Math" panose="02040503050406030204" pitchFamily="18" charset="0"/>
                  </a:endParaRPr>
                </a:p>
              </p:txBody>
            </p:sp>
          </mc:Choice>
          <mc:Fallback xmlns="">
            <p:sp>
              <p:nvSpPr>
                <p:cNvPr id="8" name="矩形 80">
                  <a:extLst>
                    <a:ext uri="{FF2B5EF4-FFF2-40B4-BE49-F238E27FC236}">
                      <a16:creationId xmlns:a16="http://schemas.microsoft.com/office/drawing/2014/main" id="{0AFB3A09-1A9D-19F8-6746-27D8DDC06FD3}"/>
                    </a:ext>
                  </a:extLst>
                </p:cNvPr>
                <p:cNvSpPr>
                  <a:spLocks noRot="1" noChangeAspect="1" noMove="1" noResize="1" noEditPoints="1" noAdjustHandles="1" noChangeArrowheads="1" noChangeShapeType="1" noTextEdit="1"/>
                </p:cNvSpPr>
                <p:nvPr/>
              </p:nvSpPr>
              <p:spPr>
                <a:xfrm>
                  <a:off x="7571407" y="741653"/>
                  <a:ext cx="890535" cy="1628852"/>
                </a:xfrm>
                <a:prstGeom prst="rect">
                  <a:avLst/>
                </a:prstGeom>
                <a:blipFill>
                  <a:blip r:embed="rId20"/>
                  <a:stretch>
                    <a:fillRect r="-2027"/>
                  </a:stretch>
                </a:blipFill>
              </p:spPr>
              <p:txBody>
                <a:bodyPr/>
                <a:lstStyle/>
                <a:p>
                  <a:r>
                    <a:rPr lang="zh-TW" altLang="en-US">
                      <a:noFill/>
                    </a:rPr>
                    <a:t> </a:t>
                  </a:r>
                </a:p>
              </p:txBody>
            </p:sp>
          </mc:Fallback>
        </mc:AlternateContent>
        <p:cxnSp>
          <p:nvCxnSpPr>
            <p:cNvPr id="9" name="直線單箭頭接點 82">
              <a:extLst>
                <a:ext uri="{FF2B5EF4-FFF2-40B4-BE49-F238E27FC236}">
                  <a16:creationId xmlns:a16="http://schemas.microsoft.com/office/drawing/2014/main" id="{87123229-E4B8-971C-1A41-8E806F912EC5}"/>
                </a:ext>
              </a:extLst>
            </p:cNvPr>
            <p:cNvCxnSpPr/>
            <p:nvPr/>
          </p:nvCxnSpPr>
          <p:spPr>
            <a:xfrm>
              <a:off x="8458113" y="1578916"/>
              <a:ext cx="50445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88">
              <a:extLst>
                <a:ext uri="{FF2B5EF4-FFF2-40B4-BE49-F238E27FC236}">
                  <a16:creationId xmlns:a16="http://schemas.microsoft.com/office/drawing/2014/main" id="{6BF47284-9336-CEE7-0DD1-FDC39B17984F}"/>
                </a:ext>
              </a:extLst>
            </p:cNvPr>
            <p:cNvCxnSpPr>
              <a:stCxn id="3" idx="3"/>
            </p:cNvCxnSpPr>
            <p:nvPr/>
          </p:nvCxnSpPr>
          <p:spPr>
            <a:xfrm flipV="1">
              <a:off x="1769351" y="1513683"/>
              <a:ext cx="366380" cy="65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94">
              <a:extLst>
                <a:ext uri="{FF2B5EF4-FFF2-40B4-BE49-F238E27FC236}">
                  <a16:creationId xmlns:a16="http://schemas.microsoft.com/office/drawing/2014/main" id="{B0A13349-3C2E-682A-5A54-43BE8D88767A}"/>
                </a:ext>
              </a:extLst>
            </p:cNvPr>
            <p:cNvCxnSpPr>
              <a:stCxn id="4" idx="3"/>
            </p:cNvCxnSpPr>
            <p:nvPr/>
          </p:nvCxnSpPr>
          <p:spPr>
            <a:xfrm>
              <a:off x="5330018" y="1064937"/>
              <a:ext cx="223756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肘形接點 111">
              <a:extLst>
                <a:ext uri="{FF2B5EF4-FFF2-40B4-BE49-F238E27FC236}">
                  <a16:creationId xmlns:a16="http://schemas.microsoft.com/office/drawing/2014/main" id="{E6F29133-C2F9-A80F-DCDE-732D9922142D}"/>
                </a:ext>
              </a:extLst>
            </p:cNvPr>
            <p:cNvCxnSpPr>
              <a:cxnSpLocks/>
              <a:endCxn id="4" idx="1"/>
            </p:cNvCxnSpPr>
            <p:nvPr/>
          </p:nvCxnSpPr>
          <p:spPr>
            <a:xfrm rot="5400000" flipH="1" flipV="1">
              <a:off x="3449481" y="1137361"/>
              <a:ext cx="491141" cy="346294"/>
            </a:xfrm>
            <a:prstGeom prst="bent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9">
              <a:extLst>
                <a:ext uri="{FF2B5EF4-FFF2-40B4-BE49-F238E27FC236}">
                  <a16:creationId xmlns:a16="http://schemas.microsoft.com/office/drawing/2014/main" id="{1D29CD4B-39E1-86E8-CA3B-16953AA5ED67}"/>
                </a:ext>
              </a:extLst>
            </p:cNvPr>
            <p:cNvCxnSpPr/>
            <p:nvPr/>
          </p:nvCxnSpPr>
          <p:spPr>
            <a:xfrm flipV="1">
              <a:off x="321367" y="1513682"/>
              <a:ext cx="366380"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字方塊 21">
                  <a:extLst>
                    <a:ext uri="{FF2B5EF4-FFF2-40B4-BE49-F238E27FC236}">
                      <a16:creationId xmlns:a16="http://schemas.microsoft.com/office/drawing/2014/main" id="{FB3FEAF0-9200-62F0-81C6-32971A643544}"/>
                    </a:ext>
                  </a:extLst>
                </p:cNvPr>
                <p:cNvSpPr txBox="1"/>
                <p:nvPr/>
              </p:nvSpPr>
              <p:spPr>
                <a:xfrm>
                  <a:off x="1622634" y="1257097"/>
                  <a:ext cx="71444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𝑥</m:t>
                        </m:r>
                        <m:r>
                          <a:rPr lang="en-US" altLang="zh-TW" sz="1050" i="1" dirty="0">
                            <a:latin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16" name="文字方塊 21">
                  <a:extLst>
                    <a:ext uri="{FF2B5EF4-FFF2-40B4-BE49-F238E27FC236}">
                      <a16:creationId xmlns:a16="http://schemas.microsoft.com/office/drawing/2014/main" id="{FB3FEAF0-9200-62F0-81C6-32971A643544}"/>
                    </a:ext>
                  </a:extLst>
                </p:cNvPr>
                <p:cNvSpPr txBox="1">
                  <a:spLocks noRot="1" noChangeAspect="1" noMove="1" noResize="1" noEditPoints="1" noAdjustHandles="1" noChangeArrowheads="1" noChangeShapeType="1" noTextEdit="1"/>
                </p:cNvSpPr>
                <p:nvPr/>
              </p:nvSpPr>
              <p:spPr>
                <a:xfrm>
                  <a:off x="1622634" y="1257097"/>
                  <a:ext cx="714444" cy="253916"/>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22">
                  <a:extLst>
                    <a:ext uri="{FF2B5EF4-FFF2-40B4-BE49-F238E27FC236}">
                      <a16:creationId xmlns:a16="http://schemas.microsoft.com/office/drawing/2014/main" id="{C87D8852-B416-0BD0-E4C5-288A4C79B47D}"/>
                    </a:ext>
                  </a:extLst>
                </p:cNvPr>
                <p:cNvSpPr txBox="1"/>
                <p:nvPr/>
              </p:nvSpPr>
              <p:spPr>
                <a:xfrm>
                  <a:off x="3141647" y="1257097"/>
                  <a:ext cx="383891"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𝑧</m:t>
                        </m:r>
                      </m:oMath>
                    </m:oMathPara>
                  </a14:m>
                  <a:endParaRPr lang="zh-TW" altLang="en-US" sz="1050" i="1" dirty="0">
                    <a:latin typeface="Cambria Math" panose="02040503050406030204" pitchFamily="18" charset="0"/>
                  </a:endParaRPr>
                </a:p>
              </p:txBody>
            </p:sp>
          </mc:Choice>
          <mc:Fallback xmlns="">
            <p:sp>
              <p:nvSpPr>
                <p:cNvPr id="17" name="文字方塊 22">
                  <a:extLst>
                    <a:ext uri="{FF2B5EF4-FFF2-40B4-BE49-F238E27FC236}">
                      <a16:creationId xmlns:a16="http://schemas.microsoft.com/office/drawing/2014/main" id="{C87D8852-B416-0BD0-E4C5-288A4C79B47D}"/>
                    </a:ext>
                  </a:extLst>
                </p:cNvPr>
                <p:cNvSpPr txBox="1">
                  <a:spLocks noRot="1" noChangeAspect="1" noMove="1" noResize="1" noEditPoints="1" noAdjustHandles="1" noChangeArrowheads="1" noChangeShapeType="1" noTextEdit="1"/>
                </p:cNvSpPr>
                <p:nvPr/>
              </p:nvSpPr>
              <p:spPr>
                <a:xfrm>
                  <a:off x="3141647" y="1257097"/>
                  <a:ext cx="383891" cy="253916"/>
                </a:xfrm>
                <a:prstGeom prst="rect">
                  <a:avLst/>
                </a:prstGeom>
                <a:blipFill>
                  <a:blip r:embed="rId2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24">
                  <a:extLst>
                    <a:ext uri="{FF2B5EF4-FFF2-40B4-BE49-F238E27FC236}">
                      <a16:creationId xmlns:a16="http://schemas.microsoft.com/office/drawing/2014/main" id="{66BE3308-87C5-0919-04E9-1E31FBF4F19B}"/>
                    </a:ext>
                  </a:extLst>
                </p:cNvPr>
                <p:cNvSpPr/>
                <p:nvPr/>
              </p:nvSpPr>
              <p:spPr>
                <a:xfrm>
                  <a:off x="6140305" y="1628975"/>
                  <a:ext cx="905492" cy="658524"/>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latin typeface="Cambria Math" panose="02040503050406030204" pitchFamily="18" charset="0"/>
                    </a:rPr>
                    <a:t>Prediction</a:t>
                  </a:r>
                </a:p>
                <a:p>
                  <a:pPr algn="ctr"/>
                  <a:r>
                    <a:rPr lang="en-US" altLang="zh-TW" sz="1050" dirty="0">
                      <a:latin typeface="Cambria Math" panose="02040503050406030204" pitchFamily="18" charset="0"/>
                    </a:rPr>
                    <a:t>Converter</a:t>
                  </a:r>
                </a:p>
                <a:p>
                  <a:pPr algn="ctr"/>
                  <a14:m>
                    <m:oMath xmlns:m="http://schemas.openxmlformats.org/officeDocument/2006/math">
                      <m:r>
                        <m:rPr>
                          <m:sty m:val="p"/>
                        </m:rPr>
                        <a:rPr lang="en-US" altLang="zh-TW" sz="1050">
                          <a:latin typeface="Cambria Math" panose="02040503050406030204" pitchFamily="18" charset="0"/>
                        </a:rPr>
                        <m:t>Λ</m:t>
                      </m:r>
                      <m:r>
                        <a:rPr lang="en-US" altLang="zh-TW" sz="1050">
                          <a:latin typeface="Cambria Math" panose="02040503050406030204" pitchFamily="18" charset="0"/>
                        </a:rPr>
                        <m:t>(</m:t>
                      </m:r>
                      <m:r>
                        <a:rPr lang="en-US" altLang="zh-TW" sz="1050">
                          <a:latin typeface="Cambria Math" panose="02040503050406030204" pitchFamily="18" charset="0"/>
                        </a:rPr>
                        <m:t>𝑃</m:t>
                      </m:r>
                      <m:r>
                        <a:rPr lang="en-US" altLang="zh-TW" sz="1050">
                          <a:latin typeface="Cambria Math" panose="02040503050406030204" pitchFamily="18" charset="0"/>
                        </a:rPr>
                        <m:t>(</m:t>
                      </m:r>
                      <m:r>
                        <a:rPr lang="en-US" altLang="zh-TW" sz="1050">
                          <a:latin typeface="Cambria Math" panose="02040503050406030204" pitchFamily="18" charset="0"/>
                        </a:rPr>
                        <m:t>𝑧</m:t>
                      </m:r>
                      <m:r>
                        <a:rPr lang="en-US" altLang="zh-TW" sz="1050">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a:latin typeface="Cambria Math" panose="02040503050406030204" pitchFamily="18" charset="0"/>
                            </a:rPr>
                            <m:t>𝑦</m:t>
                          </m:r>
                        </m:e>
                        <m:sub>
                          <m:r>
                            <a:rPr lang="en-US" altLang="zh-TW" sz="1050">
                              <a:latin typeface="Cambria Math" panose="02040503050406030204" pitchFamily="18" charset="0"/>
                            </a:rPr>
                            <m:t>𝑐𝑜𝑚</m:t>
                          </m:r>
                        </m:sub>
                      </m:sSub>
                      <m:r>
                        <a:rPr lang="en-US" altLang="zh-TW" sz="1050">
                          <a:latin typeface="Cambria Math" panose="02040503050406030204" pitchFamily="18" charset="0"/>
                        </a:rPr>
                        <m:t>)</m:t>
                      </m:r>
                    </m:oMath>
                  </a14:m>
                  <a:r>
                    <a:rPr lang="en-US" altLang="zh-TW" sz="1050" dirty="0">
                      <a:latin typeface="Cambria Math" panose="02040503050406030204" pitchFamily="18" charset="0"/>
                    </a:rPr>
                    <a:t>)</a:t>
                  </a:r>
                  <a:endParaRPr lang="zh-TW" altLang="en-US" sz="1050" dirty="0">
                    <a:latin typeface="Cambria Math" panose="02040503050406030204" pitchFamily="18" charset="0"/>
                  </a:endParaRPr>
                </a:p>
              </p:txBody>
            </p:sp>
          </mc:Choice>
          <mc:Fallback xmlns="">
            <p:sp>
              <p:nvSpPr>
                <p:cNvPr id="18" name="矩形 24">
                  <a:extLst>
                    <a:ext uri="{FF2B5EF4-FFF2-40B4-BE49-F238E27FC236}">
                      <a16:creationId xmlns:a16="http://schemas.microsoft.com/office/drawing/2014/main" id="{66BE3308-87C5-0919-04E9-1E31FBF4F19B}"/>
                    </a:ext>
                  </a:extLst>
                </p:cNvPr>
                <p:cNvSpPr>
                  <a:spLocks noRot="1" noChangeAspect="1" noMove="1" noResize="1" noEditPoints="1" noAdjustHandles="1" noChangeArrowheads="1" noChangeShapeType="1" noTextEdit="1"/>
                </p:cNvSpPr>
                <p:nvPr/>
              </p:nvSpPr>
              <p:spPr>
                <a:xfrm>
                  <a:off x="6140305" y="1628975"/>
                  <a:ext cx="905492" cy="658524"/>
                </a:xfrm>
                <a:prstGeom prst="rect">
                  <a:avLst/>
                </a:prstGeom>
                <a:blipFill>
                  <a:blip r:embed="rId23"/>
                  <a:stretch>
                    <a:fillRect r="-662"/>
                  </a:stretch>
                </a:blipFill>
              </p:spPr>
              <p:txBody>
                <a:bodyPr/>
                <a:lstStyle/>
                <a:p>
                  <a:r>
                    <a:rPr lang="zh-TW" altLang="en-US">
                      <a:noFill/>
                    </a:rPr>
                    <a:t> </a:t>
                  </a:r>
                </a:p>
              </p:txBody>
            </p:sp>
          </mc:Fallback>
        </mc:AlternateContent>
        <p:cxnSp>
          <p:nvCxnSpPr>
            <p:cNvPr id="19" name="直線單箭頭接點 25">
              <a:extLst>
                <a:ext uri="{FF2B5EF4-FFF2-40B4-BE49-F238E27FC236}">
                  <a16:creationId xmlns:a16="http://schemas.microsoft.com/office/drawing/2014/main" id="{1C56F0B9-E057-FEAE-BFB4-E92B8074C702}"/>
                </a:ext>
              </a:extLst>
            </p:cNvPr>
            <p:cNvCxnSpPr>
              <a:cxnSpLocks/>
            </p:cNvCxnSpPr>
            <p:nvPr/>
          </p:nvCxnSpPr>
          <p:spPr>
            <a:xfrm flipV="1">
              <a:off x="7035404" y="1958238"/>
              <a:ext cx="532174" cy="234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文字方塊 26">
                  <a:extLst>
                    <a:ext uri="{FF2B5EF4-FFF2-40B4-BE49-F238E27FC236}">
                      <a16:creationId xmlns:a16="http://schemas.microsoft.com/office/drawing/2014/main" id="{A0D2A4DB-0ED7-EE8B-7313-F7AF6014B38C}"/>
                    </a:ext>
                  </a:extLst>
                </p:cNvPr>
                <p:cNvSpPr txBox="1"/>
                <p:nvPr/>
              </p:nvSpPr>
              <p:spPr>
                <a:xfrm>
                  <a:off x="6019728" y="800468"/>
                  <a:ext cx="558424" cy="2798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1</m:t>
                            </m:r>
                          </m:sup>
                        </m:sSubSup>
                      </m:oMath>
                    </m:oMathPara>
                  </a14:m>
                  <a:endParaRPr lang="zh-TW" altLang="en-US" sz="1050" i="1" dirty="0">
                    <a:latin typeface="Cambria Math" panose="02040503050406030204" pitchFamily="18" charset="0"/>
                  </a:endParaRPr>
                </a:p>
              </p:txBody>
            </p:sp>
          </mc:Choice>
          <mc:Fallback xmlns="">
            <p:sp>
              <p:nvSpPr>
                <p:cNvPr id="20" name="文字方塊 26">
                  <a:extLst>
                    <a:ext uri="{FF2B5EF4-FFF2-40B4-BE49-F238E27FC236}">
                      <a16:creationId xmlns:a16="http://schemas.microsoft.com/office/drawing/2014/main" id="{A0D2A4DB-0ED7-EE8B-7313-F7AF6014B38C}"/>
                    </a:ext>
                  </a:extLst>
                </p:cNvPr>
                <p:cNvSpPr txBox="1">
                  <a:spLocks noRot="1" noChangeAspect="1" noMove="1" noResize="1" noEditPoints="1" noAdjustHandles="1" noChangeArrowheads="1" noChangeShapeType="1" noTextEdit="1"/>
                </p:cNvSpPr>
                <p:nvPr/>
              </p:nvSpPr>
              <p:spPr>
                <a:xfrm>
                  <a:off x="6019728" y="800468"/>
                  <a:ext cx="558424" cy="279820"/>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7">
                  <a:extLst>
                    <a:ext uri="{FF2B5EF4-FFF2-40B4-BE49-F238E27FC236}">
                      <a16:creationId xmlns:a16="http://schemas.microsoft.com/office/drawing/2014/main" id="{5C1D8A93-8F4D-F94C-1147-EEED4F009488}"/>
                    </a:ext>
                  </a:extLst>
                </p:cNvPr>
                <p:cNvSpPr txBox="1"/>
                <p:nvPr/>
              </p:nvSpPr>
              <p:spPr>
                <a:xfrm>
                  <a:off x="7008419" y="1671135"/>
                  <a:ext cx="558424" cy="28014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a:latin typeface="Cambria Math" panose="02040503050406030204" pitchFamily="18" charset="0"/>
                              </a:rPr>
                            </m:ctrlPr>
                          </m:sSubSup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up>
                            <m:r>
                              <a:rPr lang="en-US" altLang="zh-TW" sz="1050" i="1" dirty="0">
                                <a:latin typeface="Cambria Math" panose="02040503050406030204" pitchFamily="18" charset="0"/>
                              </a:rPr>
                              <m:t>2</m:t>
                            </m:r>
                          </m:sup>
                        </m:sSubSup>
                      </m:oMath>
                    </m:oMathPara>
                  </a14:m>
                  <a:endParaRPr lang="zh-TW" altLang="en-US" sz="1050" i="1" dirty="0">
                    <a:latin typeface="Cambria Math" panose="02040503050406030204" pitchFamily="18" charset="0"/>
                  </a:endParaRPr>
                </a:p>
              </p:txBody>
            </p:sp>
          </mc:Choice>
          <mc:Fallback xmlns="">
            <p:sp>
              <p:nvSpPr>
                <p:cNvPr id="21" name="文字方塊 27">
                  <a:extLst>
                    <a:ext uri="{FF2B5EF4-FFF2-40B4-BE49-F238E27FC236}">
                      <a16:creationId xmlns:a16="http://schemas.microsoft.com/office/drawing/2014/main" id="{5C1D8A93-8F4D-F94C-1147-EEED4F009488}"/>
                    </a:ext>
                  </a:extLst>
                </p:cNvPr>
                <p:cNvSpPr txBox="1">
                  <a:spLocks noRot="1" noChangeAspect="1" noMove="1" noResize="1" noEditPoints="1" noAdjustHandles="1" noChangeArrowheads="1" noChangeShapeType="1" noTextEdit="1"/>
                </p:cNvSpPr>
                <p:nvPr/>
              </p:nvSpPr>
              <p:spPr>
                <a:xfrm>
                  <a:off x="7008419" y="1671135"/>
                  <a:ext cx="558424" cy="280141"/>
                </a:xfrm>
                <a:prstGeom prst="rect">
                  <a:avLst/>
                </a:prstGeom>
                <a:blipFill>
                  <a:blip r:embed="rId2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8">
                  <a:extLst>
                    <a:ext uri="{FF2B5EF4-FFF2-40B4-BE49-F238E27FC236}">
                      <a16:creationId xmlns:a16="http://schemas.microsoft.com/office/drawing/2014/main" id="{93BBCA45-16EE-7F70-388C-83A635FE47BF}"/>
                    </a:ext>
                  </a:extLst>
                </p:cNvPr>
                <p:cNvSpPr/>
                <p:nvPr/>
              </p:nvSpPr>
              <p:spPr>
                <a:xfrm>
                  <a:off x="8500674" y="1310081"/>
                  <a:ext cx="467692" cy="266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22" name="矩形 28">
                  <a:extLst>
                    <a:ext uri="{FF2B5EF4-FFF2-40B4-BE49-F238E27FC236}">
                      <a16:creationId xmlns:a16="http://schemas.microsoft.com/office/drawing/2014/main" id="{93BBCA45-16EE-7F70-388C-83A635FE47BF}"/>
                    </a:ext>
                  </a:extLst>
                </p:cNvPr>
                <p:cNvSpPr>
                  <a:spLocks noRot="1" noChangeAspect="1" noMove="1" noResize="1" noEditPoints="1" noAdjustHandles="1" noChangeArrowheads="1" noChangeShapeType="1" noTextEdit="1"/>
                </p:cNvSpPr>
                <p:nvPr/>
              </p:nvSpPr>
              <p:spPr>
                <a:xfrm>
                  <a:off x="8500674" y="1310081"/>
                  <a:ext cx="467692" cy="266868"/>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1">
                  <a:extLst>
                    <a:ext uri="{FF2B5EF4-FFF2-40B4-BE49-F238E27FC236}">
                      <a16:creationId xmlns:a16="http://schemas.microsoft.com/office/drawing/2014/main" id="{78F2B217-9694-34BB-CC6E-B1FEEE7F8D1D}"/>
                    </a:ext>
                  </a:extLst>
                </p:cNvPr>
                <p:cNvSpPr txBox="1"/>
                <p:nvPr/>
              </p:nvSpPr>
              <p:spPr>
                <a:xfrm>
                  <a:off x="5352780" y="1731462"/>
                  <a:ext cx="752978"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𝑃</m:t>
                        </m:r>
                        <m:r>
                          <a:rPr lang="en-US" altLang="zh-TW" sz="1050" i="1">
                            <a:latin typeface="Cambria Math" panose="02040503050406030204" pitchFamily="18" charset="0"/>
                          </a:rPr>
                          <m:t>(</m:t>
                        </m:r>
                        <m:r>
                          <a:rPr lang="en-US" altLang="zh-TW" sz="1050" i="1">
                            <a:latin typeface="Cambria Math" panose="02040503050406030204" pitchFamily="18" charset="0"/>
                          </a:rPr>
                          <m:t>𝑧</m:t>
                        </m:r>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𝑦</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24" name="文字方塊 1">
                  <a:extLst>
                    <a:ext uri="{FF2B5EF4-FFF2-40B4-BE49-F238E27FC236}">
                      <a16:creationId xmlns:a16="http://schemas.microsoft.com/office/drawing/2014/main" id="{78F2B217-9694-34BB-CC6E-B1FEEE7F8D1D}"/>
                    </a:ext>
                  </a:extLst>
                </p:cNvPr>
                <p:cNvSpPr txBox="1">
                  <a:spLocks noRot="1" noChangeAspect="1" noMove="1" noResize="1" noEditPoints="1" noAdjustHandles="1" noChangeArrowheads="1" noChangeShapeType="1" noTextEdit="1"/>
                </p:cNvSpPr>
                <p:nvPr/>
              </p:nvSpPr>
              <p:spPr>
                <a:xfrm>
                  <a:off x="5352780" y="1731462"/>
                  <a:ext cx="752978" cy="253916"/>
                </a:xfrm>
                <a:prstGeom prst="rect">
                  <a:avLst/>
                </a:prstGeom>
                <a:blipFill>
                  <a:blip r:embed="rId26"/>
                  <a:stretch>
                    <a:fillRect b="-7317"/>
                  </a:stretch>
                </a:blipFill>
              </p:spPr>
              <p:txBody>
                <a:bodyPr/>
                <a:lstStyle/>
                <a:p>
                  <a:r>
                    <a:rPr lang="zh-TW" altLang="en-US">
                      <a:noFill/>
                    </a:rPr>
                    <a:t> </a:t>
                  </a:r>
                </a:p>
              </p:txBody>
            </p:sp>
          </mc:Fallback>
        </mc:AlternateContent>
        <p:cxnSp>
          <p:nvCxnSpPr>
            <p:cNvPr id="33" name="接點: 肘形 32">
              <a:extLst>
                <a:ext uri="{FF2B5EF4-FFF2-40B4-BE49-F238E27FC236}">
                  <a16:creationId xmlns:a16="http://schemas.microsoft.com/office/drawing/2014/main" id="{D479250C-9E56-5D08-3B2D-692D8116B10E}"/>
                </a:ext>
              </a:extLst>
            </p:cNvPr>
            <p:cNvCxnSpPr>
              <a:stCxn id="5" idx="3"/>
              <a:endCxn id="6" idx="1"/>
            </p:cNvCxnSpPr>
            <p:nvPr/>
          </p:nvCxnSpPr>
          <p:spPr>
            <a:xfrm>
              <a:off x="3175607" y="1557471"/>
              <a:ext cx="692591" cy="400766"/>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文字方塊 76">
                  <a:extLst>
                    <a:ext uri="{FF2B5EF4-FFF2-40B4-BE49-F238E27FC236}">
                      <a16:creationId xmlns:a16="http://schemas.microsoft.com/office/drawing/2014/main" id="{0434CB0D-FB43-4F21-937C-5BA90305FEB8}"/>
                    </a:ext>
                  </a:extLst>
                </p:cNvPr>
                <p:cNvSpPr txBox="1"/>
                <p:nvPr/>
              </p:nvSpPr>
              <p:spPr>
                <a:xfrm>
                  <a:off x="55577" y="1191618"/>
                  <a:ext cx="40853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smtClean="0">
                            <a:latin typeface="Cambria Math" panose="02040503050406030204" pitchFamily="18" charset="0"/>
                          </a:rPr>
                          <m:t>𝑥</m:t>
                        </m:r>
                      </m:oMath>
                    </m:oMathPara>
                  </a14:m>
                  <a:endParaRPr lang="zh-TW" altLang="en-US" sz="1050" dirty="0"/>
                </a:p>
              </p:txBody>
            </p:sp>
          </mc:Choice>
          <mc:Fallback xmlns="">
            <p:sp>
              <p:nvSpPr>
                <p:cNvPr id="42" name="文字方塊 76">
                  <a:extLst>
                    <a:ext uri="{FF2B5EF4-FFF2-40B4-BE49-F238E27FC236}">
                      <a16:creationId xmlns:a16="http://schemas.microsoft.com/office/drawing/2014/main" id="{0434CB0D-FB43-4F21-937C-5BA90305FEB8}"/>
                    </a:ext>
                  </a:extLst>
                </p:cNvPr>
                <p:cNvSpPr txBox="1">
                  <a:spLocks noRot="1" noChangeAspect="1" noMove="1" noResize="1" noEditPoints="1" noAdjustHandles="1" noChangeArrowheads="1" noChangeShapeType="1" noTextEdit="1"/>
                </p:cNvSpPr>
                <p:nvPr/>
              </p:nvSpPr>
              <p:spPr>
                <a:xfrm>
                  <a:off x="55577" y="1191618"/>
                  <a:ext cx="408536" cy="253916"/>
                </a:xfrm>
                <a:prstGeom prst="rect">
                  <a:avLst/>
                </a:prstGeom>
                <a:blipFill>
                  <a:blip r:embed="rId27"/>
                  <a:stretch>
                    <a:fillRect/>
                  </a:stretch>
                </a:blipFill>
              </p:spPr>
              <p:txBody>
                <a:bodyPr/>
                <a:lstStyle/>
                <a:p>
                  <a:r>
                    <a:rPr lang="zh-TW" altLang="en-US">
                      <a:noFill/>
                    </a:rPr>
                    <a:t> </a:t>
                  </a:r>
                </a:p>
              </p:txBody>
            </p:sp>
          </mc:Fallback>
        </mc:AlternateContent>
        <p:cxnSp>
          <p:nvCxnSpPr>
            <p:cNvPr id="55" name="Elbow Connector 54"/>
            <p:cNvCxnSpPr/>
            <p:nvPr/>
          </p:nvCxnSpPr>
          <p:spPr>
            <a:xfrm>
              <a:off x="6239003" y="1433862"/>
              <a:ext cx="347610" cy="1951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5766927" y="1225532"/>
                  <a:ext cx="645881" cy="2077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𝜏</m:t>
                            </m:r>
                          </m:e>
                          <m:sub>
                            <m:r>
                              <a:rPr lang="en-US" b="0" i="1" smtClean="0">
                                <a:latin typeface="Cambria Math" panose="02040503050406030204" pitchFamily="18" charset="0"/>
                              </a:rPr>
                              <m:t>2</m:t>
                            </m:r>
                          </m:sub>
                        </m:sSub>
                      </m:oMath>
                    </m:oMathPara>
                  </a14:m>
                  <a:endParaRPr lang="en-US" dirty="0"/>
                </a:p>
              </p:txBody>
            </p:sp>
          </mc:Choice>
          <mc:Fallback xmlns="">
            <p:sp>
              <p:nvSpPr>
                <p:cNvPr id="56" name="TextBox 55"/>
                <p:cNvSpPr txBox="1">
                  <a:spLocks noRot="1" noChangeAspect="1" noMove="1" noResize="1" noEditPoints="1" noAdjustHandles="1" noChangeArrowheads="1" noChangeShapeType="1" noTextEdit="1"/>
                </p:cNvSpPr>
                <p:nvPr/>
              </p:nvSpPr>
              <p:spPr>
                <a:xfrm>
                  <a:off x="5766927" y="1225532"/>
                  <a:ext cx="645881" cy="207749"/>
                </a:xfrm>
                <a:prstGeom prst="rect">
                  <a:avLst/>
                </a:prstGeom>
                <a:blipFill>
                  <a:blip r:embed="rId28"/>
                  <a:stretch>
                    <a:fillRect l="-2830" r="-1887" b="-14706"/>
                  </a:stretch>
                </a:blipFill>
              </p:spPr>
              <p:txBody>
                <a:bodyPr/>
                <a:lstStyle/>
                <a:p>
                  <a:r>
                    <a:rPr lang="zh-TW" altLang="en-US">
                      <a:noFill/>
                    </a:rPr>
                    <a:t> </a:t>
                  </a:r>
                </a:p>
              </p:txBody>
            </p:sp>
          </mc:Fallback>
        </mc:AlternateContent>
      </p:grpSp>
      <p:sp>
        <p:nvSpPr>
          <p:cNvPr id="27" name="文字方塊 26">
            <a:extLst>
              <a:ext uri="{FF2B5EF4-FFF2-40B4-BE49-F238E27FC236}">
                <a16:creationId xmlns:a16="http://schemas.microsoft.com/office/drawing/2014/main" id="{C72534C1-DC07-AB94-6798-EF57C8B017F3}"/>
              </a:ext>
            </a:extLst>
          </p:cNvPr>
          <p:cNvSpPr txBox="1"/>
          <p:nvPr/>
        </p:nvSpPr>
        <p:spPr>
          <a:xfrm>
            <a:off x="301445" y="950918"/>
            <a:ext cx="2535272" cy="253916"/>
          </a:xfrm>
          <a:prstGeom prst="rect">
            <a:avLst/>
          </a:prstGeom>
          <a:noFill/>
          <a:ln>
            <a:solidFill>
              <a:schemeClr val="tx1"/>
            </a:solidFill>
          </a:ln>
        </p:spPr>
        <p:txBody>
          <a:bodyPr wrap="square" rtlCol="0">
            <a:spAutoFit/>
          </a:bodyPr>
          <a:lstStyle/>
          <a:p>
            <a:pPr algn="ctr"/>
            <a:r>
              <a:rPr lang="en-US" altLang="zh-CN" sz="105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Previously proposed Hybrid Expert</a:t>
            </a:r>
            <a:endParaRPr lang="zh-TW" altLang="en-US" sz="1050" dirty="0"/>
          </a:p>
        </p:txBody>
      </p:sp>
      <p:sp>
        <p:nvSpPr>
          <p:cNvPr id="29" name="文字方塊 28">
            <a:extLst>
              <a:ext uri="{FF2B5EF4-FFF2-40B4-BE49-F238E27FC236}">
                <a16:creationId xmlns:a16="http://schemas.microsoft.com/office/drawing/2014/main" id="{CD71C9A5-F37C-3C62-9F3F-CE4F22AE641E}"/>
              </a:ext>
            </a:extLst>
          </p:cNvPr>
          <p:cNvSpPr txBox="1"/>
          <p:nvPr/>
        </p:nvSpPr>
        <p:spPr>
          <a:xfrm>
            <a:off x="309413" y="2908994"/>
            <a:ext cx="1206050" cy="253916"/>
          </a:xfrm>
          <a:prstGeom prst="rect">
            <a:avLst/>
          </a:prstGeom>
          <a:noFill/>
          <a:ln>
            <a:solidFill>
              <a:schemeClr val="tx1"/>
            </a:solidFill>
          </a:ln>
        </p:spPr>
        <p:txBody>
          <a:bodyPr wrap="square" rtlCol="0">
            <a:spAutoFit/>
          </a:bodyPr>
          <a:lstStyle/>
          <a:p>
            <a:pPr algn="ctr"/>
            <a:r>
              <a:rPr lang="en-US" altLang="zh-TW" sz="105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Our method</a:t>
            </a:r>
            <a:endParaRPr lang="zh-TW" altLang="en-US" sz="105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頁尾版面配置區 62">
            <a:extLst>
              <a:ext uri="{FF2B5EF4-FFF2-40B4-BE49-F238E27FC236}">
                <a16:creationId xmlns:a16="http://schemas.microsoft.com/office/drawing/2014/main" id="{31FAE578-FAA7-7B37-85A3-8EFB3201494D}"/>
              </a:ext>
            </a:extLst>
          </p:cNvPr>
          <p:cNvSpPr>
            <a:spLocks noGrp="1"/>
          </p:cNvSpPr>
          <p:nvPr>
            <p:ph type="ftr" sz="quarter" idx="11"/>
          </p:nvPr>
        </p:nvSpPr>
        <p:spPr/>
        <p:txBody>
          <a:bodyPr/>
          <a:lstStyle/>
          <a:p>
            <a:r>
              <a:rPr lang="en-US" altLang="zh-TW"/>
              <a:t>/78</a:t>
            </a:r>
            <a:endParaRPr lang="zh-TW" altLang="en-US" dirty="0"/>
          </a:p>
        </p:txBody>
      </p:sp>
      <p:sp>
        <p:nvSpPr>
          <p:cNvPr id="64" name="投影片編號版面配置區 63">
            <a:extLst>
              <a:ext uri="{FF2B5EF4-FFF2-40B4-BE49-F238E27FC236}">
                <a16:creationId xmlns:a16="http://schemas.microsoft.com/office/drawing/2014/main" id="{D8805108-E974-DF23-E93B-9424410F1A06}"/>
              </a:ext>
            </a:extLst>
          </p:cNvPr>
          <p:cNvSpPr>
            <a:spLocks noGrp="1"/>
          </p:cNvSpPr>
          <p:nvPr>
            <p:ph type="sldNum" sz="quarter" idx="12"/>
          </p:nvPr>
        </p:nvSpPr>
        <p:spPr/>
        <p:txBody>
          <a:bodyPr/>
          <a:lstStyle/>
          <a:p>
            <a:fld id="{EE3F9CDB-1F21-4789-A81E-8FEA25CE194B}" type="slidenum">
              <a:rPr lang="zh-CN" altLang="en-US" smtClean="0"/>
              <a:pPr/>
              <a:t>8</a:t>
            </a:fld>
            <a:endParaRPr lang="zh-CN" altLang="en-US" dirty="0"/>
          </a:p>
        </p:txBody>
      </p:sp>
    </p:spTree>
    <p:extLst>
      <p:ext uri="{BB962C8B-B14F-4D97-AF65-F5344CB8AC3E}">
        <p14:creationId xmlns:p14="http://schemas.microsoft.com/office/powerpoint/2010/main" val="111903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2694905"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Dataset: Introduction</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6" name="表格 5"/>
          <p:cNvGraphicFramePr>
            <a:graphicFrameLocks noGrp="1"/>
          </p:cNvGraphicFramePr>
          <p:nvPr/>
        </p:nvGraphicFramePr>
        <p:xfrm>
          <a:off x="627888" y="1080262"/>
          <a:ext cx="7894320" cy="1912620"/>
        </p:xfrm>
        <a:graphic>
          <a:graphicData uri="http://schemas.openxmlformats.org/drawingml/2006/table">
            <a:tbl>
              <a:tblPr firstRow="1" bandRow="1">
                <a:tableStyleId>{7DF18680-E054-41AD-8BC1-D1AEF772440D}</a:tableStyleId>
              </a:tblPr>
              <a:tblGrid>
                <a:gridCol w="2631440">
                  <a:extLst>
                    <a:ext uri="{9D8B030D-6E8A-4147-A177-3AD203B41FA5}">
                      <a16:colId xmlns:a16="http://schemas.microsoft.com/office/drawing/2014/main" val="1117977642"/>
                    </a:ext>
                  </a:extLst>
                </a:gridCol>
                <a:gridCol w="5262880">
                  <a:extLst>
                    <a:ext uri="{9D8B030D-6E8A-4147-A177-3AD203B41FA5}">
                      <a16:colId xmlns:a16="http://schemas.microsoft.com/office/drawing/2014/main" val="1159038888"/>
                    </a:ext>
                  </a:extLst>
                </a:gridCol>
              </a:tblGrid>
              <a:tr h="0">
                <a:tc>
                  <a:txBody>
                    <a:bodyPr/>
                    <a:lstStyle/>
                    <a:p>
                      <a:pPr marL="0" algn="ctr" defTabSz="685800" rtl="0" eaLnBrk="1" latinLnBrk="0" hangingPunct="1">
                        <a:defRPr/>
                      </a:pP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35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Phison Dataset</a:t>
                      </a:r>
                      <a:endParaRPr lang="zh-TW" altLang="en-US" sz="135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298260912"/>
                  </a:ext>
                </a:extLst>
              </a:tr>
              <a:tr h="370840">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Number of images</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1,364,400</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162198749"/>
                  </a:ext>
                </a:extLst>
              </a:tr>
              <a:tr h="370840">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Component types</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35 different components</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4155164923"/>
                  </a:ext>
                </a:extLst>
              </a:tr>
              <a:tr h="370840">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Defect types</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good, missing, shift, stand, broken, short</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337710314"/>
                  </a:ext>
                </a:extLst>
              </a:tr>
              <a:tr h="370840">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Label information</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tc>
                  <a:txBody>
                    <a:bodyPr/>
                    <a:lstStyle/>
                    <a:p>
                      <a:pPr marL="0" algn="ctr" defTabSz="685800" rtl="0" eaLnBrk="1"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Each image is labeled with </a:t>
                      </a:r>
                      <a:b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 type of component and 1 type of defect.</a:t>
                      </a:r>
                      <a:endParaRPr lang="zh-TW" alt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a:txBody>
                  <a:tcPr anchor="ctr"/>
                </a:tc>
                <a:extLst>
                  <a:ext uri="{0D108BD9-81ED-4DB2-BD59-A6C34878D82A}">
                    <a16:rowId xmlns:a16="http://schemas.microsoft.com/office/drawing/2014/main" val="4280294228"/>
                  </a:ext>
                </a:extLst>
              </a:tr>
            </a:tbl>
          </a:graphicData>
        </a:graphic>
      </p:graphicFrame>
      <p:grpSp>
        <p:nvGrpSpPr>
          <p:cNvPr id="23" name="群組 22"/>
          <p:cNvGrpSpPr/>
          <p:nvPr/>
        </p:nvGrpSpPr>
        <p:grpSpPr>
          <a:xfrm>
            <a:off x="627888" y="2992882"/>
            <a:ext cx="4378601" cy="1657351"/>
            <a:chOff x="2005584" y="2992882"/>
            <a:chExt cx="4378601" cy="1657351"/>
          </a:xfrm>
        </p:grpSpPr>
        <p:pic>
          <p:nvPicPr>
            <p:cNvPr id="8" name="內容版面配置區 3"/>
            <p:cNvPicPr>
              <a:picLocks noChangeAspect="1"/>
            </p:cNvPicPr>
            <p:nvPr/>
          </p:nvPicPr>
          <p:blipFill rotWithShape="1">
            <a:blip r:embed="rId3">
              <a:extLst>
                <a:ext uri="{28A0092B-C50C-407E-A947-70E740481C1C}">
                  <a14:useLocalDpi xmlns:a14="http://schemas.microsoft.com/office/drawing/2010/main" val="0"/>
                </a:ext>
              </a:extLst>
            </a:blip>
            <a:srcRect r="89404"/>
            <a:stretch/>
          </p:blipFill>
          <p:spPr>
            <a:xfrm>
              <a:off x="2005584" y="2992882"/>
              <a:ext cx="914400" cy="1657351"/>
            </a:xfrm>
            <a:prstGeom prst="rect">
              <a:avLst/>
            </a:prstGeom>
          </p:spPr>
        </p:pic>
        <p:pic>
          <p:nvPicPr>
            <p:cNvPr id="9" name="圖片 8"/>
            <p:cNvPicPr>
              <a:picLocks noChangeAspect="1"/>
            </p:cNvPicPr>
            <p:nvPr/>
          </p:nvPicPr>
          <p:blipFill rotWithShape="1">
            <a:blip r:embed="rId4">
              <a:extLst>
                <a:ext uri="{28A0092B-C50C-407E-A947-70E740481C1C}">
                  <a14:useLocalDpi xmlns:a14="http://schemas.microsoft.com/office/drawing/2010/main" val="0"/>
                </a:ext>
              </a:extLst>
            </a:blip>
            <a:srcRect l="10930" t="2629" r="80266"/>
            <a:stretch/>
          </p:blipFill>
          <p:spPr>
            <a:xfrm>
              <a:off x="5184174" y="3297428"/>
              <a:ext cx="487631" cy="1031678"/>
            </a:xfrm>
            <a:prstGeom prst="rect">
              <a:avLst/>
            </a:prstGeom>
          </p:spPr>
        </p:pic>
        <p:sp>
          <p:nvSpPr>
            <p:cNvPr id="10" name="文字方塊 9"/>
            <p:cNvSpPr txBox="1"/>
            <p:nvPr/>
          </p:nvSpPr>
          <p:spPr>
            <a:xfrm>
              <a:off x="2173224" y="4305901"/>
              <a:ext cx="579120" cy="300082"/>
            </a:xfrm>
            <a:prstGeom prst="rect">
              <a:avLst/>
            </a:prstGeom>
            <a:noFill/>
          </p:spPr>
          <p:txBody>
            <a:bodyPr wrap="square" rtlCol="0">
              <a:spAutoFit/>
            </a:bodyPr>
            <a:lstStyle/>
            <a:p>
              <a:r>
                <a:rPr lang="en-US" altLang="zh-TW" dirty="0"/>
                <a:t>Good</a:t>
              </a:r>
              <a:endParaRPr lang="zh-TW" altLang="en-US" dirty="0"/>
            </a:p>
          </p:txBody>
        </p:sp>
        <p:sp>
          <p:nvSpPr>
            <p:cNvPr id="11" name="文字方塊 10"/>
            <p:cNvSpPr txBox="1"/>
            <p:nvPr/>
          </p:nvSpPr>
          <p:spPr>
            <a:xfrm>
              <a:off x="5107949" y="4297611"/>
              <a:ext cx="721002" cy="300082"/>
            </a:xfrm>
            <a:prstGeom prst="rect">
              <a:avLst/>
            </a:prstGeom>
            <a:noFill/>
          </p:spPr>
          <p:txBody>
            <a:bodyPr wrap="square" rtlCol="0">
              <a:spAutoFit/>
            </a:bodyPr>
            <a:lstStyle/>
            <a:p>
              <a:r>
                <a:rPr lang="en-US" altLang="zh-TW" b="1" dirty="0">
                  <a:solidFill>
                    <a:srgbClr val="FF0000"/>
                  </a:solidFill>
                </a:rPr>
                <a:t>Missing</a:t>
              </a:r>
              <a:endParaRPr lang="zh-TW" altLang="en-US" b="1" dirty="0">
                <a:solidFill>
                  <a:srgbClr val="FF0000"/>
                </a:solidFill>
              </a:endParaRPr>
            </a:p>
          </p:txBody>
        </p:sp>
        <p:pic>
          <p:nvPicPr>
            <p:cNvPr id="12" name="內容版面配置區 7"/>
            <p:cNvPicPr>
              <a:picLocks noChangeAspect="1"/>
            </p:cNvPicPr>
            <p:nvPr/>
          </p:nvPicPr>
          <p:blipFill rotWithShape="1">
            <a:blip r:embed="rId5">
              <a:extLst>
                <a:ext uri="{28A0092B-C50C-407E-A947-70E740481C1C}">
                  <a14:useLocalDpi xmlns:a14="http://schemas.microsoft.com/office/drawing/2010/main" val="0"/>
                </a:ext>
              </a:extLst>
            </a:blip>
            <a:srcRect l="10942" r="79206"/>
            <a:stretch/>
          </p:blipFill>
          <p:spPr>
            <a:xfrm>
              <a:off x="2973909" y="3259759"/>
              <a:ext cx="538479" cy="1046142"/>
            </a:xfrm>
            <a:prstGeom prst="rect">
              <a:avLst/>
            </a:prstGeom>
          </p:spPr>
        </p:pic>
        <p:sp>
          <p:nvSpPr>
            <p:cNvPr id="13" name="文字方塊 12"/>
            <p:cNvSpPr txBox="1"/>
            <p:nvPr/>
          </p:nvSpPr>
          <p:spPr>
            <a:xfrm>
              <a:off x="2989649" y="4305901"/>
              <a:ext cx="795505" cy="300082"/>
            </a:xfrm>
            <a:prstGeom prst="rect">
              <a:avLst/>
            </a:prstGeom>
            <a:noFill/>
          </p:spPr>
          <p:txBody>
            <a:bodyPr wrap="square" rtlCol="0">
              <a:spAutoFit/>
            </a:bodyPr>
            <a:lstStyle/>
            <a:p>
              <a:r>
                <a:rPr lang="en-US" altLang="zh-TW" dirty="0"/>
                <a:t>Shift</a:t>
              </a:r>
              <a:endParaRPr lang="zh-TW" altLang="en-US" dirty="0"/>
            </a:p>
          </p:txBody>
        </p:sp>
        <p:pic>
          <p:nvPicPr>
            <p:cNvPr id="14" name="圖片 13"/>
            <p:cNvPicPr>
              <a:picLocks noChangeAspect="1"/>
            </p:cNvPicPr>
            <p:nvPr/>
          </p:nvPicPr>
          <p:blipFill rotWithShape="1">
            <a:blip r:embed="rId6">
              <a:extLst>
                <a:ext uri="{28A0092B-C50C-407E-A947-70E740481C1C}">
                  <a14:useLocalDpi xmlns:a14="http://schemas.microsoft.com/office/drawing/2010/main" val="0"/>
                </a:ext>
              </a:extLst>
            </a:blip>
            <a:srcRect l="29867" t="2449" r="60332" b="10659"/>
            <a:stretch/>
          </p:blipFill>
          <p:spPr>
            <a:xfrm>
              <a:off x="5783432" y="3261474"/>
              <a:ext cx="600753" cy="1049508"/>
            </a:xfrm>
            <a:prstGeom prst="rect">
              <a:avLst/>
            </a:prstGeom>
          </p:spPr>
        </p:pic>
        <p:sp>
          <p:nvSpPr>
            <p:cNvPr id="15" name="文字方塊 14"/>
            <p:cNvSpPr txBox="1"/>
            <p:nvPr/>
          </p:nvSpPr>
          <p:spPr>
            <a:xfrm>
              <a:off x="5789528" y="4305901"/>
              <a:ext cx="594657" cy="300082"/>
            </a:xfrm>
            <a:prstGeom prst="rect">
              <a:avLst/>
            </a:prstGeom>
            <a:noFill/>
          </p:spPr>
          <p:txBody>
            <a:bodyPr wrap="square" rtlCol="0">
              <a:spAutoFit/>
            </a:bodyPr>
            <a:lstStyle/>
            <a:p>
              <a:r>
                <a:rPr lang="en-US" altLang="zh-TW" b="1" dirty="0">
                  <a:solidFill>
                    <a:srgbClr val="FF0000"/>
                  </a:solidFill>
                </a:rPr>
                <a:t>Stand</a:t>
              </a:r>
              <a:endParaRPr lang="zh-TW" altLang="en-US" b="1" dirty="0">
                <a:solidFill>
                  <a:srgbClr val="FF0000"/>
                </a:solidFill>
              </a:endParaRPr>
            </a:p>
          </p:txBody>
        </p:sp>
        <p:pic>
          <p:nvPicPr>
            <p:cNvPr id="16" name="圖片 15"/>
            <p:cNvPicPr>
              <a:picLocks noChangeAspect="1"/>
            </p:cNvPicPr>
            <p:nvPr/>
          </p:nvPicPr>
          <p:blipFill rotWithShape="1">
            <a:blip r:embed="rId7">
              <a:extLst>
                <a:ext uri="{28A0092B-C50C-407E-A947-70E740481C1C}">
                  <a14:useLocalDpi xmlns:a14="http://schemas.microsoft.com/office/drawing/2010/main" val="0"/>
                </a:ext>
              </a:extLst>
            </a:blip>
            <a:srcRect l="30163" t="18607" r="60237" b="23155"/>
            <a:stretch/>
          </p:blipFill>
          <p:spPr>
            <a:xfrm>
              <a:off x="3531361" y="3207108"/>
              <a:ext cx="847344" cy="1158240"/>
            </a:xfrm>
            <a:prstGeom prst="rect">
              <a:avLst/>
            </a:prstGeom>
          </p:spPr>
        </p:pic>
        <p:sp>
          <p:nvSpPr>
            <p:cNvPr id="17" name="文字方塊 16"/>
            <p:cNvSpPr txBox="1"/>
            <p:nvPr/>
          </p:nvSpPr>
          <p:spPr>
            <a:xfrm>
              <a:off x="3641757" y="4305901"/>
              <a:ext cx="721001" cy="300082"/>
            </a:xfrm>
            <a:prstGeom prst="rect">
              <a:avLst/>
            </a:prstGeom>
            <a:noFill/>
          </p:spPr>
          <p:txBody>
            <a:bodyPr wrap="square" rtlCol="0">
              <a:spAutoFit/>
            </a:bodyPr>
            <a:lstStyle/>
            <a:p>
              <a:r>
                <a:rPr lang="en-US" altLang="zh-TW" dirty="0"/>
                <a:t>Broken</a:t>
              </a:r>
              <a:endParaRPr lang="zh-TW" altLang="en-US" dirty="0"/>
            </a:p>
          </p:txBody>
        </p:sp>
        <p:pic>
          <p:nvPicPr>
            <p:cNvPr id="18" name="圖片 17"/>
            <p:cNvPicPr>
              <a:picLocks noChangeAspect="1"/>
            </p:cNvPicPr>
            <p:nvPr/>
          </p:nvPicPr>
          <p:blipFill rotWithShape="1">
            <a:blip r:embed="rId8">
              <a:extLst>
                <a:ext uri="{28A0092B-C50C-407E-A947-70E740481C1C}">
                  <a14:useLocalDpi xmlns:a14="http://schemas.microsoft.com/office/drawing/2010/main" val="0"/>
                </a:ext>
              </a:extLst>
            </a:blip>
            <a:srcRect l="916" r="89487" b="6611"/>
            <a:stretch/>
          </p:blipFill>
          <p:spPr>
            <a:xfrm>
              <a:off x="4545379" y="3261474"/>
              <a:ext cx="589051" cy="1025046"/>
            </a:xfrm>
            <a:prstGeom prst="rect">
              <a:avLst/>
            </a:prstGeom>
          </p:spPr>
        </p:pic>
        <p:sp>
          <p:nvSpPr>
            <p:cNvPr id="19" name="文字方塊 18"/>
            <p:cNvSpPr txBox="1"/>
            <p:nvPr/>
          </p:nvSpPr>
          <p:spPr>
            <a:xfrm>
              <a:off x="4575654" y="4297611"/>
              <a:ext cx="721001" cy="300082"/>
            </a:xfrm>
            <a:prstGeom prst="rect">
              <a:avLst/>
            </a:prstGeom>
            <a:noFill/>
          </p:spPr>
          <p:txBody>
            <a:bodyPr wrap="square" rtlCol="0">
              <a:spAutoFit/>
            </a:bodyPr>
            <a:lstStyle/>
            <a:p>
              <a:r>
                <a:rPr lang="en-US" altLang="zh-TW" dirty="0"/>
                <a:t>Short</a:t>
              </a:r>
              <a:endParaRPr lang="zh-TW" altLang="en-US" dirty="0"/>
            </a:p>
          </p:txBody>
        </p:sp>
      </p:grpSp>
      <p:sp>
        <p:nvSpPr>
          <p:cNvPr id="24" name="文字方塊 23"/>
          <p:cNvSpPr txBox="1"/>
          <p:nvPr/>
        </p:nvSpPr>
        <p:spPr>
          <a:xfrm>
            <a:off x="5449662" y="3192759"/>
            <a:ext cx="3194770" cy="1384995"/>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sz="1400" dirty="0"/>
              <a:t>Missing and standing samples are difficult to be visually recognized as specific components. </a:t>
            </a:r>
          </a:p>
          <a:p>
            <a:pPr marL="285750" indent="-285750" algn="just">
              <a:buFont typeface="Arial" panose="020B0604020202020204" pitchFamily="34" charset="0"/>
              <a:buChar char="•"/>
            </a:pPr>
            <a:endParaRPr lang="en-US" altLang="zh-TW" sz="1400" dirty="0"/>
          </a:p>
          <a:p>
            <a:pPr marL="285750" indent="-285750" algn="just">
              <a:buFont typeface="Arial" panose="020B0604020202020204" pitchFamily="34" charset="0"/>
              <a:buChar char="•"/>
            </a:pPr>
            <a:r>
              <a:rPr lang="en-US" altLang="zh-TW" sz="1400" dirty="0"/>
              <a:t>We treat them as two separate components.</a:t>
            </a:r>
          </a:p>
        </p:txBody>
      </p:sp>
      <p:sp>
        <p:nvSpPr>
          <p:cNvPr id="25" name="文字方塊 24"/>
          <p:cNvSpPr txBox="1"/>
          <p:nvPr/>
        </p:nvSpPr>
        <p:spPr>
          <a:xfrm>
            <a:off x="1328363" y="4577754"/>
            <a:ext cx="3261925" cy="276999"/>
          </a:xfrm>
          <a:prstGeom prst="rect">
            <a:avLst/>
          </a:prstGeom>
          <a:noFill/>
        </p:spPr>
        <p:txBody>
          <a:bodyPr wrap="square" rtlCol="0">
            <a:spAutoFit/>
          </a:bodyPr>
          <a:lstStyle/>
          <a:p>
            <a:r>
              <a:rPr lang="en-US" altLang="zh-TW" sz="1200" b="1" dirty="0"/>
              <a:t>Figure 2.1.  </a:t>
            </a:r>
            <a:r>
              <a:rPr lang="en-US" altLang="zh-TW" sz="1200" dirty="0"/>
              <a:t>Visualization of each defect types</a:t>
            </a:r>
            <a:endParaRPr lang="zh-TW" altLang="en-US" sz="1200" dirty="0"/>
          </a:p>
        </p:txBody>
      </p:sp>
      <p:sp>
        <p:nvSpPr>
          <p:cNvPr id="20" name="文字方塊 19"/>
          <p:cNvSpPr txBox="1"/>
          <p:nvPr/>
        </p:nvSpPr>
        <p:spPr>
          <a:xfrm>
            <a:off x="3101283" y="791754"/>
            <a:ext cx="3261925" cy="300082"/>
          </a:xfrm>
          <a:prstGeom prst="rect">
            <a:avLst/>
          </a:prstGeom>
          <a:noFill/>
        </p:spPr>
        <p:txBody>
          <a:bodyPr wrap="square" rtlCol="0">
            <a:spAutoFit/>
          </a:bodyPr>
          <a:lstStyle/>
          <a:p>
            <a:pPr algn="ctr"/>
            <a:r>
              <a:rPr lang="en-US" altLang="zh-TW" dirty="0"/>
              <a:t>Summary for Phison Dataset</a:t>
            </a:r>
            <a:endParaRPr lang="zh-TW" altLang="en-US" dirty="0"/>
          </a:p>
        </p:txBody>
      </p:sp>
      <p:sp>
        <p:nvSpPr>
          <p:cNvPr id="28" name="頁尾版面配置區 27">
            <a:extLst>
              <a:ext uri="{FF2B5EF4-FFF2-40B4-BE49-F238E27FC236}">
                <a16:creationId xmlns:a16="http://schemas.microsoft.com/office/drawing/2014/main" id="{D243EF27-1A5E-6E66-AE6C-3FE8F4F67493}"/>
              </a:ext>
            </a:extLst>
          </p:cNvPr>
          <p:cNvSpPr>
            <a:spLocks noGrp="1"/>
          </p:cNvSpPr>
          <p:nvPr>
            <p:ph type="ftr" sz="quarter" idx="11"/>
          </p:nvPr>
        </p:nvSpPr>
        <p:spPr/>
        <p:txBody>
          <a:bodyPr/>
          <a:lstStyle/>
          <a:p>
            <a:r>
              <a:rPr lang="en-US" altLang="zh-TW"/>
              <a:t>/78</a:t>
            </a:r>
            <a:endParaRPr lang="zh-TW" altLang="en-US" dirty="0"/>
          </a:p>
        </p:txBody>
      </p:sp>
      <p:sp>
        <p:nvSpPr>
          <p:cNvPr id="29" name="投影片編號版面配置區 28">
            <a:extLst>
              <a:ext uri="{FF2B5EF4-FFF2-40B4-BE49-F238E27FC236}">
                <a16:creationId xmlns:a16="http://schemas.microsoft.com/office/drawing/2014/main" id="{A2E73DE7-2138-933F-EF2F-B8EC3CB9FBE7}"/>
              </a:ext>
            </a:extLst>
          </p:cNvPr>
          <p:cNvSpPr>
            <a:spLocks noGrp="1"/>
          </p:cNvSpPr>
          <p:nvPr>
            <p:ph type="sldNum" sz="quarter" idx="12"/>
          </p:nvPr>
        </p:nvSpPr>
        <p:spPr/>
        <p:txBody>
          <a:bodyPr/>
          <a:lstStyle/>
          <a:p>
            <a:fld id="{EE3F9CDB-1F21-4789-A81E-8FEA25CE194B}" type="slidenum">
              <a:rPr lang="zh-CN" altLang="en-US" smtClean="0"/>
              <a:pPr/>
              <a:t>80</a:t>
            </a:fld>
            <a:endParaRPr lang="zh-CN" altLang="en-US" dirty="0"/>
          </a:p>
        </p:txBody>
      </p:sp>
    </p:spTree>
    <p:extLst>
      <p:ext uri="{BB962C8B-B14F-4D97-AF65-F5344CB8AC3E}">
        <p14:creationId xmlns:p14="http://schemas.microsoft.com/office/powerpoint/2010/main" val="294945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EC0E4492-E00D-49FA-BCE8-A2339215C449}"/>
              </a:ext>
            </a:extLst>
          </p:cNvPr>
          <p:cNvSpPr/>
          <p:nvPr/>
        </p:nvSpPr>
        <p:spPr bwMode="auto">
          <a:xfrm>
            <a:off x="168540" y="90084"/>
            <a:ext cx="2694905"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Dataset: Introduction</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文字方塊 13">
            <a:extLst>
              <a:ext uri="{FF2B5EF4-FFF2-40B4-BE49-F238E27FC236}">
                <a16:creationId xmlns:a16="http://schemas.microsoft.com/office/drawing/2014/main" id="{81A4C024-C2FD-41B3-80D8-B90D198275EE}"/>
              </a:ext>
            </a:extLst>
          </p:cNvPr>
          <p:cNvSpPr txBox="1"/>
          <p:nvPr/>
        </p:nvSpPr>
        <p:spPr>
          <a:xfrm>
            <a:off x="508894" y="1137090"/>
            <a:ext cx="7650641" cy="523220"/>
          </a:xfrm>
          <a:prstGeom prst="rect">
            <a:avLst/>
          </a:prstGeom>
          <a:noFill/>
        </p:spPr>
        <p:txBody>
          <a:bodyPr wrap="square" rtlCol="0">
            <a:spAutoFit/>
          </a:bodyPr>
          <a:lstStyle/>
          <a:p>
            <a:pPr marL="285750" indent="-285750" algn="just">
              <a:buFont typeface="Arial" panose="020B0604020202020204" pitchFamily="34" charset="0"/>
              <a:buChar char="•"/>
            </a:pPr>
            <a:r>
              <a:rPr lang="en-US" altLang="zh-TW" sz="1400" dirty="0"/>
              <a:t>Since the appearance of some components is very similar, we decided to group similar components into the same category.</a:t>
            </a:r>
          </a:p>
        </p:txBody>
      </p:sp>
      <p:sp>
        <p:nvSpPr>
          <p:cNvPr id="15" name="文字方塊 14">
            <a:extLst>
              <a:ext uri="{FF2B5EF4-FFF2-40B4-BE49-F238E27FC236}">
                <a16:creationId xmlns:a16="http://schemas.microsoft.com/office/drawing/2014/main" id="{C6D1C15A-7FDD-4DCB-98B8-720C0D9F636A}"/>
              </a:ext>
            </a:extLst>
          </p:cNvPr>
          <p:cNvSpPr txBox="1"/>
          <p:nvPr/>
        </p:nvSpPr>
        <p:spPr>
          <a:xfrm>
            <a:off x="2941037" y="4519409"/>
            <a:ext cx="3261925" cy="276999"/>
          </a:xfrm>
          <a:prstGeom prst="rect">
            <a:avLst/>
          </a:prstGeom>
          <a:noFill/>
        </p:spPr>
        <p:txBody>
          <a:bodyPr wrap="square" rtlCol="0">
            <a:spAutoFit/>
          </a:bodyPr>
          <a:lstStyle/>
          <a:p>
            <a:pPr algn="ctr"/>
            <a:r>
              <a:rPr lang="en-US" altLang="zh-TW" sz="1200" dirty="0"/>
              <a:t>Visualization of each component </a:t>
            </a:r>
            <a:endParaRPr lang="zh-TW" altLang="en-US" sz="1200" dirty="0"/>
          </a:p>
        </p:txBody>
      </p:sp>
      <p:grpSp>
        <p:nvGrpSpPr>
          <p:cNvPr id="18" name="群組 17">
            <a:extLst>
              <a:ext uri="{FF2B5EF4-FFF2-40B4-BE49-F238E27FC236}">
                <a16:creationId xmlns:a16="http://schemas.microsoft.com/office/drawing/2014/main" id="{8328079B-E4AB-4937-ADDD-A04746A6C103}"/>
              </a:ext>
            </a:extLst>
          </p:cNvPr>
          <p:cNvGrpSpPr/>
          <p:nvPr/>
        </p:nvGrpSpPr>
        <p:grpSpPr>
          <a:xfrm>
            <a:off x="2519189" y="1660311"/>
            <a:ext cx="3887960" cy="2841207"/>
            <a:chOff x="4259756" y="907071"/>
            <a:chExt cx="4616108" cy="3528667"/>
          </a:xfrm>
        </p:grpSpPr>
        <p:pic>
          <p:nvPicPr>
            <p:cNvPr id="2" name="圖片 1">
              <a:extLst>
                <a:ext uri="{FF2B5EF4-FFF2-40B4-BE49-F238E27FC236}">
                  <a16:creationId xmlns:a16="http://schemas.microsoft.com/office/drawing/2014/main" id="{75C7C530-0960-4148-841E-D0EBA0FDF2AE}"/>
                </a:ext>
              </a:extLst>
            </p:cNvPr>
            <p:cNvPicPr>
              <a:picLocks noChangeAspect="1"/>
            </p:cNvPicPr>
            <p:nvPr/>
          </p:nvPicPr>
          <p:blipFill>
            <a:blip r:embed="rId2"/>
            <a:stretch>
              <a:fillRect/>
            </a:stretch>
          </p:blipFill>
          <p:spPr>
            <a:xfrm>
              <a:off x="4670108" y="1862104"/>
              <a:ext cx="743054" cy="1314633"/>
            </a:xfrm>
            <a:prstGeom prst="rect">
              <a:avLst/>
            </a:prstGeom>
          </p:spPr>
        </p:pic>
        <p:pic>
          <p:nvPicPr>
            <p:cNvPr id="3" name="圖片 2">
              <a:extLst>
                <a:ext uri="{FF2B5EF4-FFF2-40B4-BE49-F238E27FC236}">
                  <a16:creationId xmlns:a16="http://schemas.microsoft.com/office/drawing/2014/main" id="{71AA4F4F-C849-44A1-863B-CDB5B2ED8C98}"/>
                </a:ext>
              </a:extLst>
            </p:cNvPr>
            <p:cNvPicPr>
              <a:picLocks noChangeAspect="1"/>
            </p:cNvPicPr>
            <p:nvPr/>
          </p:nvPicPr>
          <p:blipFill>
            <a:blip r:embed="rId3"/>
            <a:stretch>
              <a:fillRect/>
            </a:stretch>
          </p:blipFill>
          <p:spPr>
            <a:xfrm>
              <a:off x="5450725" y="1853522"/>
              <a:ext cx="666843" cy="1305107"/>
            </a:xfrm>
            <a:prstGeom prst="rect">
              <a:avLst/>
            </a:prstGeom>
          </p:spPr>
        </p:pic>
        <p:pic>
          <p:nvPicPr>
            <p:cNvPr id="4" name="圖片 3">
              <a:extLst>
                <a:ext uri="{FF2B5EF4-FFF2-40B4-BE49-F238E27FC236}">
                  <a16:creationId xmlns:a16="http://schemas.microsoft.com/office/drawing/2014/main" id="{7ACFC6EC-AA63-41A3-B250-6E1FEEDB82BE}"/>
                </a:ext>
              </a:extLst>
            </p:cNvPr>
            <p:cNvPicPr>
              <a:picLocks noChangeAspect="1"/>
            </p:cNvPicPr>
            <p:nvPr/>
          </p:nvPicPr>
          <p:blipFill>
            <a:blip r:embed="rId4"/>
            <a:stretch>
              <a:fillRect/>
            </a:stretch>
          </p:blipFill>
          <p:spPr>
            <a:xfrm>
              <a:off x="6098515" y="1884322"/>
              <a:ext cx="704948" cy="1314633"/>
            </a:xfrm>
            <a:prstGeom prst="rect">
              <a:avLst/>
            </a:prstGeom>
          </p:spPr>
        </p:pic>
        <p:pic>
          <p:nvPicPr>
            <p:cNvPr id="5" name="圖片 4">
              <a:extLst>
                <a:ext uri="{FF2B5EF4-FFF2-40B4-BE49-F238E27FC236}">
                  <a16:creationId xmlns:a16="http://schemas.microsoft.com/office/drawing/2014/main" id="{5E761C1E-D889-491D-AFA6-CABFFE0B2428}"/>
                </a:ext>
              </a:extLst>
            </p:cNvPr>
            <p:cNvPicPr>
              <a:picLocks noChangeAspect="1"/>
            </p:cNvPicPr>
            <p:nvPr/>
          </p:nvPicPr>
          <p:blipFill>
            <a:blip r:embed="rId5"/>
            <a:stretch>
              <a:fillRect/>
            </a:stretch>
          </p:blipFill>
          <p:spPr>
            <a:xfrm>
              <a:off x="6803463" y="1920197"/>
              <a:ext cx="885949" cy="1257475"/>
            </a:xfrm>
            <a:prstGeom prst="rect">
              <a:avLst/>
            </a:prstGeom>
          </p:spPr>
        </p:pic>
        <p:pic>
          <p:nvPicPr>
            <p:cNvPr id="6" name="圖片 5">
              <a:extLst>
                <a:ext uri="{FF2B5EF4-FFF2-40B4-BE49-F238E27FC236}">
                  <a16:creationId xmlns:a16="http://schemas.microsoft.com/office/drawing/2014/main" id="{DF0A557F-8F0A-4228-B6FD-93AB49E5229E}"/>
                </a:ext>
              </a:extLst>
            </p:cNvPr>
            <p:cNvPicPr>
              <a:picLocks noChangeAspect="1"/>
            </p:cNvPicPr>
            <p:nvPr/>
          </p:nvPicPr>
          <p:blipFill>
            <a:blip r:embed="rId6"/>
            <a:stretch>
              <a:fillRect/>
            </a:stretch>
          </p:blipFill>
          <p:spPr>
            <a:xfrm>
              <a:off x="7696246" y="1871631"/>
              <a:ext cx="657317" cy="1295581"/>
            </a:xfrm>
            <a:prstGeom prst="rect">
              <a:avLst/>
            </a:prstGeom>
          </p:spPr>
        </p:pic>
        <p:pic>
          <p:nvPicPr>
            <p:cNvPr id="7" name="圖片 6">
              <a:extLst>
                <a:ext uri="{FF2B5EF4-FFF2-40B4-BE49-F238E27FC236}">
                  <a16:creationId xmlns:a16="http://schemas.microsoft.com/office/drawing/2014/main" id="{165FB609-99ED-4199-A06E-3A20A5457B9B}"/>
                </a:ext>
              </a:extLst>
            </p:cNvPr>
            <p:cNvPicPr>
              <a:picLocks noChangeAspect="1"/>
            </p:cNvPicPr>
            <p:nvPr/>
          </p:nvPicPr>
          <p:blipFill>
            <a:blip r:embed="rId7"/>
            <a:stretch>
              <a:fillRect/>
            </a:stretch>
          </p:blipFill>
          <p:spPr>
            <a:xfrm>
              <a:off x="4259756" y="3292354"/>
              <a:ext cx="1045483" cy="1060857"/>
            </a:xfrm>
            <a:prstGeom prst="rect">
              <a:avLst/>
            </a:prstGeom>
          </p:spPr>
        </p:pic>
        <p:pic>
          <p:nvPicPr>
            <p:cNvPr id="8" name="圖片 7">
              <a:extLst>
                <a:ext uri="{FF2B5EF4-FFF2-40B4-BE49-F238E27FC236}">
                  <a16:creationId xmlns:a16="http://schemas.microsoft.com/office/drawing/2014/main" id="{0C4C7630-0613-487B-B0AF-4AEE3C1DE338}"/>
                </a:ext>
              </a:extLst>
            </p:cNvPr>
            <p:cNvPicPr>
              <a:picLocks noChangeAspect="1"/>
            </p:cNvPicPr>
            <p:nvPr/>
          </p:nvPicPr>
          <p:blipFill>
            <a:blip r:embed="rId8"/>
            <a:stretch>
              <a:fillRect/>
            </a:stretch>
          </p:blipFill>
          <p:spPr>
            <a:xfrm>
              <a:off x="5304067" y="3292354"/>
              <a:ext cx="976297" cy="1122357"/>
            </a:xfrm>
            <a:prstGeom prst="rect">
              <a:avLst/>
            </a:prstGeom>
          </p:spPr>
        </p:pic>
        <p:pic>
          <p:nvPicPr>
            <p:cNvPr id="9" name="圖片 8">
              <a:extLst>
                <a:ext uri="{FF2B5EF4-FFF2-40B4-BE49-F238E27FC236}">
                  <a16:creationId xmlns:a16="http://schemas.microsoft.com/office/drawing/2014/main" id="{B7C28425-6719-4C5D-8BDC-74618E922DDD}"/>
                </a:ext>
              </a:extLst>
            </p:cNvPr>
            <p:cNvPicPr>
              <a:picLocks noChangeAspect="1"/>
            </p:cNvPicPr>
            <p:nvPr/>
          </p:nvPicPr>
          <p:blipFill>
            <a:blip r:embed="rId9"/>
            <a:stretch>
              <a:fillRect/>
            </a:stretch>
          </p:blipFill>
          <p:spPr>
            <a:xfrm>
              <a:off x="6358320" y="3344131"/>
              <a:ext cx="945547" cy="1091607"/>
            </a:xfrm>
            <a:prstGeom prst="rect">
              <a:avLst/>
            </a:prstGeom>
          </p:spPr>
        </p:pic>
        <p:pic>
          <p:nvPicPr>
            <p:cNvPr id="10" name="圖片 9">
              <a:extLst>
                <a:ext uri="{FF2B5EF4-FFF2-40B4-BE49-F238E27FC236}">
                  <a16:creationId xmlns:a16="http://schemas.microsoft.com/office/drawing/2014/main" id="{B016F9E4-6FB9-497F-BDC9-69158B956E2F}"/>
                </a:ext>
              </a:extLst>
            </p:cNvPr>
            <p:cNvPicPr>
              <a:picLocks noChangeAspect="1"/>
            </p:cNvPicPr>
            <p:nvPr/>
          </p:nvPicPr>
          <p:blipFill>
            <a:blip r:embed="rId10"/>
            <a:stretch>
              <a:fillRect/>
            </a:stretch>
          </p:blipFill>
          <p:spPr>
            <a:xfrm>
              <a:off x="7261517" y="3292354"/>
              <a:ext cx="691864" cy="1099295"/>
            </a:xfrm>
            <a:prstGeom prst="rect">
              <a:avLst/>
            </a:prstGeom>
          </p:spPr>
        </p:pic>
        <p:pic>
          <p:nvPicPr>
            <p:cNvPr id="11" name="圖片 10">
              <a:extLst>
                <a:ext uri="{FF2B5EF4-FFF2-40B4-BE49-F238E27FC236}">
                  <a16:creationId xmlns:a16="http://schemas.microsoft.com/office/drawing/2014/main" id="{DCECC75E-3E64-462A-9BE6-C9576786B070}"/>
                </a:ext>
              </a:extLst>
            </p:cNvPr>
            <p:cNvPicPr>
              <a:picLocks noChangeAspect="1"/>
            </p:cNvPicPr>
            <p:nvPr/>
          </p:nvPicPr>
          <p:blipFill>
            <a:blip r:embed="rId11"/>
            <a:stretch>
              <a:fillRect/>
            </a:stretch>
          </p:blipFill>
          <p:spPr>
            <a:xfrm>
              <a:off x="7953380" y="3342322"/>
              <a:ext cx="922484" cy="1022420"/>
            </a:xfrm>
            <a:prstGeom prst="rect">
              <a:avLst/>
            </a:prstGeom>
          </p:spPr>
        </p:pic>
        <p:pic>
          <p:nvPicPr>
            <p:cNvPr id="16" name="圖片 15">
              <a:extLst>
                <a:ext uri="{FF2B5EF4-FFF2-40B4-BE49-F238E27FC236}">
                  <a16:creationId xmlns:a16="http://schemas.microsoft.com/office/drawing/2014/main" id="{E1E5CCD3-2B33-4937-B9A5-9A6F9688A24E}"/>
                </a:ext>
              </a:extLst>
            </p:cNvPr>
            <p:cNvPicPr>
              <a:picLocks noChangeAspect="1"/>
            </p:cNvPicPr>
            <p:nvPr/>
          </p:nvPicPr>
          <p:blipFill>
            <a:blip r:embed="rId12"/>
            <a:stretch>
              <a:fillRect/>
            </a:stretch>
          </p:blipFill>
          <p:spPr>
            <a:xfrm>
              <a:off x="5781396" y="907071"/>
              <a:ext cx="672343" cy="952485"/>
            </a:xfrm>
            <a:prstGeom prst="rect">
              <a:avLst/>
            </a:prstGeom>
          </p:spPr>
        </p:pic>
        <p:pic>
          <p:nvPicPr>
            <p:cNvPr id="17" name="圖片 16">
              <a:extLst>
                <a:ext uri="{FF2B5EF4-FFF2-40B4-BE49-F238E27FC236}">
                  <a16:creationId xmlns:a16="http://schemas.microsoft.com/office/drawing/2014/main" id="{6CD0B02B-2A72-46B1-92A7-0D8911F331E8}"/>
                </a:ext>
              </a:extLst>
            </p:cNvPr>
            <p:cNvPicPr>
              <a:picLocks noChangeAspect="1"/>
            </p:cNvPicPr>
            <p:nvPr/>
          </p:nvPicPr>
          <p:blipFill>
            <a:blip r:embed="rId13"/>
            <a:stretch>
              <a:fillRect/>
            </a:stretch>
          </p:blipFill>
          <p:spPr>
            <a:xfrm>
              <a:off x="6454941" y="927309"/>
              <a:ext cx="722145" cy="902682"/>
            </a:xfrm>
            <a:prstGeom prst="rect">
              <a:avLst/>
            </a:prstGeom>
          </p:spPr>
        </p:pic>
      </p:grpSp>
      <p:sp>
        <p:nvSpPr>
          <p:cNvPr id="12" name="矩形 11">
            <a:extLst>
              <a:ext uri="{FF2B5EF4-FFF2-40B4-BE49-F238E27FC236}">
                <a16:creationId xmlns:a16="http://schemas.microsoft.com/office/drawing/2014/main" id="{C5742693-EBCC-4492-B1E0-FF1D4F0158BD}"/>
              </a:ext>
            </a:extLst>
          </p:cNvPr>
          <p:cNvSpPr/>
          <p:nvPr/>
        </p:nvSpPr>
        <p:spPr>
          <a:xfrm>
            <a:off x="3752850" y="1636506"/>
            <a:ext cx="1223487" cy="7659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CF9BD6DD-93CA-4E7B-8997-F3F4E8760114}"/>
              </a:ext>
            </a:extLst>
          </p:cNvPr>
          <p:cNvSpPr/>
          <p:nvPr/>
        </p:nvSpPr>
        <p:spPr>
          <a:xfrm>
            <a:off x="2742532" y="2443919"/>
            <a:ext cx="3261925" cy="104317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B3C0ABB6-F7F2-4514-BC01-CC89A71AE4EC}"/>
              </a:ext>
            </a:extLst>
          </p:cNvPr>
          <p:cNvSpPr/>
          <p:nvPr/>
        </p:nvSpPr>
        <p:spPr>
          <a:xfrm>
            <a:off x="2428495" y="3526607"/>
            <a:ext cx="4023105" cy="10013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頁尾版面配置區 28">
            <a:extLst>
              <a:ext uri="{FF2B5EF4-FFF2-40B4-BE49-F238E27FC236}">
                <a16:creationId xmlns:a16="http://schemas.microsoft.com/office/drawing/2014/main" id="{10EDAC4B-97C1-0F1F-0F57-9D014AD91FDA}"/>
              </a:ext>
            </a:extLst>
          </p:cNvPr>
          <p:cNvSpPr>
            <a:spLocks noGrp="1"/>
          </p:cNvSpPr>
          <p:nvPr>
            <p:ph type="ftr" sz="quarter" idx="11"/>
          </p:nvPr>
        </p:nvSpPr>
        <p:spPr/>
        <p:txBody>
          <a:bodyPr/>
          <a:lstStyle/>
          <a:p>
            <a:r>
              <a:rPr lang="en-US" altLang="zh-TW"/>
              <a:t>/78</a:t>
            </a:r>
            <a:endParaRPr lang="zh-TW" altLang="en-US" dirty="0"/>
          </a:p>
        </p:txBody>
      </p:sp>
      <p:sp>
        <p:nvSpPr>
          <p:cNvPr id="30" name="投影片編號版面配置區 29">
            <a:extLst>
              <a:ext uri="{FF2B5EF4-FFF2-40B4-BE49-F238E27FC236}">
                <a16:creationId xmlns:a16="http://schemas.microsoft.com/office/drawing/2014/main" id="{695A6B2F-8384-E2FA-8FDF-794B227E9F21}"/>
              </a:ext>
            </a:extLst>
          </p:cNvPr>
          <p:cNvSpPr>
            <a:spLocks noGrp="1"/>
          </p:cNvSpPr>
          <p:nvPr>
            <p:ph type="sldNum" sz="quarter" idx="12"/>
          </p:nvPr>
        </p:nvSpPr>
        <p:spPr/>
        <p:txBody>
          <a:bodyPr/>
          <a:lstStyle/>
          <a:p>
            <a:fld id="{EE3F9CDB-1F21-4789-A81E-8FEA25CE194B}" type="slidenum">
              <a:rPr lang="zh-CN" altLang="en-US" smtClean="0"/>
              <a:pPr/>
              <a:t>81</a:t>
            </a:fld>
            <a:endParaRPr lang="zh-CN" altLang="en-US" dirty="0"/>
          </a:p>
        </p:txBody>
      </p:sp>
    </p:spTree>
    <p:extLst>
      <p:ext uri="{BB962C8B-B14F-4D97-AF65-F5344CB8AC3E}">
        <p14:creationId xmlns:p14="http://schemas.microsoft.com/office/powerpoint/2010/main" val="1935595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486016BB-8E12-E277-D2B6-9F27BEC64764}"/>
              </a:ext>
            </a:extLst>
          </p:cNvPr>
          <p:cNvSpPr/>
          <p:nvPr/>
        </p:nvSpPr>
        <p:spPr bwMode="auto">
          <a:xfrm>
            <a:off x="168540" y="90085"/>
            <a:ext cx="322870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Dataset: dataset grouping</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D224389B-941D-9C92-F2B4-7DAE59EDAE8B}"/>
                  </a:ext>
                </a:extLst>
              </p:cNvPr>
              <p:cNvSpPr/>
              <p:nvPr/>
            </p:nvSpPr>
            <p:spPr>
              <a:xfrm>
                <a:off x="4098157" y="2571750"/>
                <a:ext cx="954013" cy="1070741"/>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500" dirty="0"/>
                  <a:t>Feature Extractor</a:t>
                </a:r>
                <a14:m>
                  <m:oMath xmlns:m="http://schemas.openxmlformats.org/officeDocument/2006/math">
                    <m:sSub>
                      <m:sSubPr>
                        <m:ctrlPr>
                          <a:rPr lang="en-US" altLang="zh-TW" sz="1500" i="1">
                            <a:latin typeface="Cambria Math" panose="02040503050406030204" pitchFamily="18" charset="0"/>
                          </a:rPr>
                        </m:ctrlPr>
                      </m:sSubPr>
                      <m:e>
                        <m:r>
                          <a:rPr lang="en-US" altLang="zh-TW" sz="1500">
                            <a:latin typeface="Cambria Math" panose="02040503050406030204" pitchFamily="18" charset="0"/>
                          </a:rPr>
                          <m:t>𝑓</m:t>
                        </m:r>
                      </m:e>
                      <m:sub>
                        <m:r>
                          <a:rPr lang="en-US" altLang="zh-TW" sz="1500">
                            <a:latin typeface="Cambria Math" panose="02040503050406030204" pitchFamily="18" charset="0"/>
                          </a:rPr>
                          <m:t>𝜃</m:t>
                        </m:r>
                      </m:sub>
                    </m:sSub>
                    <m:r>
                      <a:rPr lang="en-US" altLang="zh-TW" sz="1500">
                        <a:latin typeface="Cambria Math" panose="02040503050406030204" pitchFamily="18" charset="0"/>
                      </a:rPr>
                      <m:t>(</m:t>
                    </m:r>
                    <m:r>
                      <a:rPr lang="en-US" altLang="zh-TW" sz="1500">
                        <a:latin typeface="Cambria Math" panose="02040503050406030204" pitchFamily="18" charset="0"/>
                      </a:rPr>
                      <m:t>𝑥</m:t>
                    </m:r>
                    <m:r>
                      <a:rPr lang="en-US" altLang="zh-TW" sz="1500">
                        <a:latin typeface="Cambria Math" panose="02040503050406030204" pitchFamily="18" charset="0"/>
                      </a:rPr>
                      <m:t>)</m:t>
                    </m:r>
                  </m:oMath>
                </a14:m>
                <a:endParaRPr lang="zh-TW" altLang="en-US" sz="1500" dirty="0"/>
              </a:p>
            </p:txBody>
          </p:sp>
        </mc:Choice>
        <mc:Fallback xmlns="">
          <p:sp>
            <p:nvSpPr>
              <p:cNvPr id="6" name="矩形 5">
                <a:extLst>
                  <a:ext uri="{FF2B5EF4-FFF2-40B4-BE49-F238E27FC236}">
                    <a16:creationId xmlns:a16="http://schemas.microsoft.com/office/drawing/2014/main" id="{D224389B-941D-9C92-F2B4-7DAE59EDAE8B}"/>
                  </a:ext>
                </a:extLst>
              </p:cNvPr>
              <p:cNvSpPr>
                <a:spLocks noRot="1" noChangeAspect="1" noMove="1" noResize="1" noEditPoints="1" noAdjustHandles="1" noChangeArrowheads="1" noChangeShapeType="1" noTextEdit="1"/>
              </p:cNvSpPr>
              <p:nvPr/>
            </p:nvSpPr>
            <p:spPr>
              <a:xfrm>
                <a:off x="4098157" y="2571750"/>
                <a:ext cx="954013" cy="1070741"/>
              </a:xfrm>
              <a:prstGeom prst="rect">
                <a:avLst/>
              </a:prstGeom>
              <a:blipFill>
                <a:blip r:embed="rId2"/>
                <a:stretch>
                  <a:fillRect/>
                </a:stretch>
              </a:blipFill>
            </p:spPr>
            <p:txBody>
              <a:bodyPr/>
              <a:lstStyle/>
              <a:p>
                <a:r>
                  <a:rPr lang="zh-TW" altLang="en-US">
                    <a:noFill/>
                  </a:rPr>
                  <a:t> </a:t>
                </a:r>
              </a:p>
            </p:txBody>
          </p:sp>
        </mc:Fallback>
      </mc:AlternateContent>
      <p:cxnSp>
        <p:nvCxnSpPr>
          <p:cNvPr id="8" name="直線單箭頭接點 7">
            <a:extLst>
              <a:ext uri="{FF2B5EF4-FFF2-40B4-BE49-F238E27FC236}">
                <a16:creationId xmlns:a16="http://schemas.microsoft.com/office/drawing/2014/main" id="{1E77C390-2A77-A9B3-B8C7-7E89640A09E2}"/>
              </a:ext>
            </a:extLst>
          </p:cNvPr>
          <p:cNvCxnSpPr>
            <a:cxnSpLocks/>
          </p:cNvCxnSpPr>
          <p:nvPr/>
        </p:nvCxnSpPr>
        <p:spPr>
          <a:xfrm flipV="1">
            <a:off x="3425327" y="3136956"/>
            <a:ext cx="524880" cy="127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60375D34-C976-7063-7933-027341106739}"/>
                  </a:ext>
                </a:extLst>
              </p:cNvPr>
              <p:cNvSpPr txBox="1"/>
              <p:nvPr/>
            </p:nvSpPr>
            <p:spPr>
              <a:xfrm>
                <a:off x="4239993" y="355685"/>
                <a:ext cx="4570952" cy="430887"/>
              </a:xfrm>
              <a:prstGeom prst="rect">
                <a:avLst/>
              </a:prstGeom>
              <a:noFill/>
            </p:spPr>
            <p:txBody>
              <a:bodyPr wrap="square">
                <a:spAutoFit/>
              </a:bodyPr>
              <a:lstStyle/>
              <a:p>
                <a:pPr marL="342892" indent="-342892" algn="just">
                  <a:buFont typeface="Arial" panose="020B0604020202020204" pitchFamily="34" charset="0"/>
                  <a:buChar char="•"/>
                </a:pPr>
                <a:r>
                  <a:rPr lang="en-US" altLang="zh-TW" sz="1100" dirty="0">
                    <a:latin typeface="Cambria Math" panose="02040503050406030204" pitchFamily="18" charset="0"/>
                  </a:rPr>
                  <a:t>Feature Extractor</a:t>
                </a:r>
                <a14:m>
                  <m:oMath xmlns:m="http://schemas.openxmlformats.org/officeDocument/2006/math">
                    <m:sSub>
                      <m:sSubPr>
                        <m:ctrlPr>
                          <a:rPr lang="en-US" altLang="zh-TW" sz="1100" i="1">
                            <a:latin typeface="Cambria Math" panose="02040503050406030204" pitchFamily="18" charset="0"/>
                          </a:rPr>
                        </m:ctrlPr>
                      </m:sSubPr>
                      <m:e>
                        <m:r>
                          <a:rPr lang="en-US" altLang="zh-TW" sz="1100">
                            <a:latin typeface="Cambria Math" panose="02040503050406030204" pitchFamily="18" charset="0"/>
                          </a:rPr>
                          <m:t>𝑓</m:t>
                        </m:r>
                      </m:e>
                      <m:sub>
                        <m:r>
                          <a:rPr lang="en-US" altLang="zh-TW" sz="1100">
                            <a:latin typeface="Cambria Math" panose="02040503050406030204" pitchFamily="18" charset="0"/>
                          </a:rPr>
                          <m:t>𝜃</m:t>
                        </m:r>
                      </m:sub>
                    </m:sSub>
                    <m:r>
                      <a:rPr lang="en-US" altLang="zh-TW" sz="1100">
                        <a:latin typeface="Cambria Math" panose="02040503050406030204" pitchFamily="18" charset="0"/>
                      </a:rPr>
                      <m:t>(</m:t>
                    </m:r>
                    <m:r>
                      <a:rPr lang="en-US" altLang="zh-TW" sz="1100">
                        <a:latin typeface="Cambria Math" panose="02040503050406030204" pitchFamily="18" charset="0"/>
                      </a:rPr>
                      <m:t>𝑥</m:t>
                    </m:r>
                    <m:r>
                      <a:rPr lang="en-US" altLang="zh-TW" sz="1100">
                        <a:latin typeface="Cambria Math" panose="02040503050406030204" pitchFamily="18" charset="0"/>
                      </a:rPr>
                      <m:t>)</m:t>
                    </m:r>
                  </m:oMath>
                </a14:m>
                <a:r>
                  <a:rPr lang="zh-TW" altLang="en-US" sz="1100" dirty="0">
                    <a:latin typeface="Cambria Math" panose="02040503050406030204" pitchFamily="18" charset="0"/>
                  </a:rPr>
                  <a:t> </a:t>
                </a:r>
                <a:r>
                  <a:rPr lang="en-US" altLang="zh-TW" sz="1100" dirty="0">
                    <a:latin typeface="Cambria Math" panose="02040503050406030204" pitchFamily="18" charset="0"/>
                  </a:rPr>
                  <a:t>:  MobileNetV3Large (pretrained)</a:t>
                </a:r>
              </a:p>
              <a:p>
                <a:pPr marL="342892" indent="-342892" algn="just">
                  <a:buFont typeface="Arial" panose="020B0604020202020204" pitchFamily="34" charset="0"/>
                  <a:buChar char="•"/>
                </a:pPr>
                <a:r>
                  <a:rPr lang="en-US" altLang="zh-TW" sz="1100" dirty="0">
                    <a:latin typeface="Cambria Math" panose="02040503050406030204" pitchFamily="18" charset="0"/>
                  </a:rPr>
                  <a:t>Clustering Method : AgglomerativeClustering , Kmeans</a:t>
                </a:r>
              </a:p>
            </p:txBody>
          </p:sp>
        </mc:Choice>
        <mc:Fallback xmlns="">
          <p:sp>
            <p:nvSpPr>
              <p:cNvPr id="12" name="文字方塊 11">
                <a:extLst>
                  <a:ext uri="{FF2B5EF4-FFF2-40B4-BE49-F238E27FC236}">
                    <a16:creationId xmlns:a16="http://schemas.microsoft.com/office/drawing/2014/main" id="{60375D34-C976-7063-7933-027341106739}"/>
                  </a:ext>
                </a:extLst>
              </p:cNvPr>
              <p:cNvSpPr txBox="1">
                <a:spLocks noRot="1" noChangeAspect="1" noMove="1" noResize="1" noEditPoints="1" noAdjustHandles="1" noChangeArrowheads="1" noChangeShapeType="1" noTextEdit="1"/>
              </p:cNvSpPr>
              <p:nvPr/>
            </p:nvSpPr>
            <p:spPr>
              <a:xfrm>
                <a:off x="4239993" y="355685"/>
                <a:ext cx="4570952" cy="430887"/>
              </a:xfrm>
              <a:prstGeom prst="rect">
                <a:avLst/>
              </a:prstGeom>
              <a:blipFill>
                <a:blip r:embed="rId3"/>
                <a:stretch>
                  <a:fillRect t="-1408" b="-8451"/>
                </a:stretch>
              </a:blipFill>
            </p:spPr>
            <p:txBody>
              <a:bodyPr/>
              <a:lstStyle/>
              <a:p>
                <a:r>
                  <a:rPr lang="zh-TW" altLang="en-US">
                    <a:noFill/>
                  </a:rPr>
                  <a:t> </a:t>
                </a:r>
              </a:p>
            </p:txBody>
          </p:sp>
        </mc:Fallback>
      </mc:AlternateContent>
      <p:cxnSp>
        <p:nvCxnSpPr>
          <p:cNvPr id="13" name="直線單箭頭接點 12">
            <a:extLst>
              <a:ext uri="{FF2B5EF4-FFF2-40B4-BE49-F238E27FC236}">
                <a16:creationId xmlns:a16="http://schemas.microsoft.com/office/drawing/2014/main" id="{DF971BD6-C526-A00D-BB26-0C1459EF741F}"/>
              </a:ext>
            </a:extLst>
          </p:cNvPr>
          <p:cNvCxnSpPr>
            <a:cxnSpLocks/>
          </p:cNvCxnSpPr>
          <p:nvPr/>
        </p:nvCxnSpPr>
        <p:spPr>
          <a:xfrm>
            <a:off x="5208379" y="3134966"/>
            <a:ext cx="56745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2116F21E-8D71-8481-9DAF-FDF408EF7840}"/>
              </a:ext>
            </a:extLst>
          </p:cNvPr>
          <p:cNvSpPr/>
          <p:nvPr/>
        </p:nvSpPr>
        <p:spPr>
          <a:xfrm>
            <a:off x="5923788" y="2743526"/>
            <a:ext cx="973467" cy="73660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500" dirty="0"/>
              <a:t>Clustering</a:t>
            </a:r>
            <a:endParaRPr lang="zh-TW" altLang="en-US" sz="1500" dirty="0"/>
          </a:p>
        </p:txBody>
      </p:sp>
      <p:cxnSp>
        <p:nvCxnSpPr>
          <p:cNvPr id="23" name="直線單箭頭接點 22">
            <a:extLst>
              <a:ext uri="{FF2B5EF4-FFF2-40B4-BE49-F238E27FC236}">
                <a16:creationId xmlns:a16="http://schemas.microsoft.com/office/drawing/2014/main" id="{97A04250-5A25-9235-A517-E4ADFA05B289}"/>
              </a:ext>
            </a:extLst>
          </p:cNvPr>
          <p:cNvCxnSpPr>
            <a:cxnSpLocks/>
          </p:cNvCxnSpPr>
          <p:nvPr/>
        </p:nvCxnSpPr>
        <p:spPr>
          <a:xfrm>
            <a:off x="6997085" y="3134966"/>
            <a:ext cx="25809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A1EABB10-503D-6580-F7D0-6B39D0E61404}"/>
              </a:ext>
            </a:extLst>
          </p:cNvPr>
          <p:cNvSpPr/>
          <p:nvPr/>
        </p:nvSpPr>
        <p:spPr>
          <a:xfrm>
            <a:off x="2147840" y="2627168"/>
            <a:ext cx="925130" cy="959906"/>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400" dirty="0"/>
              <a:t>Data Selector</a:t>
            </a:r>
            <a:endParaRPr lang="zh-TW" altLang="en-US" sz="1400" dirty="0"/>
          </a:p>
        </p:txBody>
      </p:sp>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57D0891F-971E-9568-812C-5CAF66D69E1E}"/>
                  </a:ext>
                </a:extLst>
              </p:cNvPr>
              <p:cNvSpPr txBox="1"/>
              <p:nvPr/>
            </p:nvSpPr>
            <p:spPr>
              <a:xfrm>
                <a:off x="485918" y="2899482"/>
                <a:ext cx="1367338" cy="369332"/>
              </a:xfrm>
              <a:prstGeom prst="rect">
                <a:avLst/>
              </a:prstGeom>
              <a:noFill/>
            </p:spPr>
            <p:txBody>
              <a:bodyPr wrap="square" rtlCol="0">
                <a:spAutoFit/>
              </a:bodyPr>
              <a:lstStyle/>
              <a:p>
                <a:r>
                  <a:rPr lang="en-US" altLang="zh-TW" sz="1800" dirty="0"/>
                  <a:t>(</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𝑥</m:t>
                        </m:r>
                      </m:e>
                      <m:sub>
                        <m:r>
                          <a:rPr lang="en-US" altLang="zh-TW" sz="1800" b="0" i="1" smtClean="0">
                            <a:latin typeface="Cambria Math" panose="02040503050406030204" pitchFamily="18" charset="0"/>
                          </a:rPr>
                          <m:t>𝑐𝑜𝑚</m:t>
                        </m:r>
                      </m:sub>
                    </m:sSub>
                  </m:oMath>
                </a14:m>
                <a:r>
                  <a:rPr lang="zh-TW" altLang="en-US" sz="1800" dirty="0"/>
                  <a:t> </a:t>
                </a:r>
                <a:r>
                  <a:rPr lang="en-US" altLang="zh-TW" sz="1800" dirty="0"/>
                  <a:t>,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𝑦</m:t>
                        </m:r>
                      </m:e>
                      <m:sub>
                        <m:r>
                          <a:rPr lang="en-US" altLang="zh-TW" sz="1800" i="1">
                            <a:latin typeface="Cambria Math" panose="02040503050406030204" pitchFamily="18" charset="0"/>
                          </a:rPr>
                          <m:t>𝑐𝑜𝑚</m:t>
                        </m:r>
                      </m:sub>
                    </m:sSub>
                  </m:oMath>
                </a14:m>
                <a:r>
                  <a:rPr lang="en-US" altLang="zh-TW" sz="1800" dirty="0"/>
                  <a:t>)</a:t>
                </a:r>
                <a:endParaRPr lang="zh-TW" altLang="en-US" sz="1200" dirty="0"/>
              </a:p>
            </p:txBody>
          </p:sp>
        </mc:Choice>
        <mc:Fallback xmlns="">
          <p:sp>
            <p:nvSpPr>
              <p:cNvPr id="36" name="文字方塊 35">
                <a:extLst>
                  <a:ext uri="{FF2B5EF4-FFF2-40B4-BE49-F238E27FC236}">
                    <a16:creationId xmlns:a16="http://schemas.microsoft.com/office/drawing/2014/main" id="{57D0891F-971E-9568-812C-5CAF66D69E1E}"/>
                  </a:ext>
                </a:extLst>
              </p:cNvPr>
              <p:cNvSpPr txBox="1">
                <a:spLocks noRot="1" noChangeAspect="1" noMove="1" noResize="1" noEditPoints="1" noAdjustHandles="1" noChangeArrowheads="1" noChangeShapeType="1" noTextEdit="1"/>
              </p:cNvSpPr>
              <p:nvPr/>
            </p:nvSpPr>
            <p:spPr>
              <a:xfrm>
                <a:off x="485918" y="2899482"/>
                <a:ext cx="1367338" cy="369332"/>
              </a:xfrm>
              <a:prstGeom prst="rect">
                <a:avLst/>
              </a:prstGeom>
              <a:blipFill>
                <a:blip r:embed="rId4"/>
                <a:stretch>
                  <a:fillRect l="-4018" t="-10000" r="-8482" b="-26667"/>
                </a:stretch>
              </a:blipFill>
            </p:spPr>
            <p:txBody>
              <a:bodyPr/>
              <a:lstStyle/>
              <a:p>
                <a:r>
                  <a:rPr lang="zh-TW" altLang="en-US">
                    <a:noFill/>
                  </a:rPr>
                  <a:t> </a:t>
                </a:r>
              </a:p>
            </p:txBody>
          </p:sp>
        </mc:Fallback>
      </mc:AlternateContent>
      <p:cxnSp>
        <p:nvCxnSpPr>
          <p:cNvPr id="37" name="直線單箭頭接點 36">
            <a:extLst>
              <a:ext uri="{FF2B5EF4-FFF2-40B4-BE49-F238E27FC236}">
                <a16:creationId xmlns:a16="http://schemas.microsoft.com/office/drawing/2014/main" id="{07DFF459-8006-EEB8-88D3-261B54853A96}"/>
              </a:ext>
            </a:extLst>
          </p:cNvPr>
          <p:cNvCxnSpPr>
            <a:cxnSpLocks/>
          </p:cNvCxnSpPr>
          <p:nvPr/>
        </p:nvCxnSpPr>
        <p:spPr>
          <a:xfrm>
            <a:off x="1853256" y="3107121"/>
            <a:ext cx="27542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A319F5FF-A840-F2EB-B8B6-E6CC23FD20A7}"/>
                  </a:ext>
                </a:extLst>
              </p:cNvPr>
              <p:cNvSpPr txBox="1"/>
              <p:nvPr/>
            </p:nvSpPr>
            <p:spPr>
              <a:xfrm>
                <a:off x="4999018" y="2627167"/>
                <a:ext cx="924770" cy="3799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600" i="1" smtClean="0">
                              <a:latin typeface="Cambria Math" panose="02040503050406030204" pitchFamily="18" charset="0"/>
                            </a:rPr>
                          </m:ctrlPr>
                        </m:sSubSupPr>
                        <m:e>
                          <m:r>
                            <a:rPr lang="en-US" altLang="zh-TW" sz="1600" i="1">
                              <a:latin typeface="Cambria Math" panose="02040503050406030204" pitchFamily="18" charset="0"/>
                            </a:rPr>
                            <m:t>𝑋</m:t>
                          </m:r>
                          <m:r>
                            <a:rPr lang="en-US" altLang="zh-TW" sz="1600" b="0" i="1" smtClean="0">
                              <a:latin typeface="Cambria Math" panose="02040503050406030204" pitchFamily="18" charset="0"/>
                            </a:rPr>
                            <m:t>′</m:t>
                          </m:r>
                        </m:e>
                        <m:sub>
                          <m:r>
                            <a:rPr lang="en-US" altLang="zh-TW" sz="1600" i="1">
                              <a:latin typeface="Cambria Math" panose="02040503050406030204" pitchFamily="18" charset="0"/>
                            </a:rPr>
                            <m:t>𝑐𝑜𝑚</m:t>
                          </m:r>
                        </m:sub>
                        <m:sup>
                          <m:r>
                            <a:rPr lang="en-US" altLang="zh-TW" sz="1600" i="1">
                              <a:latin typeface="Cambria Math" panose="02040503050406030204" pitchFamily="18" charset="0"/>
                            </a:rPr>
                            <m:t>𝑔𝑜𝑜𝑑</m:t>
                          </m:r>
                        </m:sup>
                      </m:sSubSup>
                    </m:oMath>
                  </m:oMathPara>
                </a14:m>
                <a:endParaRPr lang="zh-TW" altLang="en-US" sz="1600" dirty="0"/>
              </a:p>
            </p:txBody>
          </p:sp>
        </mc:Choice>
        <mc:Fallback xmlns="">
          <p:sp>
            <p:nvSpPr>
              <p:cNvPr id="40" name="文字方塊 39">
                <a:extLst>
                  <a:ext uri="{FF2B5EF4-FFF2-40B4-BE49-F238E27FC236}">
                    <a16:creationId xmlns:a16="http://schemas.microsoft.com/office/drawing/2014/main" id="{A319F5FF-A840-F2EB-B8B6-E6CC23FD20A7}"/>
                  </a:ext>
                </a:extLst>
              </p:cNvPr>
              <p:cNvSpPr txBox="1">
                <a:spLocks noRot="1" noChangeAspect="1" noMove="1" noResize="1" noEditPoints="1" noAdjustHandles="1" noChangeArrowheads="1" noChangeShapeType="1" noTextEdit="1"/>
              </p:cNvSpPr>
              <p:nvPr/>
            </p:nvSpPr>
            <p:spPr>
              <a:xfrm>
                <a:off x="4999018" y="2627167"/>
                <a:ext cx="924770" cy="379976"/>
              </a:xfrm>
              <a:prstGeom prst="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文字方塊 51">
                <a:extLst>
                  <a:ext uri="{FF2B5EF4-FFF2-40B4-BE49-F238E27FC236}">
                    <a16:creationId xmlns:a16="http://schemas.microsoft.com/office/drawing/2014/main" id="{DA0AA57D-8C30-34A7-F174-FFAAA196E507}"/>
                  </a:ext>
                </a:extLst>
              </p:cNvPr>
              <p:cNvSpPr txBox="1"/>
              <p:nvPr/>
            </p:nvSpPr>
            <p:spPr>
              <a:xfrm>
                <a:off x="7126130" y="2899885"/>
                <a:ext cx="1121448" cy="39190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𝑦</m:t>
                          </m:r>
                        </m:e>
                        <m:sub>
                          <m:r>
                            <a:rPr lang="en-US" altLang="zh-TW" sz="1800" i="1">
                              <a:latin typeface="Cambria Math" panose="02040503050406030204" pitchFamily="18" charset="0"/>
                            </a:rPr>
                            <m:t>𝑔𝑟𝑜𝑢𝑝</m:t>
                          </m:r>
                        </m:sub>
                      </m:sSub>
                    </m:oMath>
                  </m:oMathPara>
                </a14:m>
                <a:endParaRPr lang="zh-TW" altLang="en-US" sz="1800" dirty="0"/>
              </a:p>
            </p:txBody>
          </p:sp>
        </mc:Choice>
        <mc:Fallback xmlns="">
          <p:sp>
            <p:nvSpPr>
              <p:cNvPr id="52" name="文字方塊 51">
                <a:extLst>
                  <a:ext uri="{FF2B5EF4-FFF2-40B4-BE49-F238E27FC236}">
                    <a16:creationId xmlns:a16="http://schemas.microsoft.com/office/drawing/2014/main" id="{DA0AA57D-8C30-34A7-F174-FFAAA196E507}"/>
                  </a:ext>
                </a:extLst>
              </p:cNvPr>
              <p:cNvSpPr txBox="1">
                <a:spLocks noRot="1" noChangeAspect="1" noMove="1" noResize="1" noEditPoints="1" noAdjustHandles="1" noChangeArrowheads="1" noChangeShapeType="1" noTextEdit="1"/>
              </p:cNvSpPr>
              <p:nvPr/>
            </p:nvSpPr>
            <p:spPr>
              <a:xfrm>
                <a:off x="7126130" y="2899885"/>
                <a:ext cx="1121448" cy="391902"/>
              </a:xfrm>
              <a:prstGeom prst="rect">
                <a:avLst/>
              </a:prstGeom>
              <a:blipFill>
                <a:blip r:embed="rId6"/>
                <a:stretch>
                  <a:fillRect b="-6250"/>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740ECA64-D971-7DF5-D797-45FE5949FD95}"/>
              </a:ext>
            </a:extLst>
          </p:cNvPr>
          <p:cNvSpPr txBox="1"/>
          <p:nvPr/>
        </p:nvSpPr>
        <p:spPr>
          <a:xfrm>
            <a:off x="531428" y="1091673"/>
            <a:ext cx="7835017" cy="1077218"/>
          </a:xfrm>
          <a:prstGeom prst="rect">
            <a:avLst/>
          </a:prstGeom>
          <a:noFill/>
        </p:spPr>
        <p:txBody>
          <a:bodyPr wrap="square">
            <a:spAutoFit/>
          </a:bodyPr>
          <a:lstStyle/>
          <a:p>
            <a:pPr marL="285750" indent="-285750">
              <a:buFont typeface="Arial" panose="020B0604020202020204" pitchFamily="34" charset="0"/>
              <a:buChar char="•"/>
            </a:pPr>
            <a:r>
              <a:rPr lang="en-US" altLang="zh-TW" sz="1600" b="1" dirty="0"/>
              <a:t>The data selector picks out good samples from the entire dataset and </a:t>
            </a:r>
            <a:r>
              <a:rPr lang="en-US" altLang="zh-TW" sz="1600" b="1" dirty="0" err="1"/>
              <a:t>downsamples</a:t>
            </a:r>
            <a:r>
              <a:rPr lang="en-US" altLang="zh-TW" sz="1600" b="1" dirty="0"/>
              <a:t> them.</a:t>
            </a:r>
            <a:r>
              <a:rPr lang="zh-TW" altLang="en-US" sz="1600" b="1" dirty="0"/>
              <a:t> </a:t>
            </a:r>
            <a:r>
              <a:rPr lang="en-US" altLang="zh-TW" sz="1600" b="1" dirty="0"/>
              <a:t>After downsampling, each component contains up to 10,000 good samples.</a:t>
            </a:r>
          </a:p>
          <a:p>
            <a:pPr marL="285750" indent="-285750">
              <a:buFont typeface="Arial" panose="020B0604020202020204" pitchFamily="34" charset="0"/>
              <a:buChar char="•"/>
            </a:pPr>
            <a:r>
              <a:rPr lang="en-US" altLang="zh-TW" sz="1600" b="1" dirty="0"/>
              <a:t>Use silhouette analysis to determine the number of groups.</a:t>
            </a:r>
            <a:endParaRPr lang="zh-TW" altLang="en-US" sz="1600" b="1" dirty="0"/>
          </a:p>
          <a:p>
            <a:endParaRPr lang="zh-TW" altLang="en-US" sz="1600" b="1" dirty="0"/>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A0C6F9F-C380-457A-BCFB-1F17F7D10A1E}"/>
                  </a:ext>
                </a:extLst>
              </p:cNvPr>
              <p:cNvSpPr/>
              <p:nvPr/>
            </p:nvSpPr>
            <p:spPr>
              <a:xfrm>
                <a:off x="3283971" y="2672314"/>
                <a:ext cx="765018" cy="3799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TW" sz="1600" i="1">
                              <a:latin typeface="Cambria Math" panose="02040503050406030204" pitchFamily="18" charset="0"/>
                            </a:rPr>
                          </m:ctrlPr>
                        </m:sSubSupPr>
                        <m:e>
                          <m:r>
                            <a:rPr lang="en-US" altLang="zh-TW" sz="1600" i="1">
                              <a:latin typeface="Cambria Math" panose="02040503050406030204" pitchFamily="18" charset="0"/>
                            </a:rPr>
                            <m:t>𝑋</m:t>
                          </m:r>
                        </m:e>
                        <m:sub>
                          <m:r>
                            <a:rPr lang="en-US" altLang="zh-TW" sz="1600" i="1">
                              <a:latin typeface="Cambria Math" panose="02040503050406030204" pitchFamily="18" charset="0"/>
                            </a:rPr>
                            <m:t>𝑐𝑜𝑚</m:t>
                          </m:r>
                        </m:sub>
                        <m:sup>
                          <m:r>
                            <a:rPr lang="en-US" altLang="zh-TW" sz="1600" i="1">
                              <a:latin typeface="Cambria Math" panose="02040503050406030204" pitchFamily="18" charset="0"/>
                            </a:rPr>
                            <m:t>𝑔𝑜𝑜𝑑</m:t>
                          </m:r>
                        </m:sup>
                      </m:sSubSup>
                    </m:oMath>
                  </m:oMathPara>
                </a14:m>
                <a:endParaRPr lang="zh-TW" altLang="en-US" sz="1600" dirty="0"/>
              </a:p>
            </p:txBody>
          </p:sp>
        </mc:Choice>
        <mc:Fallback xmlns="">
          <p:sp>
            <p:nvSpPr>
              <p:cNvPr id="18" name="矩形 17">
                <a:extLst>
                  <a:ext uri="{FF2B5EF4-FFF2-40B4-BE49-F238E27FC236}">
                    <a16:creationId xmlns:a16="http://schemas.microsoft.com/office/drawing/2014/main" id="{BA0C6F9F-C380-457A-BCFB-1F17F7D10A1E}"/>
                  </a:ext>
                </a:extLst>
              </p:cNvPr>
              <p:cNvSpPr>
                <a:spLocks noRot="1" noChangeAspect="1" noMove="1" noResize="1" noEditPoints="1" noAdjustHandles="1" noChangeArrowheads="1" noChangeShapeType="1" noTextEdit="1"/>
              </p:cNvSpPr>
              <p:nvPr/>
            </p:nvSpPr>
            <p:spPr>
              <a:xfrm>
                <a:off x="3283971" y="2672314"/>
                <a:ext cx="765018" cy="379976"/>
              </a:xfrm>
              <a:prstGeom prst="rect">
                <a:avLst/>
              </a:prstGeom>
              <a:blipFill>
                <a:blip r:embed="rId7"/>
                <a:stretch>
                  <a:fillRect/>
                </a:stretch>
              </a:blipFill>
            </p:spPr>
            <p:txBody>
              <a:bodyPr/>
              <a:lstStyle/>
              <a:p>
                <a:r>
                  <a:rPr lang="zh-TW" altLang="en-US">
                    <a:noFill/>
                  </a:rPr>
                  <a:t> </a:t>
                </a:r>
              </a:p>
            </p:txBody>
          </p:sp>
        </mc:Fallback>
      </mc:AlternateContent>
      <p:sp>
        <p:nvSpPr>
          <p:cNvPr id="16" name="矩形 15">
            <a:extLst>
              <a:ext uri="{FF2B5EF4-FFF2-40B4-BE49-F238E27FC236}">
                <a16:creationId xmlns:a16="http://schemas.microsoft.com/office/drawing/2014/main" id="{8173A982-FA5D-40D0-8F6E-28625A149ABC}"/>
              </a:ext>
            </a:extLst>
          </p:cNvPr>
          <p:cNvSpPr/>
          <p:nvPr/>
        </p:nvSpPr>
        <p:spPr>
          <a:xfrm>
            <a:off x="2837076" y="3947592"/>
            <a:ext cx="4560674" cy="276999"/>
          </a:xfrm>
          <a:prstGeom prst="rect">
            <a:avLst/>
          </a:prstGeom>
        </p:spPr>
        <p:txBody>
          <a:bodyPr wrap="square">
            <a:spAutoFit/>
          </a:bodyPr>
          <a:lstStyle/>
          <a:p>
            <a:r>
              <a:rPr lang="en-US" altLang="zh-TW" sz="1200" dirty="0"/>
              <a:t>Grouping</a:t>
            </a:r>
            <a:r>
              <a:rPr lang="en-US" altLang="zh-TW" sz="1200" b="1" dirty="0"/>
              <a:t> </a:t>
            </a:r>
            <a:r>
              <a:rPr lang="en-US" altLang="zh-TW" sz="1200" dirty="0"/>
              <a:t>Procedure Stage 1 : Clustering .</a:t>
            </a:r>
          </a:p>
        </p:txBody>
      </p:sp>
      <p:sp>
        <p:nvSpPr>
          <p:cNvPr id="17" name="頁尾版面配置區 16">
            <a:extLst>
              <a:ext uri="{FF2B5EF4-FFF2-40B4-BE49-F238E27FC236}">
                <a16:creationId xmlns:a16="http://schemas.microsoft.com/office/drawing/2014/main" id="{FA5D0FA4-BCAD-6629-0166-76254138D859}"/>
              </a:ext>
            </a:extLst>
          </p:cNvPr>
          <p:cNvSpPr>
            <a:spLocks noGrp="1"/>
          </p:cNvSpPr>
          <p:nvPr>
            <p:ph type="ftr" sz="quarter" idx="11"/>
          </p:nvPr>
        </p:nvSpPr>
        <p:spPr/>
        <p:txBody>
          <a:bodyPr/>
          <a:lstStyle/>
          <a:p>
            <a:r>
              <a:rPr lang="en-US" altLang="zh-TW"/>
              <a:t>/78</a:t>
            </a:r>
            <a:endParaRPr lang="zh-TW" altLang="en-US" dirty="0"/>
          </a:p>
        </p:txBody>
      </p:sp>
      <p:sp>
        <p:nvSpPr>
          <p:cNvPr id="19" name="投影片編號版面配置區 18">
            <a:extLst>
              <a:ext uri="{FF2B5EF4-FFF2-40B4-BE49-F238E27FC236}">
                <a16:creationId xmlns:a16="http://schemas.microsoft.com/office/drawing/2014/main" id="{37BF4C0B-A331-1A1E-65CC-58B2F7848238}"/>
              </a:ext>
            </a:extLst>
          </p:cNvPr>
          <p:cNvSpPr>
            <a:spLocks noGrp="1"/>
          </p:cNvSpPr>
          <p:nvPr>
            <p:ph type="sldNum" sz="quarter" idx="12"/>
          </p:nvPr>
        </p:nvSpPr>
        <p:spPr/>
        <p:txBody>
          <a:bodyPr/>
          <a:lstStyle/>
          <a:p>
            <a:fld id="{EE3F9CDB-1F21-4789-A81E-8FEA25CE194B}" type="slidenum">
              <a:rPr lang="zh-CN" altLang="en-US" smtClean="0"/>
              <a:pPr/>
              <a:t>82</a:t>
            </a:fld>
            <a:endParaRPr lang="zh-CN" altLang="en-US" dirty="0"/>
          </a:p>
        </p:txBody>
      </p:sp>
    </p:spTree>
    <p:extLst>
      <p:ext uri="{BB962C8B-B14F-4D97-AF65-F5344CB8AC3E}">
        <p14:creationId xmlns:p14="http://schemas.microsoft.com/office/powerpoint/2010/main" val="2568704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7D2845A5-488F-C82D-1C84-DBF239DB12A0}"/>
                  </a:ext>
                </a:extLst>
              </p:cNvPr>
              <p:cNvSpPr txBox="1"/>
              <p:nvPr/>
            </p:nvSpPr>
            <p:spPr>
              <a:xfrm>
                <a:off x="336550" y="1109879"/>
                <a:ext cx="8484473" cy="1276568"/>
              </a:xfrm>
              <a:prstGeom prst="rect">
                <a:avLst/>
              </a:prstGeom>
              <a:noFill/>
            </p:spPr>
            <p:txBody>
              <a:bodyPr wrap="square">
                <a:spAutoFit/>
              </a:bodyPr>
              <a:lstStyle/>
              <a:p>
                <a:pPr marL="257175" indent="-257175" algn="just">
                  <a:buFontTx/>
                  <a:buAutoNum type="arabicPeriod"/>
                </a:pPr>
                <a:r>
                  <a:rPr lang="en-US" altLang="zh-TW" sz="1400" dirty="0"/>
                  <a:t>Calculate the sample sizes of each component in each group based on the clustering results  </a:t>
                </a:r>
                <a14:m>
                  <m:oMath xmlns:m="http://schemas.openxmlformats.org/officeDocument/2006/math">
                    <m:r>
                      <a:rPr lang="en-US" altLang="zh-TW" sz="1400" i="1" smtClean="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𝑋</m:t>
                        </m:r>
                      </m:e>
                      <m:sub>
                        <m:r>
                          <a:rPr lang="en-US" altLang="zh-TW" sz="1400" i="1">
                            <a:latin typeface="Cambria Math" panose="02040503050406030204" pitchFamily="18" charset="0"/>
                          </a:rPr>
                          <m:t>𝑐𝑜𝑚</m:t>
                        </m:r>
                      </m:sub>
                      <m:sup>
                        <m:r>
                          <a:rPr lang="en-US" altLang="zh-TW" sz="1400" i="1">
                            <a:latin typeface="Cambria Math" panose="02040503050406030204" pitchFamily="18" charset="0"/>
                          </a:rPr>
                          <m:t>𝑔𝑜𝑜𝑑</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𝑦</m:t>
                        </m:r>
                      </m:e>
                      <m:sub>
                        <m:r>
                          <a:rPr lang="en-US" altLang="zh-TW" sz="1400" i="1">
                            <a:latin typeface="Cambria Math" panose="02040503050406030204" pitchFamily="18" charset="0"/>
                          </a:rPr>
                          <m:t>𝑔𝑟𝑜𝑢𝑝</m:t>
                        </m:r>
                      </m:sub>
                    </m:sSub>
                  </m:oMath>
                </a14:m>
                <a:r>
                  <a:rPr lang="en-US" altLang="zh-TW" sz="1400" dirty="0"/>
                  <a:t>)</a:t>
                </a:r>
                <a:endParaRPr lang="zh-TW" altLang="en-US" sz="1400" dirty="0"/>
              </a:p>
              <a:p>
                <a:pPr algn="just"/>
                <a:endParaRPr lang="en-US" altLang="zh-TW" sz="1400" dirty="0"/>
              </a:p>
              <a:p>
                <a:pPr algn="just"/>
                <a:r>
                  <a:rPr lang="en-US" altLang="zh-TW" sz="1400" dirty="0"/>
                  <a:t>2.   </a:t>
                </a:r>
                <a14:m>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𝑐</m:t>
                        </m:r>
                      </m:sub>
                    </m:sSub>
                  </m:oMath>
                </a14:m>
                <a:r>
                  <a:rPr lang="en-US" altLang="zh-TW" sz="1400" dirty="0"/>
                  <a:t> = Sample sizes of component  </a:t>
                </a:r>
                <a14:m>
                  <m:oMath xmlns:m="http://schemas.openxmlformats.org/officeDocument/2006/math">
                    <m:r>
                      <a:rPr lang="en-US" altLang="zh-TW" sz="1400" i="1">
                        <a:latin typeface="Cambria Math" panose="02040503050406030204" pitchFamily="18" charset="0"/>
                      </a:rPr>
                      <m:t>𝑐</m:t>
                    </m:r>
                  </m:oMath>
                </a14:m>
                <a:r>
                  <a:rPr lang="en-US" altLang="zh-TW" sz="1400" dirty="0"/>
                  <a:t> in group </a:t>
                </a:r>
                <a:r>
                  <a:rPr lang="en-US" altLang="zh-TW" sz="1400" i="1" dirty="0">
                    <a:latin typeface="Cambria Math" panose="02040503050406030204" pitchFamily="18" charset="0"/>
                  </a:rPr>
                  <a:t>g</a:t>
                </a:r>
                <a:r>
                  <a:rPr lang="en-US" altLang="zh-TW" sz="1400" dirty="0"/>
                  <a:t> ,  </a:t>
                </a:r>
                <a14:m>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m:rPr>
                            <m:sty m:val="p"/>
                          </m:rPr>
                          <a:rPr lang="en-US" altLang="zh-TW" sz="1400" i="1">
                            <a:latin typeface="Cambria Math" panose="02040503050406030204" pitchFamily="18" charset="0"/>
                          </a:rPr>
                          <m:t>X</m:t>
                        </m:r>
                        <m:r>
                          <a:rPr lang="en-US" altLang="zh-TW" sz="1400" i="1">
                            <a:latin typeface="Cambria Math" panose="02040503050406030204" pitchFamily="18" charset="0"/>
                          </a:rPr>
                          <m:t> ,</m:t>
                        </m:r>
                        <m:r>
                          <a:rPr lang="en-US" altLang="zh-TW" sz="1400" i="1">
                            <a:latin typeface="Cambria Math" panose="02040503050406030204" pitchFamily="18" charset="0"/>
                          </a:rPr>
                          <m:t>𝑐</m:t>
                        </m:r>
                      </m:sub>
                    </m:sSub>
                    <m:r>
                      <a:rPr lang="en-US" altLang="zh-TW" sz="1400" i="1">
                        <a:latin typeface="Cambria Math" panose="02040503050406030204" pitchFamily="18" charset="0"/>
                      </a:rPr>
                      <m:t> </m:t>
                    </m:r>
                  </m:oMath>
                </a14:m>
                <a:r>
                  <a:rPr lang="en-US" altLang="zh-TW" sz="1400" dirty="0"/>
                  <a:t>= Sample sizes of component </a:t>
                </a:r>
                <a14:m>
                  <m:oMath xmlns:m="http://schemas.openxmlformats.org/officeDocument/2006/math">
                    <m:r>
                      <a:rPr lang="en-US" altLang="zh-TW" sz="1400" i="1">
                        <a:latin typeface="Cambria Math" panose="02040503050406030204" pitchFamily="18" charset="0"/>
                      </a:rPr>
                      <m:t>𝑐</m:t>
                    </m:r>
                  </m:oMath>
                </a14:m>
                <a:r>
                  <a:rPr lang="en-US" altLang="zh-TW" sz="1400" dirty="0"/>
                  <a:t> in</a:t>
                </a:r>
                <a:r>
                  <a:rPr lang="zh-TW" altLang="en-US"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𝑋</m:t>
                        </m:r>
                      </m:e>
                      <m:sub>
                        <m:r>
                          <a:rPr lang="en-US" altLang="zh-TW" sz="1400" i="1">
                            <a:latin typeface="Cambria Math" panose="02040503050406030204" pitchFamily="18" charset="0"/>
                          </a:rPr>
                          <m:t>𝑐𝑜𝑚</m:t>
                        </m:r>
                      </m:sub>
                      <m:sup>
                        <m:r>
                          <a:rPr lang="en-US" altLang="zh-TW" sz="1400" i="1">
                            <a:latin typeface="Cambria Math" panose="02040503050406030204" pitchFamily="18" charset="0"/>
                          </a:rPr>
                          <m:t>𝑔𝑜𝑜𝑑</m:t>
                        </m:r>
                      </m:sup>
                    </m:sSubSup>
                  </m:oMath>
                </a14:m>
                <a:endParaRPr lang="en-US" altLang="zh-TW" sz="1400" dirty="0"/>
              </a:p>
              <a:p>
                <a:pPr algn="just"/>
                <a:endParaRPr lang="en-US" altLang="zh-TW" sz="1400" dirty="0"/>
              </a:p>
              <a:p>
                <a:pPr algn="just"/>
                <a:r>
                  <a:rPr lang="en-US" altLang="zh-TW" sz="1400" dirty="0"/>
                  <a:t>3.   </a:t>
                </a:r>
                <a14:m>
                  <m:oMath xmlns:m="http://schemas.openxmlformats.org/officeDocument/2006/math">
                    <m:r>
                      <a:rPr lang="en-US" altLang="zh-TW" sz="1400" i="1">
                        <a:latin typeface="Cambria Math" panose="02040503050406030204" pitchFamily="18" charset="0"/>
                      </a:rPr>
                      <m:t>𝑖𝑓</m:t>
                    </m:r>
                    <m:r>
                      <a:rPr lang="en-US" altLang="zh-TW" sz="1400" i="1">
                        <a:latin typeface="Cambria Math" panose="02040503050406030204" pitchFamily="18" charset="0"/>
                      </a:rPr>
                      <m:t> </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𝑔</m:t>
                        </m:r>
                        <m:r>
                          <a:rPr lang="en-US" altLang="zh-TW" sz="1400" i="1">
                            <a:latin typeface="Cambria Math" panose="02040503050406030204" pitchFamily="18" charset="0"/>
                          </a:rPr>
                          <m:t>,</m:t>
                        </m:r>
                        <m:r>
                          <a:rPr lang="en-US" altLang="zh-TW" sz="1400" i="1">
                            <a:latin typeface="Cambria Math" panose="02040503050406030204" pitchFamily="18" charset="0"/>
                          </a:rPr>
                          <m:t>𝑐</m:t>
                        </m:r>
                      </m:sub>
                    </m:sSub>
                  </m:oMath>
                </a14:m>
                <a:r>
                  <a:rPr lang="zh-TW" altLang="en-US" sz="1400" dirty="0"/>
                  <a:t> </a:t>
                </a:r>
                <a14:m>
                  <m:oMath xmlns:m="http://schemas.openxmlformats.org/officeDocument/2006/math">
                    <m:r>
                      <a:rPr lang="zh-TW" altLang="en-US" sz="1400" i="1" dirty="0" smtClean="0">
                        <a:latin typeface="Cambria Math" panose="02040503050406030204" pitchFamily="18" charset="0"/>
                      </a:rPr>
                      <m:t>≥</m:t>
                    </m:r>
                  </m:oMath>
                </a14:m>
                <a:r>
                  <a:rPr lang="en-US" altLang="zh-TW" sz="1400" dirty="0"/>
                  <a:t> </a:t>
                </a:r>
                <a14:m>
                  <m:oMath xmlns:m="http://schemas.openxmlformats.org/officeDocument/2006/math">
                    <m:r>
                      <a:rPr lang="en-US" altLang="zh-TW" sz="1400">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𝑁</m:t>
                        </m:r>
                      </m:e>
                      <m:sub>
                        <m:r>
                          <a:rPr lang="en-US" altLang="zh-TW" sz="1400" i="1">
                            <a:latin typeface="Cambria Math" panose="02040503050406030204" pitchFamily="18" charset="0"/>
                          </a:rPr>
                          <m:t>𝑥</m:t>
                        </m:r>
                        <m:r>
                          <a:rPr lang="en-US" altLang="zh-TW" sz="1400" i="1">
                            <a:latin typeface="Cambria Math" panose="02040503050406030204" pitchFamily="18" charset="0"/>
                          </a:rPr>
                          <m:t> ,</m:t>
                        </m:r>
                        <m:r>
                          <a:rPr lang="en-US" altLang="zh-TW" sz="1400" i="1">
                            <a:latin typeface="Cambria Math" panose="02040503050406030204" pitchFamily="18" charset="0"/>
                          </a:rPr>
                          <m:t>𝑐</m:t>
                        </m:r>
                      </m:sub>
                    </m:sSub>
                    <m:r>
                      <a:rPr lang="en-US" altLang="zh-TW" sz="1400" i="1">
                        <a:latin typeface="Cambria Math" panose="02040503050406030204" pitchFamily="18" charset="0"/>
                      </a:rPr>
                      <m:t>)/ 2 </m:t>
                    </m:r>
                  </m:oMath>
                </a14:m>
                <a:r>
                  <a:rPr lang="en-US" altLang="zh-TW" sz="1400" dirty="0"/>
                  <a:t>:   assign component </a:t>
                </a:r>
                <a14:m>
                  <m:oMath xmlns:m="http://schemas.openxmlformats.org/officeDocument/2006/math">
                    <m:r>
                      <a:rPr lang="en-US" altLang="zh-TW" sz="1400" i="1">
                        <a:latin typeface="Cambria Math" panose="02040503050406030204" pitchFamily="18" charset="0"/>
                      </a:rPr>
                      <m:t>𝑐</m:t>
                    </m:r>
                  </m:oMath>
                </a14:m>
                <a:r>
                  <a:rPr lang="en-US" altLang="zh-TW" sz="1400" dirty="0"/>
                  <a:t>  to group </a:t>
                </a:r>
                <a:r>
                  <a:rPr lang="en-US" altLang="zh-TW" sz="1400" i="1" dirty="0">
                    <a:latin typeface="Cambria Math" panose="02040503050406030204" pitchFamily="18" charset="0"/>
                  </a:rPr>
                  <a:t>g</a:t>
                </a:r>
              </a:p>
            </p:txBody>
          </p:sp>
        </mc:Choice>
        <mc:Fallback xmlns="">
          <p:sp>
            <p:nvSpPr>
              <p:cNvPr id="5" name="文字方塊 4">
                <a:extLst>
                  <a:ext uri="{FF2B5EF4-FFF2-40B4-BE49-F238E27FC236}">
                    <a16:creationId xmlns:a16="http://schemas.microsoft.com/office/drawing/2014/main" id="{7D2845A5-488F-C82D-1C84-DBF239DB12A0}"/>
                  </a:ext>
                </a:extLst>
              </p:cNvPr>
              <p:cNvSpPr txBox="1">
                <a:spLocks noRot="1" noChangeAspect="1" noMove="1" noResize="1" noEditPoints="1" noAdjustHandles="1" noChangeArrowheads="1" noChangeShapeType="1" noTextEdit="1"/>
              </p:cNvSpPr>
              <p:nvPr/>
            </p:nvSpPr>
            <p:spPr>
              <a:xfrm>
                <a:off x="336550" y="1109879"/>
                <a:ext cx="8484473" cy="1276568"/>
              </a:xfrm>
              <a:prstGeom prst="rect">
                <a:avLst/>
              </a:prstGeom>
              <a:blipFill>
                <a:blip r:embed="rId3"/>
                <a:stretch>
                  <a:fillRect l="-216" b="-3349"/>
                </a:stretch>
              </a:blipFill>
            </p:spPr>
            <p:txBody>
              <a:bodyPr/>
              <a:lstStyle/>
              <a:p>
                <a:r>
                  <a:rPr lang="zh-TW" altLang="en-US">
                    <a:noFill/>
                  </a:rPr>
                  <a:t> </a:t>
                </a:r>
              </a:p>
            </p:txBody>
          </p:sp>
        </mc:Fallback>
      </mc:AlternateContent>
      <p:sp>
        <p:nvSpPr>
          <p:cNvPr id="19" name="矩形 18">
            <a:extLst>
              <a:ext uri="{FF2B5EF4-FFF2-40B4-BE49-F238E27FC236}">
                <a16:creationId xmlns:a16="http://schemas.microsoft.com/office/drawing/2014/main" id="{01B6CF72-E8EF-4FC8-9330-3236307881AA}"/>
              </a:ext>
            </a:extLst>
          </p:cNvPr>
          <p:cNvSpPr/>
          <p:nvPr/>
        </p:nvSpPr>
        <p:spPr bwMode="auto">
          <a:xfrm>
            <a:off x="268207" y="108961"/>
            <a:ext cx="3528466"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Algorithm for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 grouping</a:t>
            </a:r>
            <a:endPar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4D3A380-32EC-29AC-343A-E0D418374272}"/>
                  </a:ext>
                </a:extLst>
              </p:cNvPr>
              <p:cNvSpPr txBox="1"/>
              <p:nvPr/>
            </p:nvSpPr>
            <p:spPr>
              <a:xfrm>
                <a:off x="1340667" y="3343267"/>
                <a:ext cx="1705521" cy="4380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800" b="0" i="1" smtClean="0">
                          <a:latin typeface="Cambria Math" panose="02040503050406030204" pitchFamily="18" charset="0"/>
                        </a:rPr>
                        <m:t>(</m:t>
                      </m:r>
                      <m:sSub>
                        <m:sSubPr>
                          <m:ctrlPr>
                            <a:rPr lang="en-US" altLang="zh-TW" sz="1800" i="1" smtClean="0">
                              <a:latin typeface="Cambria Math" panose="02040503050406030204" pitchFamily="18" charset="0"/>
                            </a:rPr>
                          </m:ctrlPr>
                        </m:sSubPr>
                        <m:e>
                          <m:sSubSup>
                            <m:sSubSupPr>
                              <m:ctrlPr>
                                <a:rPr lang="en-US" altLang="zh-TW" sz="1800" i="1">
                                  <a:latin typeface="Cambria Math" panose="02040503050406030204" pitchFamily="18" charset="0"/>
                                </a:rPr>
                              </m:ctrlPr>
                            </m:sSubSupPr>
                            <m:e>
                              <m:r>
                                <a:rPr lang="en-US" altLang="zh-TW" sz="1800" i="1">
                                  <a:latin typeface="Cambria Math" panose="02040503050406030204" pitchFamily="18" charset="0"/>
                                </a:rPr>
                                <m:t>𝑋</m:t>
                              </m:r>
                            </m:e>
                            <m:sub>
                              <m:r>
                                <a:rPr lang="en-US" altLang="zh-TW" sz="1800" i="1">
                                  <a:latin typeface="Cambria Math" panose="02040503050406030204" pitchFamily="18" charset="0"/>
                                </a:rPr>
                                <m:t>𝑐𝑜𝑚</m:t>
                              </m:r>
                            </m:sub>
                            <m:sup>
                              <m:r>
                                <a:rPr lang="en-US" altLang="zh-TW" sz="1800" i="1">
                                  <a:latin typeface="Cambria Math" panose="02040503050406030204" pitchFamily="18" charset="0"/>
                                </a:rPr>
                                <m:t>𝑔𝑜𝑜𝑑</m:t>
                              </m:r>
                            </m:sup>
                          </m:sSubSup>
                          <m:r>
                            <a:rPr lang="en-US" altLang="zh-TW" sz="1800" b="0" i="1" smtClean="0">
                              <a:latin typeface="Cambria Math" panose="02040503050406030204" pitchFamily="18" charset="0"/>
                            </a:rPr>
                            <m:t>,</m:t>
                          </m:r>
                          <m:r>
                            <a:rPr lang="en-US" altLang="zh-TW" sz="1800" i="1">
                              <a:latin typeface="Cambria Math" panose="02040503050406030204" pitchFamily="18" charset="0"/>
                            </a:rPr>
                            <m:t>𝑦</m:t>
                          </m:r>
                        </m:e>
                        <m:sub>
                          <m:r>
                            <a:rPr lang="en-US" altLang="zh-TW" sz="1800" i="1">
                              <a:latin typeface="Cambria Math" panose="02040503050406030204" pitchFamily="18" charset="0"/>
                            </a:rPr>
                            <m:t>𝑔𝑟𝑜𝑢𝑝</m:t>
                          </m:r>
                        </m:sub>
                      </m:sSub>
                      <m:r>
                        <a:rPr lang="en-US" altLang="zh-TW" sz="1800" b="0" i="1" smtClean="0">
                          <a:latin typeface="Cambria Math" panose="02040503050406030204" pitchFamily="18" charset="0"/>
                        </a:rPr>
                        <m:t>)</m:t>
                      </m:r>
                    </m:oMath>
                  </m:oMathPara>
                </a14:m>
                <a:endParaRPr lang="zh-TW" altLang="en-US" sz="1800" dirty="0"/>
              </a:p>
            </p:txBody>
          </p:sp>
        </mc:Choice>
        <mc:Fallback xmlns="">
          <p:sp>
            <p:nvSpPr>
              <p:cNvPr id="3" name="文字方塊 2">
                <a:extLst>
                  <a:ext uri="{FF2B5EF4-FFF2-40B4-BE49-F238E27FC236}">
                    <a16:creationId xmlns:a16="http://schemas.microsoft.com/office/drawing/2014/main" id="{D4D3A380-32EC-29AC-343A-E0D418374272}"/>
                  </a:ext>
                </a:extLst>
              </p:cNvPr>
              <p:cNvSpPr txBox="1">
                <a:spLocks noRot="1" noChangeAspect="1" noMove="1" noResize="1" noEditPoints="1" noAdjustHandles="1" noChangeArrowheads="1" noChangeShapeType="1" noTextEdit="1"/>
              </p:cNvSpPr>
              <p:nvPr/>
            </p:nvSpPr>
            <p:spPr>
              <a:xfrm>
                <a:off x="1340667" y="3343267"/>
                <a:ext cx="1705521" cy="438005"/>
              </a:xfrm>
              <a:prstGeom prst="rect">
                <a:avLst/>
              </a:prstGeom>
              <a:blipFill>
                <a:blip r:embed="rId4"/>
                <a:stretch>
                  <a:fillRect l="-357" r="-714" b="-694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831F9BF8-E7F0-747C-227A-03FA8211AD27}"/>
                  </a:ext>
                </a:extLst>
              </p:cNvPr>
              <p:cNvSpPr txBox="1"/>
              <p:nvPr/>
            </p:nvSpPr>
            <p:spPr>
              <a:xfrm>
                <a:off x="1634036" y="2912562"/>
                <a:ext cx="1414829" cy="3815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800" i="1" smtClean="0">
                              <a:latin typeface="Cambria Math" panose="02040503050406030204" pitchFamily="18" charset="0"/>
                            </a:rPr>
                          </m:ctrlPr>
                        </m:sSubPr>
                        <m:e>
                          <m:r>
                            <a:rPr lang="en-US" altLang="zh-TW" sz="1800" i="1">
                              <a:latin typeface="Cambria Math" panose="02040503050406030204" pitchFamily="18" charset="0"/>
                            </a:rPr>
                            <m:t>(</m:t>
                          </m:r>
                          <m:r>
                            <a:rPr lang="en-US" altLang="zh-TW" sz="1800" b="0" i="1" smtClean="0">
                              <a:latin typeface="Cambria Math" panose="02040503050406030204" pitchFamily="18" charset="0"/>
                            </a:rPr>
                            <m:t>𝑋</m:t>
                          </m:r>
                        </m:e>
                        <m:sub>
                          <m:r>
                            <a:rPr lang="en-US" altLang="zh-TW" sz="1800" i="1">
                              <a:latin typeface="Cambria Math" panose="02040503050406030204" pitchFamily="18" charset="0"/>
                            </a:rPr>
                            <m:t>𝑎𝑙𝑙</m:t>
                          </m:r>
                        </m:sub>
                      </m:sSub>
                      <m:r>
                        <a:rPr lang="en-US" altLang="zh-TW" sz="1800" b="0" i="1" smtClean="0">
                          <a:latin typeface="Cambria Math" panose="02040503050406030204" pitchFamily="18" charset="0"/>
                        </a:rPr>
                        <m:t> ,</m:t>
                      </m:r>
                      <m:sSubSup>
                        <m:sSubSupPr>
                          <m:ctrlPr>
                            <a:rPr lang="en-US" altLang="zh-TW" sz="1800" b="0" i="1" smtClean="0">
                              <a:latin typeface="Cambria Math" panose="02040503050406030204" pitchFamily="18" charset="0"/>
                            </a:rPr>
                          </m:ctrlPr>
                        </m:sSubSupPr>
                        <m:e>
                          <m:r>
                            <a:rPr lang="en-US" altLang="zh-TW" sz="1800" i="1">
                              <a:latin typeface="Cambria Math" panose="02040503050406030204" pitchFamily="18" charset="0"/>
                            </a:rPr>
                            <m:t>𝑦</m:t>
                          </m:r>
                        </m:e>
                        <m:sub>
                          <m:r>
                            <a:rPr lang="en-US" altLang="zh-TW" sz="1800" b="0" i="1" smtClean="0">
                              <a:latin typeface="Cambria Math" panose="02040503050406030204" pitchFamily="18" charset="0"/>
                            </a:rPr>
                            <m:t>𝑎𝑙𝑙</m:t>
                          </m:r>
                        </m:sub>
                        <m:sup>
                          <m:r>
                            <a:rPr lang="en-US" altLang="zh-TW" sz="1800" b="0" i="1" smtClean="0">
                              <a:latin typeface="Cambria Math" panose="02040503050406030204" pitchFamily="18" charset="0"/>
                            </a:rPr>
                            <m:t>𝑐𝑜𝑚</m:t>
                          </m:r>
                        </m:sup>
                      </m:sSubSup>
                      <m:r>
                        <a:rPr lang="en-US" altLang="zh-TW" sz="1800" i="1">
                          <a:latin typeface="Cambria Math" panose="02040503050406030204" pitchFamily="18" charset="0"/>
                        </a:rPr>
                        <m:t> )</m:t>
                      </m:r>
                    </m:oMath>
                  </m:oMathPara>
                </a14:m>
                <a:endParaRPr lang="zh-TW" altLang="en-US" sz="1200" dirty="0"/>
              </a:p>
            </p:txBody>
          </p:sp>
        </mc:Choice>
        <mc:Fallback xmlns="">
          <p:sp>
            <p:nvSpPr>
              <p:cNvPr id="8" name="文字方塊 7">
                <a:extLst>
                  <a:ext uri="{FF2B5EF4-FFF2-40B4-BE49-F238E27FC236}">
                    <a16:creationId xmlns:a16="http://schemas.microsoft.com/office/drawing/2014/main" id="{831F9BF8-E7F0-747C-227A-03FA8211AD27}"/>
                  </a:ext>
                </a:extLst>
              </p:cNvPr>
              <p:cNvSpPr txBox="1">
                <a:spLocks noRot="1" noChangeAspect="1" noMove="1" noResize="1" noEditPoints="1" noAdjustHandles="1" noChangeArrowheads="1" noChangeShapeType="1" noTextEdit="1"/>
              </p:cNvSpPr>
              <p:nvPr/>
            </p:nvSpPr>
            <p:spPr>
              <a:xfrm>
                <a:off x="1634036" y="2912562"/>
                <a:ext cx="1414829" cy="381515"/>
              </a:xfrm>
              <a:prstGeom prst="rect">
                <a:avLst/>
              </a:prstGeom>
              <a:blipFill>
                <a:blip r:embed="rId5"/>
                <a:stretch>
                  <a:fillRect l="-1293" r="-2586" b="-9677"/>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2BC75EDE-F23E-B0BA-1F7E-0615E134DF13}"/>
              </a:ext>
            </a:extLst>
          </p:cNvPr>
          <p:cNvCxnSpPr>
            <a:cxnSpLocks/>
          </p:cNvCxnSpPr>
          <p:nvPr/>
        </p:nvCxnSpPr>
        <p:spPr>
          <a:xfrm>
            <a:off x="3077045" y="3097492"/>
            <a:ext cx="7987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49E678E2-F11E-33B3-475F-4E6977CB8631}"/>
              </a:ext>
            </a:extLst>
          </p:cNvPr>
          <p:cNvCxnSpPr>
            <a:cxnSpLocks/>
          </p:cNvCxnSpPr>
          <p:nvPr/>
        </p:nvCxnSpPr>
        <p:spPr>
          <a:xfrm>
            <a:off x="3089628" y="3562270"/>
            <a:ext cx="79874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B6B31FF0-630D-CF8A-18A4-F6591FC5F591}"/>
              </a:ext>
            </a:extLst>
          </p:cNvPr>
          <p:cNvSpPr/>
          <p:nvPr/>
        </p:nvSpPr>
        <p:spPr>
          <a:xfrm>
            <a:off x="4263213" y="2775777"/>
            <a:ext cx="1055886" cy="1059068"/>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400" dirty="0"/>
              <a:t>Data Regrouping</a:t>
            </a:r>
            <a:endParaRPr lang="zh-TW" altLang="en-US" sz="1400" dirty="0"/>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D4F3540-13F7-621E-D319-C930BE3FC167}"/>
                  </a:ext>
                </a:extLst>
              </p:cNvPr>
              <p:cNvSpPr txBox="1"/>
              <p:nvPr/>
            </p:nvSpPr>
            <p:spPr>
              <a:xfrm>
                <a:off x="6166486" y="3021292"/>
                <a:ext cx="1739265" cy="391902"/>
              </a:xfrm>
              <a:prstGeom prst="rect">
                <a:avLst/>
              </a:prstGeom>
              <a:noFill/>
            </p:spPr>
            <p:txBody>
              <a:bodyPr wrap="square" rtlCol="0">
                <a:spAutoFit/>
              </a:bodyPr>
              <a:lstStyle/>
              <a:p>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m:t>
                        </m:r>
                        <m:r>
                          <a:rPr lang="en-US" altLang="zh-TW" sz="1800" i="1">
                            <a:latin typeface="Cambria Math" panose="02040503050406030204" pitchFamily="18" charset="0"/>
                          </a:rPr>
                          <m:t>𝑥</m:t>
                        </m:r>
                      </m:e>
                      <m:sub>
                        <m:r>
                          <a:rPr lang="en-US" altLang="zh-TW" sz="1800" i="1">
                            <a:latin typeface="Cambria Math" panose="02040503050406030204" pitchFamily="18" charset="0"/>
                          </a:rPr>
                          <m:t>𝑎𝑙𝑙</m:t>
                        </m:r>
                      </m:sub>
                    </m:sSub>
                  </m:oMath>
                </a14:m>
                <a:r>
                  <a:rPr lang="zh-TW" altLang="en-US" sz="1200" dirty="0"/>
                  <a:t> </a:t>
                </a:r>
                <a:r>
                  <a:rPr lang="en-US" altLang="zh-TW" sz="1200" dirty="0"/>
                  <a:t>,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𝑦</m:t>
                        </m:r>
                      </m:e>
                      <m:sub>
                        <m:r>
                          <a:rPr lang="en-US" altLang="zh-TW" sz="1800" i="1">
                            <a:latin typeface="Cambria Math" panose="02040503050406030204" pitchFamily="18" charset="0"/>
                          </a:rPr>
                          <m:t>𝑔𝑟𝑜𝑢𝑝</m:t>
                        </m:r>
                      </m:sub>
                    </m:sSub>
                    <m:r>
                      <a:rPr lang="en-US" altLang="zh-TW" sz="1800" i="1">
                        <a:latin typeface="Cambria Math" panose="02040503050406030204" pitchFamily="18" charset="0"/>
                      </a:rPr>
                      <m:t>)</m:t>
                    </m:r>
                  </m:oMath>
                </a14:m>
                <a:endParaRPr lang="zh-TW" altLang="en-US" sz="1800" i="1" dirty="0">
                  <a:latin typeface="Cambria Math" panose="02040503050406030204" pitchFamily="18" charset="0"/>
                </a:endParaRPr>
              </a:p>
            </p:txBody>
          </p:sp>
        </mc:Choice>
        <mc:Fallback xmlns="">
          <p:sp>
            <p:nvSpPr>
              <p:cNvPr id="12" name="文字方塊 11">
                <a:extLst>
                  <a:ext uri="{FF2B5EF4-FFF2-40B4-BE49-F238E27FC236}">
                    <a16:creationId xmlns:a16="http://schemas.microsoft.com/office/drawing/2014/main" id="{2D4F3540-13F7-621E-D319-C930BE3FC167}"/>
                  </a:ext>
                </a:extLst>
              </p:cNvPr>
              <p:cNvSpPr txBox="1">
                <a:spLocks noRot="1" noChangeAspect="1" noMove="1" noResize="1" noEditPoints="1" noAdjustHandles="1" noChangeArrowheads="1" noChangeShapeType="1" noTextEdit="1"/>
              </p:cNvSpPr>
              <p:nvPr/>
            </p:nvSpPr>
            <p:spPr>
              <a:xfrm>
                <a:off x="6166486" y="3021292"/>
                <a:ext cx="1739265" cy="391902"/>
              </a:xfrm>
              <a:prstGeom prst="rect">
                <a:avLst/>
              </a:prstGeom>
              <a:blipFill>
                <a:blip r:embed="rId6"/>
                <a:stretch>
                  <a:fillRect l="-1053" b="-7813"/>
                </a:stretch>
              </a:blipFill>
            </p:spPr>
            <p:txBody>
              <a:bodyPr/>
              <a:lstStyle/>
              <a:p>
                <a:r>
                  <a:rPr lang="zh-TW" altLang="en-US">
                    <a:noFill/>
                  </a:rPr>
                  <a:t> </a:t>
                </a:r>
              </a:p>
            </p:txBody>
          </p:sp>
        </mc:Fallback>
      </mc:AlternateContent>
      <p:cxnSp>
        <p:nvCxnSpPr>
          <p:cNvPr id="13" name="直線單箭頭接點 12">
            <a:extLst>
              <a:ext uri="{FF2B5EF4-FFF2-40B4-BE49-F238E27FC236}">
                <a16:creationId xmlns:a16="http://schemas.microsoft.com/office/drawing/2014/main" id="{10E8A8BA-87FB-C9E0-BBD0-669240F33C13}"/>
              </a:ext>
            </a:extLst>
          </p:cNvPr>
          <p:cNvCxnSpPr>
            <a:cxnSpLocks/>
          </p:cNvCxnSpPr>
          <p:nvPr/>
        </p:nvCxnSpPr>
        <p:spPr>
          <a:xfrm>
            <a:off x="5513641" y="3281894"/>
            <a:ext cx="4583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9BDED585-A91B-4A0A-815E-F03AD3426204}"/>
              </a:ext>
            </a:extLst>
          </p:cNvPr>
          <p:cNvSpPr/>
          <p:nvPr/>
        </p:nvSpPr>
        <p:spPr>
          <a:xfrm>
            <a:off x="2719165" y="4188864"/>
            <a:ext cx="4143982" cy="276999"/>
          </a:xfrm>
          <a:prstGeom prst="rect">
            <a:avLst/>
          </a:prstGeom>
        </p:spPr>
        <p:txBody>
          <a:bodyPr wrap="square">
            <a:spAutoFit/>
          </a:bodyPr>
          <a:lstStyle/>
          <a:p>
            <a:r>
              <a:rPr lang="en-US" altLang="zh-TW" sz="1200" dirty="0"/>
              <a:t>Grouping</a:t>
            </a:r>
            <a:r>
              <a:rPr lang="en-US" altLang="zh-TW" sz="1200" b="1" dirty="0"/>
              <a:t> </a:t>
            </a:r>
            <a:r>
              <a:rPr lang="en-US" altLang="zh-TW" sz="1200" dirty="0"/>
              <a:t>Procedure Stage 2 :  Data grouping.</a:t>
            </a:r>
          </a:p>
        </p:txBody>
      </p:sp>
      <p:sp>
        <p:nvSpPr>
          <p:cNvPr id="20" name="頁尾版面配置區 19">
            <a:extLst>
              <a:ext uri="{FF2B5EF4-FFF2-40B4-BE49-F238E27FC236}">
                <a16:creationId xmlns:a16="http://schemas.microsoft.com/office/drawing/2014/main" id="{EFC26F6A-B107-FEFC-F9C3-AF3961BE062A}"/>
              </a:ext>
            </a:extLst>
          </p:cNvPr>
          <p:cNvSpPr>
            <a:spLocks noGrp="1"/>
          </p:cNvSpPr>
          <p:nvPr>
            <p:ph type="ftr" sz="quarter" idx="11"/>
          </p:nvPr>
        </p:nvSpPr>
        <p:spPr/>
        <p:txBody>
          <a:bodyPr/>
          <a:lstStyle/>
          <a:p>
            <a:r>
              <a:rPr lang="en-US" altLang="zh-TW"/>
              <a:t>/78</a:t>
            </a:r>
            <a:endParaRPr lang="zh-TW" altLang="en-US" dirty="0"/>
          </a:p>
        </p:txBody>
      </p:sp>
      <p:sp>
        <p:nvSpPr>
          <p:cNvPr id="21" name="投影片編號版面配置區 20">
            <a:extLst>
              <a:ext uri="{FF2B5EF4-FFF2-40B4-BE49-F238E27FC236}">
                <a16:creationId xmlns:a16="http://schemas.microsoft.com/office/drawing/2014/main" id="{97625DDA-9610-AFEB-E574-FE81BC345E2A}"/>
              </a:ext>
            </a:extLst>
          </p:cNvPr>
          <p:cNvSpPr>
            <a:spLocks noGrp="1"/>
          </p:cNvSpPr>
          <p:nvPr>
            <p:ph type="sldNum" sz="quarter" idx="12"/>
          </p:nvPr>
        </p:nvSpPr>
        <p:spPr/>
        <p:txBody>
          <a:bodyPr/>
          <a:lstStyle/>
          <a:p>
            <a:fld id="{EE3F9CDB-1F21-4789-A81E-8FEA25CE194B}" type="slidenum">
              <a:rPr lang="zh-CN" altLang="en-US" smtClean="0"/>
              <a:pPr/>
              <a:t>83</a:t>
            </a:fld>
            <a:endParaRPr lang="zh-CN" altLang="en-US" dirty="0"/>
          </a:p>
        </p:txBody>
      </p:sp>
    </p:spTree>
    <p:extLst>
      <p:ext uri="{BB962C8B-B14F-4D97-AF65-F5344CB8AC3E}">
        <p14:creationId xmlns:p14="http://schemas.microsoft.com/office/powerpoint/2010/main" val="52302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1D86013-A7D1-40B5-AB53-80D548E65C2D}"/>
              </a:ext>
            </a:extLst>
          </p:cNvPr>
          <p:cNvSpPr/>
          <p:nvPr/>
        </p:nvSpPr>
        <p:spPr>
          <a:xfrm>
            <a:off x="1981075" y="838200"/>
            <a:ext cx="6933125" cy="490913"/>
          </a:xfrm>
          <a:prstGeom prst="rect">
            <a:avLst/>
          </a:prstGeom>
          <a:solidFill>
            <a:srgbClr val="18C6A5"/>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solidFill>
                  <a:schemeClr val="tx1"/>
                </a:solidFill>
              </a:rPr>
              <a:t>Samples of all</a:t>
            </a:r>
            <a:r>
              <a:rPr lang="zh-TW" altLang="en-US" dirty="0">
                <a:solidFill>
                  <a:schemeClr val="tx1"/>
                </a:solidFill>
              </a:rPr>
              <a:t> </a:t>
            </a:r>
            <a:r>
              <a:rPr lang="en-US" altLang="zh-TW" dirty="0">
                <a:solidFill>
                  <a:schemeClr val="tx1"/>
                </a:solidFill>
              </a:rPr>
              <a:t>component</a:t>
            </a:r>
            <a:br>
              <a:rPr lang="en-US" altLang="zh-TW" dirty="0">
                <a:solidFill>
                  <a:schemeClr val="tx1"/>
                </a:solidFill>
              </a:rPr>
            </a:br>
            <a:r>
              <a:rPr lang="en-US" altLang="zh-TW" dirty="0">
                <a:solidFill>
                  <a:schemeClr val="tx1"/>
                </a:solidFill>
              </a:rPr>
              <a:t>(13 components)</a:t>
            </a:r>
            <a:endParaRPr lang="zh-TW" altLang="en-US" dirty="0">
              <a:solidFill>
                <a:schemeClr val="tx1"/>
              </a:solidFill>
            </a:endParaRPr>
          </a:p>
        </p:txBody>
      </p:sp>
      <p:sp>
        <p:nvSpPr>
          <p:cNvPr id="3" name="矩形 2">
            <a:extLst>
              <a:ext uri="{FF2B5EF4-FFF2-40B4-BE49-F238E27FC236}">
                <a16:creationId xmlns:a16="http://schemas.microsoft.com/office/drawing/2014/main" id="{BDF41215-2A4A-4571-AA9B-6FFC0897B40A}"/>
              </a:ext>
            </a:extLst>
          </p:cNvPr>
          <p:cNvSpPr/>
          <p:nvPr/>
        </p:nvSpPr>
        <p:spPr>
          <a:xfrm>
            <a:off x="1979645" y="1406425"/>
            <a:ext cx="3340631" cy="490913"/>
          </a:xfrm>
          <a:prstGeom prst="rect">
            <a:avLst/>
          </a:prstGeom>
          <a:solidFill>
            <a:srgbClr val="92D05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solidFill>
                  <a:schemeClr val="tx1"/>
                </a:solidFill>
              </a:rPr>
              <a:t>Samples of old components</a:t>
            </a:r>
            <a:br>
              <a:rPr lang="en-US" altLang="zh-TW" dirty="0">
                <a:solidFill>
                  <a:schemeClr val="tx1"/>
                </a:solidFill>
              </a:rPr>
            </a:br>
            <a:r>
              <a:rPr lang="en-US" altLang="zh-TW" dirty="0">
                <a:solidFill>
                  <a:schemeClr val="tx1"/>
                </a:solidFill>
              </a:rPr>
              <a:t>(7 components)</a:t>
            </a:r>
            <a:endParaRPr lang="zh-TW" altLang="en-US" dirty="0">
              <a:solidFill>
                <a:schemeClr val="tx1"/>
              </a:solidFill>
            </a:endParaRPr>
          </a:p>
        </p:txBody>
      </p:sp>
      <p:sp>
        <p:nvSpPr>
          <p:cNvPr id="4" name="矩形 3">
            <a:extLst>
              <a:ext uri="{FF2B5EF4-FFF2-40B4-BE49-F238E27FC236}">
                <a16:creationId xmlns:a16="http://schemas.microsoft.com/office/drawing/2014/main" id="{022F4605-C6D4-40A6-9907-8C0A5551ACD7}"/>
              </a:ext>
            </a:extLst>
          </p:cNvPr>
          <p:cNvSpPr/>
          <p:nvPr/>
        </p:nvSpPr>
        <p:spPr>
          <a:xfrm>
            <a:off x="5341549" y="1406425"/>
            <a:ext cx="3579161" cy="490913"/>
          </a:xfrm>
          <a:prstGeom prst="rect">
            <a:avLst/>
          </a:prstGeom>
          <a:solidFill>
            <a:srgbClr val="00B0F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dirty="0">
                <a:solidFill>
                  <a:schemeClr val="tx1"/>
                </a:solidFill>
              </a:rPr>
              <a:t>Samples of new components</a:t>
            </a:r>
            <a:br>
              <a:rPr lang="en-US" altLang="zh-TW" dirty="0">
                <a:solidFill>
                  <a:schemeClr val="tx1"/>
                </a:solidFill>
              </a:rPr>
            </a:br>
            <a:r>
              <a:rPr lang="en-US" altLang="zh-TW" dirty="0">
                <a:solidFill>
                  <a:schemeClr val="tx1"/>
                </a:solidFill>
              </a:rPr>
              <a:t>(6 components)</a:t>
            </a:r>
            <a:endParaRPr lang="zh-TW" altLang="en-US" dirty="0">
              <a:solidFill>
                <a:schemeClr val="tx1"/>
              </a:solidFill>
            </a:endParaRPr>
          </a:p>
        </p:txBody>
      </p:sp>
      <p:sp>
        <p:nvSpPr>
          <p:cNvPr id="9" name="矩形 8">
            <a:extLst>
              <a:ext uri="{FF2B5EF4-FFF2-40B4-BE49-F238E27FC236}">
                <a16:creationId xmlns:a16="http://schemas.microsoft.com/office/drawing/2014/main" id="{8484D12F-F2FD-4FED-8CF5-A1DBB6A70B82}"/>
              </a:ext>
            </a:extLst>
          </p:cNvPr>
          <p:cNvSpPr/>
          <p:nvPr/>
        </p:nvSpPr>
        <p:spPr>
          <a:xfrm>
            <a:off x="5339973" y="1970157"/>
            <a:ext cx="1745428" cy="490913"/>
          </a:xfrm>
          <a:prstGeom prst="rect">
            <a:avLst/>
          </a:prstGeom>
          <a:solidFill>
            <a:srgbClr val="0070C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Samples of </a:t>
            </a:r>
            <a:br>
              <a:rPr lang="en-US" altLang="zh-TW" sz="1400" dirty="0"/>
            </a:br>
            <a:r>
              <a:rPr lang="en-US" altLang="zh-TW" sz="1400" dirty="0"/>
              <a:t>3 new components</a:t>
            </a:r>
            <a:endParaRPr lang="zh-TW" altLang="en-US" sz="1400" dirty="0"/>
          </a:p>
        </p:txBody>
      </p:sp>
      <p:sp>
        <p:nvSpPr>
          <p:cNvPr id="10" name="矩形 9">
            <a:extLst>
              <a:ext uri="{FF2B5EF4-FFF2-40B4-BE49-F238E27FC236}">
                <a16:creationId xmlns:a16="http://schemas.microsoft.com/office/drawing/2014/main" id="{7FA7AAC8-C517-4506-885C-A83ECBEE4EC8}"/>
              </a:ext>
            </a:extLst>
          </p:cNvPr>
          <p:cNvSpPr/>
          <p:nvPr/>
        </p:nvSpPr>
        <p:spPr>
          <a:xfrm>
            <a:off x="7119063" y="1974649"/>
            <a:ext cx="1795137" cy="490913"/>
          </a:xfrm>
          <a:prstGeom prst="rect">
            <a:avLst/>
          </a:prstGeom>
          <a:solidFill>
            <a:srgbClr val="7030A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Samples of </a:t>
            </a:r>
            <a:br>
              <a:rPr lang="en-US" altLang="zh-TW" sz="1400" dirty="0"/>
            </a:br>
            <a:r>
              <a:rPr lang="en-US" altLang="zh-TW" sz="1400" dirty="0"/>
              <a:t>3 new components</a:t>
            </a:r>
            <a:endParaRPr lang="zh-TW" altLang="en-US" sz="1400" dirty="0"/>
          </a:p>
        </p:txBody>
      </p:sp>
      <p:sp>
        <p:nvSpPr>
          <p:cNvPr id="11" name="矩形 10">
            <a:extLst>
              <a:ext uri="{FF2B5EF4-FFF2-40B4-BE49-F238E27FC236}">
                <a16:creationId xmlns:a16="http://schemas.microsoft.com/office/drawing/2014/main" id="{9829C6A2-CB56-4505-AEE3-821181821E54}"/>
              </a:ext>
            </a:extLst>
          </p:cNvPr>
          <p:cNvSpPr/>
          <p:nvPr/>
        </p:nvSpPr>
        <p:spPr>
          <a:xfrm>
            <a:off x="5343141" y="2530566"/>
            <a:ext cx="878036" cy="490913"/>
          </a:xfrm>
          <a:prstGeom prst="rect">
            <a:avLst/>
          </a:prstGeom>
          <a:solidFill>
            <a:srgbClr val="0A838C"/>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Good</a:t>
            </a:r>
            <a:r>
              <a:rPr lang="zh-TW" altLang="en-US" sz="1400" dirty="0"/>
              <a:t> </a:t>
            </a:r>
            <a:r>
              <a:rPr lang="en-US" altLang="zh-TW" sz="1400" dirty="0"/>
              <a:t>Samples</a:t>
            </a:r>
            <a:endParaRPr lang="zh-TW" altLang="en-US" sz="1400" dirty="0"/>
          </a:p>
        </p:txBody>
      </p:sp>
      <p:sp>
        <p:nvSpPr>
          <p:cNvPr id="12" name="矩形 11">
            <a:extLst>
              <a:ext uri="{FF2B5EF4-FFF2-40B4-BE49-F238E27FC236}">
                <a16:creationId xmlns:a16="http://schemas.microsoft.com/office/drawing/2014/main" id="{49D7EBCE-6FF9-4BB7-8B72-4102B30EB1BF}"/>
              </a:ext>
            </a:extLst>
          </p:cNvPr>
          <p:cNvSpPr/>
          <p:nvPr/>
        </p:nvSpPr>
        <p:spPr>
          <a:xfrm>
            <a:off x="6275373" y="2533889"/>
            <a:ext cx="810030" cy="490913"/>
          </a:xfrm>
          <a:prstGeom prst="rect">
            <a:avLst/>
          </a:prstGeom>
          <a:solidFill>
            <a:srgbClr val="0053C6"/>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Bad</a:t>
            </a:r>
            <a:r>
              <a:rPr lang="zh-TW" altLang="en-US" sz="1400" dirty="0"/>
              <a:t> </a:t>
            </a:r>
            <a:r>
              <a:rPr lang="en-US" altLang="zh-TW" sz="1400" dirty="0"/>
              <a:t>Samples</a:t>
            </a:r>
            <a:endParaRPr lang="zh-TW" altLang="en-US" sz="1400" dirty="0"/>
          </a:p>
        </p:txBody>
      </p:sp>
      <p:sp>
        <p:nvSpPr>
          <p:cNvPr id="13" name="矩形 12">
            <a:extLst>
              <a:ext uri="{FF2B5EF4-FFF2-40B4-BE49-F238E27FC236}">
                <a16:creationId xmlns:a16="http://schemas.microsoft.com/office/drawing/2014/main" id="{CA7640CC-F6BF-4943-B4E5-0B429B027AA5}"/>
              </a:ext>
            </a:extLst>
          </p:cNvPr>
          <p:cNvSpPr/>
          <p:nvPr/>
        </p:nvSpPr>
        <p:spPr>
          <a:xfrm>
            <a:off x="7131129" y="2524073"/>
            <a:ext cx="848188" cy="490913"/>
          </a:xfrm>
          <a:prstGeom prst="rect">
            <a:avLst/>
          </a:prstGeom>
          <a:solidFill>
            <a:srgbClr val="7055C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Good</a:t>
            </a:r>
            <a:r>
              <a:rPr lang="zh-TW" altLang="en-US" sz="1400" dirty="0"/>
              <a:t> </a:t>
            </a:r>
            <a:r>
              <a:rPr lang="en-US" altLang="zh-TW" sz="1400" dirty="0"/>
              <a:t>Samples</a:t>
            </a:r>
            <a:endParaRPr lang="zh-TW" altLang="en-US" sz="1400" dirty="0"/>
          </a:p>
        </p:txBody>
      </p:sp>
      <p:sp>
        <p:nvSpPr>
          <p:cNvPr id="14" name="矩形 13">
            <a:extLst>
              <a:ext uri="{FF2B5EF4-FFF2-40B4-BE49-F238E27FC236}">
                <a16:creationId xmlns:a16="http://schemas.microsoft.com/office/drawing/2014/main" id="{A8645B87-539F-464D-949A-17ACB25EA08A}"/>
              </a:ext>
            </a:extLst>
          </p:cNvPr>
          <p:cNvSpPr/>
          <p:nvPr/>
        </p:nvSpPr>
        <p:spPr>
          <a:xfrm>
            <a:off x="8048416" y="2524072"/>
            <a:ext cx="860526" cy="490913"/>
          </a:xfrm>
          <a:prstGeom prst="rect">
            <a:avLst/>
          </a:prstGeom>
          <a:solidFill>
            <a:srgbClr val="7B23C2"/>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TW" sz="1400" dirty="0"/>
              <a:t>Bad</a:t>
            </a:r>
            <a:r>
              <a:rPr lang="zh-TW" altLang="en-US" sz="1400" dirty="0"/>
              <a:t> </a:t>
            </a:r>
            <a:r>
              <a:rPr lang="en-US" altLang="zh-TW" sz="1400" dirty="0"/>
              <a:t>Samples</a:t>
            </a:r>
            <a:endParaRPr lang="zh-TW" altLang="en-US" sz="1400" dirty="0"/>
          </a:p>
        </p:txBody>
      </p:sp>
      <p:cxnSp>
        <p:nvCxnSpPr>
          <p:cNvPr id="17" name="接點: 肘形 16">
            <a:extLst>
              <a:ext uri="{FF2B5EF4-FFF2-40B4-BE49-F238E27FC236}">
                <a16:creationId xmlns:a16="http://schemas.microsoft.com/office/drawing/2014/main" id="{6B92D2B3-3D43-4855-AA5D-2205E40D47C3}"/>
              </a:ext>
            </a:extLst>
          </p:cNvPr>
          <p:cNvCxnSpPr>
            <a:cxnSpLocks/>
            <a:stCxn id="11" idx="1"/>
            <a:endCxn id="15" idx="0"/>
          </p:cNvCxnSpPr>
          <p:nvPr/>
        </p:nvCxnSpPr>
        <p:spPr>
          <a:xfrm rot="10800000" flipV="1">
            <a:off x="4831413" y="2776022"/>
            <a:ext cx="511729" cy="472049"/>
          </a:xfrm>
          <a:prstGeom prst="bentConnector2">
            <a:avLst/>
          </a:prstGeom>
          <a:ln w="12700">
            <a:solidFill>
              <a:srgbClr val="1C72DB"/>
            </a:solidFill>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0706005D-3303-4A92-A0BE-270F8AA40A04}"/>
              </a:ext>
            </a:extLst>
          </p:cNvPr>
          <p:cNvSpPr txBox="1"/>
          <p:nvPr/>
        </p:nvSpPr>
        <p:spPr>
          <a:xfrm>
            <a:off x="6190793" y="3561130"/>
            <a:ext cx="1184216" cy="338554"/>
          </a:xfrm>
          <a:prstGeom prst="rect">
            <a:avLst/>
          </a:prstGeom>
          <a:solidFill>
            <a:schemeClr val="bg1"/>
          </a:solidFill>
          <a:ln w="6350">
            <a:solidFill>
              <a:schemeClr val="tx1"/>
            </a:solidFill>
          </a:ln>
        </p:spPr>
        <p:txBody>
          <a:bodyPr wrap="square" rtlCol="0">
            <a:spAutoFit/>
          </a:bodyPr>
          <a:lstStyle/>
          <a:p>
            <a:pPr algn="just"/>
            <a:r>
              <a:rPr lang="en-US" altLang="zh-TW" sz="800" b="1" dirty="0">
                <a:solidFill>
                  <a:srgbClr val="1C72DB"/>
                </a:solidFill>
              </a:rPr>
              <a:t>50% good samples of each new components</a:t>
            </a:r>
            <a:endParaRPr lang="zh-TW" altLang="en-US" sz="800" b="1" dirty="0">
              <a:solidFill>
                <a:srgbClr val="1C72DB"/>
              </a:solidFill>
            </a:endParaRPr>
          </a:p>
        </p:txBody>
      </p:sp>
      <p:cxnSp>
        <p:nvCxnSpPr>
          <p:cNvPr id="21" name="接點: 肘形 20">
            <a:extLst>
              <a:ext uri="{FF2B5EF4-FFF2-40B4-BE49-F238E27FC236}">
                <a16:creationId xmlns:a16="http://schemas.microsoft.com/office/drawing/2014/main" id="{22097898-228F-49A1-B443-E065B9F4EBCA}"/>
              </a:ext>
            </a:extLst>
          </p:cNvPr>
          <p:cNvCxnSpPr>
            <a:cxnSpLocks/>
            <a:stCxn id="13" idx="2"/>
            <a:endCxn id="24" idx="3"/>
          </p:cNvCxnSpPr>
          <p:nvPr/>
        </p:nvCxnSpPr>
        <p:spPr>
          <a:xfrm rot="5400000">
            <a:off x="6280398" y="2218703"/>
            <a:ext cx="478543" cy="2071109"/>
          </a:xfrm>
          <a:prstGeom prst="bentConnector2">
            <a:avLst/>
          </a:prstGeom>
          <a:ln w="12700">
            <a:solidFill>
              <a:srgbClr val="1C72DB"/>
            </a:solidFill>
            <a:tailEnd type="triangle"/>
          </a:ln>
        </p:spPr>
        <p:style>
          <a:lnRef idx="1">
            <a:schemeClr val="accent1"/>
          </a:lnRef>
          <a:fillRef idx="0">
            <a:schemeClr val="accent1"/>
          </a:fillRef>
          <a:effectRef idx="0">
            <a:schemeClr val="accent1"/>
          </a:effectRef>
          <a:fontRef idx="minor">
            <a:schemeClr val="tx1"/>
          </a:fontRef>
        </p:style>
      </p:cxnSp>
      <p:grpSp>
        <p:nvGrpSpPr>
          <p:cNvPr id="32" name="群組 31">
            <a:extLst>
              <a:ext uri="{FF2B5EF4-FFF2-40B4-BE49-F238E27FC236}">
                <a16:creationId xmlns:a16="http://schemas.microsoft.com/office/drawing/2014/main" id="{817D840D-AADC-4BCC-B44F-1B07F88F6BEB}"/>
              </a:ext>
            </a:extLst>
          </p:cNvPr>
          <p:cNvGrpSpPr/>
          <p:nvPr/>
        </p:nvGrpSpPr>
        <p:grpSpPr>
          <a:xfrm>
            <a:off x="1815806" y="3242166"/>
            <a:ext cx="3668308" cy="496819"/>
            <a:chOff x="55323" y="3454671"/>
            <a:chExt cx="4452471" cy="584923"/>
          </a:xfrm>
        </p:grpSpPr>
        <p:grpSp>
          <p:nvGrpSpPr>
            <p:cNvPr id="30" name="群組 29">
              <a:extLst>
                <a:ext uri="{FF2B5EF4-FFF2-40B4-BE49-F238E27FC236}">
                  <a16:creationId xmlns:a16="http://schemas.microsoft.com/office/drawing/2014/main" id="{BDB1C3C3-611F-42F1-94CE-3380CE08E57A}"/>
                </a:ext>
              </a:extLst>
            </p:cNvPr>
            <p:cNvGrpSpPr/>
            <p:nvPr/>
          </p:nvGrpSpPr>
          <p:grpSpPr>
            <a:xfrm>
              <a:off x="55323" y="3454671"/>
              <a:ext cx="4452471" cy="584923"/>
              <a:chOff x="140885" y="3454671"/>
              <a:chExt cx="3686141" cy="584923"/>
            </a:xfrm>
          </p:grpSpPr>
          <p:sp>
            <p:nvSpPr>
              <p:cNvPr id="5" name="矩形 4">
                <a:extLst>
                  <a:ext uri="{FF2B5EF4-FFF2-40B4-BE49-F238E27FC236}">
                    <a16:creationId xmlns:a16="http://schemas.microsoft.com/office/drawing/2014/main" id="{4779DE17-1EBF-4871-BF52-06986197B226}"/>
                  </a:ext>
                </a:extLst>
              </p:cNvPr>
              <p:cNvSpPr/>
              <p:nvPr/>
            </p:nvSpPr>
            <p:spPr>
              <a:xfrm>
                <a:off x="140885" y="3454671"/>
                <a:ext cx="2808266" cy="577970"/>
              </a:xfrm>
              <a:prstGeom prst="rect">
                <a:avLst/>
              </a:prstGeom>
              <a:solidFill>
                <a:srgbClr val="92D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solidFill>
                    <a:schemeClr val="tx1"/>
                  </a:solidFill>
                </a:endParaRPr>
              </a:p>
            </p:txBody>
          </p:sp>
          <p:sp>
            <p:nvSpPr>
              <p:cNvPr id="15" name="矩形 14">
                <a:extLst>
                  <a:ext uri="{FF2B5EF4-FFF2-40B4-BE49-F238E27FC236}">
                    <a16:creationId xmlns:a16="http://schemas.microsoft.com/office/drawing/2014/main" id="{491C720B-6323-4B7F-9931-FF12BB8E5A3C}"/>
                  </a:ext>
                </a:extLst>
              </p:cNvPr>
              <p:cNvSpPr/>
              <p:nvPr/>
            </p:nvSpPr>
            <p:spPr>
              <a:xfrm>
                <a:off x="2957520" y="3461624"/>
                <a:ext cx="427260" cy="577970"/>
              </a:xfrm>
              <a:prstGeom prst="rect">
                <a:avLst/>
              </a:prstGeom>
              <a:solidFill>
                <a:srgbClr val="0A838C"/>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800" dirty="0"/>
              </a:p>
            </p:txBody>
          </p:sp>
          <p:sp>
            <p:nvSpPr>
              <p:cNvPr id="24" name="矩形 23">
                <a:extLst>
                  <a:ext uri="{FF2B5EF4-FFF2-40B4-BE49-F238E27FC236}">
                    <a16:creationId xmlns:a16="http://schemas.microsoft.com/office/drawing/2014/main" id="{144AB05D-663E-4CC4-A405-BD4E3898E3F5}"/>
                  </a:ext>
                </a:extLst>
              </p:cNvPr>
              <p:cNvSpPr/>
              <p:nvPr/>
            </p:nvSpPr>
            <p:spPr>
              <a:xfrm>
                <a:off x="3393147" y="3461624"/>
                <a:ext cx="433879" cy="577970"/>
              </a:xfrm>
              <a:prstGeom prst="rect">
                <a:avLst/>
              </a:prstGeom>
              <a:solidFill>
                <a:srgbClr val="7055C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800" dirty="0"/>
              </a:p>
            </p:txBody>
          </p:sp>
        </p:grpSp>
        <p:sp>
          <p:nvSpPr>
            <p:cNvPr id="31" name="文字方塊 30">
              <a:extLst>
                <a:ext uri="{FF2B5EF4-FFF2-40B4-BE49-F238E27FC236}">
                  <a16:creationId xmlns:a16="http://schemas.microsoft.com/office/drawing/2014/main" id="{EB39F35F-9AE6-49A3-9EB1-9823EF71B45B}"/>
                </a:ext>
              </a:extLst>
            </p:cNvPr>
            <p:cNvSpPr txBox="1"/>
            <p:nvPr/>
          </p:nvSpPr>
          <p:spPr>
            <a:xfrm>
              <a:off x="647700" y="3596720"/>
              <a:ext cx="3429000" cy="362357"/>
            </a:xfrm>
            <a:prstGeom prst="rect">
              <a:avLst/>
            </a:prstGeom>
            <a:noFill/>
          </p:spPr>
          <p:txBody>
            <a:bodyPr wrap="square" rtlCol="0">
              <a:spAutoFit/>
            </a:bodyPr>
            <a:lstStyle/>
            <a:p>
              <a:pPr algn="ctr"/>
              <a:r>
                <a:rPr lang="en-US" altLang="zh-TW" sz="1400" dirty="0"/>
                <a:t>Defect Training set</a:t>
              </a:r>
              <a:endParaRPr lang="zh-TW" altLang="en-US" sz="1400" dirty="0"/>
            </a:p>
          </p:txBody>
        </p:sp>
      </p:grpSp>
      <p:grpSp>
        <p:nvGrpSpPr>
          <p:cNvPr id="44" name="群組 43">
            <a:extLst>
              <a:ext uri="{FF2B5EF4-FFF2-40B4-BE49-F238E27FC236}">
                <a16:creationId xmlns:a16="http://schemas.microsoft.com/office/drawing/2014/main" id="{093694DD-59A6-400F-92D2-73863C3D78BA}"/>
              </a:ext>
            </a:extLst>
          </p:cNvPr>
          <p:cNvGrpSpPr/>
          <p:nvPr/>
        </p:nvGrpSpPr>
        <p:grpSpPr>
          <a:xfrm>
            <a:off x="3047516" y="4287561"/>
            <a:ext cx="1887218" cy="490913"/>
            <a:chOff x="552450" y="4039593"/>
            <a:chExt cx="3645926" cy="577970"/>
          </a:xfrm>
        </p:grpSpPr>
        <p:sp>
          <p:nvSpPr>
            <p:cNvPr id="36" name="矩形 35">
              <a:extLst>
                <a:ext uri="{FF2B5EF4-FFF2-40B4-BE49-F238E27FC236}">
                  <a16:creationId xmlns:a16="http://schemas.microsoft.com/office/drawing/2014/main" id="{AE11E2B0-2559-4CA7-B9FA-BFCCE5ADAE9A}"/>
                </a:ext>
              </a:extLst>
            </p:cNvPr>
            <p:cNvSpPr/>
            <p:nvPr/>
          </p:nvSpPr>
          <p:spPr>
            <a:xfrm>
              <a:off x="552450" y="4039593"/>
              <a:ext cx="3645926" cy="577970"/>
            </a:xfrm>
            <a:prstGeom prst="rect">
              <a:avLst/>
            </a:prstGeom>
            <a:solidFill>
              <a:srgbClr val="0BA947"/>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400" dirty="0">
                <a:solidFill>
                  <a:schemeClr val="tx1"/>
                </a:solidFill>
              </a:endParaRPr>
            </a:p>
          </p:txBody>
        </p:sp>
        <p:sp>
          <p:nvSpPr>
            <p:cNvPr id="35" name="文字方塊 34">
              <a:extLst>
                <a:ext uri="{FF2B5EF4-FFF2-40B4-BE49-F238E27FC236}">
                  <a16:creationId xmlns:a16="http://schemas.microsoft.com/office/drawing/2014/main" id="{E123E4B4-D6AB-4239-B415-4BDF470FE4E9}"/>
                </a:ext>
              </a:extLst>
            </p:cNvPr>
            <p:cNvSpPr txBox="1"/>
            <p:nvPr/>
          </p:nvSpPr>
          <p:spPr>
            <a:xfrm>
              <a:off x="647701" y="4174689"/>
              <a:ext cx="3473449" cy="326121"/>
            </a:xfrm>
            <a:prstGeom prst="rect">
              <a:avLst/>
            </a:prstGeom>
            <a:noFill/>
          </p:spPr>
          <p:txBody>
            <a:bodyPr wrap="square" rtlCol="0">
              <a:spAutoFit/>
            </a:bodyPr>
            <a:lstStyle/>
            <a:p>
              <a:pPr algn="ctr"/>
              <a:r>
                <a:rPr lang="en-US" altLang="zh-TW" sz="1200" dirty="0">
                  <a:solidFill>
                    <a:schemeClr val="bg1"/>
                  </a:solidFill>
                </a:rPr>
                <a:t>Component Training set</a:t>
              </a:r>
              <a:endParaRPr lang="zh-TW" altLang="en-US" sz="1200" dirty="0">
                <a:solidFill>
                  <a:schemeClr val="bg1"/>
                </a:solidFill>
              </a:endParaRPr>
            </a:p>
          </p:txBody>
        </p:sp>
      </p:grpSp>
      <p:cxnSp>
        <p:nvCxnSpPr>
          <p:cNvPr id="39" name="直線單箭頭接點 38">
            <a:extLst>
              <a:ext uri="{FF2B5EF4-FFF2-40B4-BE49-F238E27FC236}">
                <a16:creationId xmlns:a16="http://schemas.microsoft.com/office/drawing/2014/main" id="{241A2087-966B-43D8-9AF8-CFAEE78F32AD}"/>
              </a:ext>
            </a:extLst>
          </p:cNvPr>
          <p:cNvCxnSpPr>
            <a:cxnSpLocks/>
          </p:cNvCxnSpPr>
          <p:nvPr/>
        </p:nvCxnSpPr>
        <p:spPr>
          <a:xfrm>
            <a:off x="4010482" y="3886984"/>
            <a:ext cx="0" cy="258889"/>
          </a:xfrm>
          <a:prstGeom prst="straightConnector1">
            <a:avLst/>
          </a:prstGeom>
          <a:ln w="127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42">
            <a:extLst>
              <a:ext uri="{FF2B5EF4-FFF2-40B4-BE49-F238E27FC236}">
                <a16:creationId xmlns:a16="http://schemas.microsoft.com/office/drawing/2014/main" id="{4B2F6AD2-FFCD-4E94-AE79-AB9134C27826}"/>
              </a:ext>
            </a:extLst>
          </p:cNvPr>
          <p:cNvSpPr txBox="1"/>
          <p:nvPr/>
        </p:nvSpPr>
        <p:spPr>
          <a:xfrm>
            <a:off x="2208014" y="3787407"/>
            <a:ext cx="1608057" cy="461665"/>
          </a:xfrm>
          <a:prstGeom prst="rect">
            <a:avLst/>
          </a:prstGeom>
          <a:noFill/>
          <a:ln w="6350">
            <a:solidFill>
              <a:schemeClr val="tx1"/>
            </a:solidFill>
          </a:ln>
        </p:spPr>
        <p:txBody>
          <a:bodyPr wrap="square" rtlCol="0">
            <a:spAutoFit/>
          </a:bodyPr>
          <a:lstStyle/>
          <a:p>
            <a:pPr algn="just"/>
            <a:r>
              <a:rPr lang="en-US" altLang="zh-TW" sz="800" b="1" dirty="0">
                <a:solidFill>
                  <a:srgbClr val="7030A0"/>
                </a:solidFill>
              </a:rPr>
              <a:t>Good, missing, stand samples in defect training set are used for component training set.</a:t>
            </a:r>
            <a:endParaRPr lang="zh-TW" altLang="en-US" sz="800" b="1" dirty="0">
              <a:solidFill>
                <a:srgbClr val="7030A0"/>
              </a:solidFill>
            </a:endParaRPr>
          </a:p>
        </p:txBody>
      </p:sp>
      <p:sp>
        <p:nvSpPr>
          <p:cNvPr id="49" name="文字方塊 48">
            <a:extLst>
              <a:ext uri="{FF2B5EF4-FFF2-40B4-BE49-F238E27FC236}">
                <a16:creationId xmlns:a16="http://schemas.microsoft.com/office/drawing/2014/main" id="{D99934C4-5B72-4866-9BAE-6DF565DF16D2}"/>
              </a:ext>
            </a:extLst>
          </p:cNvPr>
          <p:cNvSpPr txBox="1"/>
          <p:nvPr/>
        </p:nvSpPr>
        <p:spPr>
          <a:xfrm>
            <a:off x="7203832" y="4503341"/>
            <a:ext cx="1775068" cy="338554"/>
          </a:xfrm>
          <a:prstGeom prst="rect">
            <a:avLst/>
          </a:prstGeom>
          <a:solidFill>
            <a:schemeClr val="bg1"/>
          </a:solidFill>
          <a:ln w="6350">
            <a:solidFill>
              <a:schemeClr val="tx1"/>
            </a:solidFill>
          </a:ln>
        </p:spPr>
        <p:txBody>
          <a:bodyPr wrap="square" rtlCol="0">
            <a:spAutoFit/>
          </a:bodyPr>
          <a:lstStyle/>
          <a:p>
            <a:pPr algn="just"/>
            <a:r>
              <a:rPr lang="en-US" altLang="zh-TW" sz="800" b="1" dirty="0">
                <a:solidFill>
                  <a:srgbClr val="00B050"/>
                </a:solidFill>
              </a:rPr>
              <a:t>10% of the old component samples are used for the test set.</a:t>
            </a:r>
            <a:endParaRPr lang="zh-TW" altLang="en-US" sz="800" b="1" dirty="0">
              <a:solidFill>
                <a:srgbClr val="00B050"/>
              </a:solidFill>
            </a:endParaRPr>
          </a:p>
        </p:txBody>
      </p:sp>
      <p:cxnSp>
        <p:nvCxnSpPr>
          <p:cNvPr id="51" name="接點: 肘形 50">
            <a:extLst>
              <a:ext uri="{FF2B5EF4-FFF2-40B4-BE49-F238E27FC236}">
                <a16:creationId xmlns:a16="http://schemas.microsoft.com/office/drawing/2014/main" id="{D890D04E-253E-453D-9FCB-819E776EB6DD}"/>
              </a:ext>
            </a:extLst>
          </p:cNvPr>
          <p:cNvCxnSpPr>
            <a:cxnSpLocks/>
          </p:cNvCxnSpPr>
          <p:nvPr/>
        </p:nvCxnSpPr>
        <p:spPr>
          <a:xfrm>
            <a:off x="4278210" y="3143973"/>
            <a:ext cx="4531636" cy="816638"/>
          </a:xfrm>
          <a:prstGeom prst="bentConnector2">
            <a:avLst/>
          </a:prstGeom>
          <a:ln w="127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8" name="接點: 肘形 57">
            <a:extLst>
              <a:ext uri="{FF2B5EF4-FFF2-40B4-BE49-F238E27FC236}">
                <a16:creationId xmlns:a16="http://schemas.microsoft.com/office/drawing/2014/main" id="{BB25A120-5A0C-4CD6-AEFB-C6A1158BAC22}"/>
              </a:ext>
            </a:extLst>
          </p:cNvPr>
          <p:cNvCxnSpPr>
            <a:cxnSpLocks/>
            <a:stCxn id="11" idx="2"/>
            <a:endCxn id="47" idx="0"/>
          </p:cNvCxnSpPr>
          <p:nvPr/>
        </p:nvCxnSpPr>
        <p:spPr>
          <a:xfrm rot="16200000" flipH="1">
            <a:off x="5373376" y="3430261"/>
            <a:ext cx="956336" cy="138771"/>
          </a:xfrm>
          <a:prstGeom prst="bentConnector3">
            <a:avLst>
              <a:gd name="adj1" fmla="val 37384"/>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67" name="直線接點 66">
            <a:extLst>
              <a:ext uri="{FF2B5EF4-FFF2-40B4-BE49-F238E27FC236}">
                <a16:creationId xmlns:a16="http://schemas.microsoft.com/office/drawing/2014/main" id="{63FF8473-52B4-4441-AF75-4B9FE4DA9F5C}"/>
              </a:ext>
            </a:extLst>
          </p:cNvPr>
          <p:cNvCxnSpPr>
            <a:cxnSpLocks/>
          </p:cNvCxnSpPr>
          <p:nvPr/>
        </p:nvCxnSpPr>
        <p:spPr>
          <a:xfrm flipH="1">
            <a:off x="4278210" y="1897337"/>
            <a:ext cx="6170" cy="1245662"/>
          </a:xfrm>
          <a:prstGeom prst="line">
            <a:avLst/>
          </a:prstGeom>
          <a:ln w="12700">
            <a:solidFill>
              <a:srgbClr val="0BA947"/>
            </a:solidFill>
          </a:ln>
        </p:spPr>
        <p:style>
          <a:lnRef idx="1">
            <a:schemeClr val="accent1"/>
          </a:lnRef>
          <a:fillRef idx="0">
            <a:schemeClr val="accent1"/>
          </a:fillRef>
          <a:effectRef idx="0">
            <a:schemeClr val="accent1"/>
          </a:effectRef>
          <a:fontRef idx="minor">
            <a:schemeClr val="tx1"/>
          </a:fontRef>
        </p:style>
      </p:cxnSp>
      <p:cxnSp>
        <p:nvCxnSpPr>
          <p:cNvPr id="74" name="直線單箭頭接點 73">
            <a:extLst>
              <a:ext uri="{FF2B5EF4-FFF2-40B4-BE49-F238E27FC236}">
                <a16:creationId xmlns:a16="http://schemas.microsoft.com/office/drawing/2014/main" id="{4A194146-8738-489C-973B-90A9A6798B93}"/>
              </a:ext>
            </a:extLst>
          </p:cNvPr>
          <p:cNvCxnSpPr>
            <a:cxnSpLocks/>
          </p:cNvCxnSpPr>
          <p:nvPr/>
        </p:nvCxnSpPr>
        <p:spPr>
          <a:xfrm flipH="1">
            <a:off x="3074754" y="1901030"/>
            <a:ext cx="9848" cy="13825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a:extLst>
              <a:ext uri="{FF2B5EF4-FFF2-40B4-BE49-F238E27FC236}">
                <a16:creationId xmlns:a16="http://schemas.microsoft.com/office/drawing/2014/main" id="{AF6176E9-EF5D-47B0-96A6-4C594DE8AA33}"/>
              </a:ext>
            </a:extLst>
          </p:cNvPr>
          <p:cNvCxnSpPr>
            <a:cxnSpLocks/>
          </p:cNvCxnSpPr>
          <p:nvPr/>
        </p:nvCxnSpPr>
        <p:spPr>
          <a:xfrm>
            <a:off x="7697480" y="3048946"/>
            <a:ext cx="0" cy="9014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a:extLst>
              <a:ext uri="{FF2B5EF4-FFF2-40B4-BE49-F238E27FC236}">
                <a16:creationId xmlns:a16="http://schemas.microsoft.com/office/drawing/2014/main" id="{B4B32578-DF60-48D0-B3E3-A19A0F7FE5BA}"/>
              </a:ext>
            </a:extLst>
          </p:cNvPr>
          <p:cNvCxnSpPr>
            <a:cxnSpLocks/>
          </p:cNvCxnSpPr>
          <p:nvPr/>
        </p:nvCxnSpPr>
        <p:spPr>
          <a:xfrm>
            <a:off x="8446098" y="3039876"/>
            <a:ext cx="0" cy="9014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29" name="群組 128">
            <a:extLst>
              <a:ext uri="{FF2B5EF4-FFF2-40B4-BE49-F238E27FC236}">
                <a16:creationId xmlns:a16="http://schemas.microsoft.com/office/drawing/2014/main" id="{6D1C4DAF-6AE9-4F25-B6BD-00499824F8FB}"/>
              </a:ext>
            </a:extLst>
          </p:cNvPr>
          <p:cNvGrpSpPr/>
          <p:nvPr/>
        </p:nvGrpSpPr>
        <p:grpSpPr>
          <a:xfrm>
            <a:off x="7491324" y="3972576"/>
            <a:ext cx="1429384" cy="503656"/>
            <a:chOff x="6621830" y="3825214"/>
            <a:chExt cx="1617352" cy="592973"/>
          </a:xfrm>
        </p:grpSpPr>
        <p:grpSp>
          <p:nvGrpSpPr>
            <p:cNvPr id="118" name="群組 117">
              <a:extLst>
                <a:ext uri="{FF2B5EF4-FFF2-40B4-BE49-F238E27FC236}">
                  <a16:creationId xmlns:a16="http://schemas.microsoft.com/office/drawing/2014/main" id="{85574019-DB5B-4F8D-B87A-5674299D734B}"/>
                </a:ext>
              </a:extLst>
            </p:cNvPr>
            <p:cNvGrpSpPr/>
            <p:nvPr/>
          </p:nvGrpSpPr>
          <p:grpSpPr>
            <a:xfrm>
              <a:off x="6621830" y="3825214"/>
              <a:ext cx="1444420" cy="592973"/>
              <a:chOff x="6621830" y="3825214"/>
              <a:chExt cx="1444420" cy="592973"/>
            </a:xfrm>
          </p:grpSpPr>
          <p:sp>
            <p:nvSpPr>
              <p:cNvPr id="114" name="矩形 113">
                <a:extLst>
                  <a:ext uri="{FF2B5EF4-FFF2-40B4-BE49-F238E27FC236}">
                    <a16:creationId xmlns:a16="http://schemas.microsoft.com/office/drawing/2014/main" id="{FC2138D4-07B0-4EA6-9C9D-55224935C8CF}"/>
                  </a:ext>
                </a:extLst>
              </p:cNvPr>
              <p:cNvSpPr/>
              <p:nvPr/>
            </p:nvSpPr>
            <p:spPr>
              <a:xfrm>
                <a:off x="6621830" y="3825214"/>
                <a:ext cx="475246" cy="592973"/>
              </a:xfrm>
              <a:prstGeom prst="rect">
                <a:avLst/>
              </a:prstGeom>
              <a:solidFill>
                <a:srgbClr val="7055C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400" dirty="0"/>
              </a:p>
            </p:txBody>
          </p:sp>
          <p:sp>
            <p:nvSpPr>
              <p:cNvPr id="115" name="矩形 114">
                <a:extLst>
                  <a:ext uri="{FF2B5EF4-FFF2-40B4-BE49-F238E27FC236}">
                    <a16:creationId xmlns:a16="http://schemas.microsoft.com/office/drawing/2014/main" id="{DE9BD9F2-5704-4815-B0FC-2304822432E8}"/>
                  </a:ext>
                </a:extLst>
              </p:cNvPr>
              <p:cNvSpPr/>
              <p:nvPr/>
            </p:nvSpPr>
            <p:spPr>
              <a:xfrm>
                <a:off x="7101190" y="3825214"/>
                <a:ext cx="899857" cy="592107"/>
              </a:xfrm>
              <a:prstGeom prst="rect">
                <a:avLst/>
              </a:prstGeom>
              <a:solidFill>
                <a:srgbClr val="7B23C2"/>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sz="1400" dirty="0"/>
              </a:p>
            </p:txBody>
          </p:sp>
          <p:sp>
            <p:nvSpPr>
              <p:cNvPr id="117" name="文字方塊 116">
                <a:extLst>
                  <a:ext uri="{FF2B5EF4-FFF2-40B4-BE49-F238E27FC236}">
                    <a16:creationId xmlns:a16="http://schemas.microsoft.com/office/drawing/2014/main" id="{42A2988D-5AF2-4EB8-B39B-270719175919}"/>
                  </a:ext>
                </a:extLst>
              </p:cNvPr>
              <p:cNvSpPr txBox="1"/>
              <p:nvPr/>
            </p:nvSpPr>
            <p:spPr>
              <a:xfrm>
                <a:off x="6694133" y="3974161"/>
                <a:ext cx="1372117" cy="353298"/>
              </a:xfrm>
              <a:prstGeom prst="rect">
                <a:avLst/>
              </a:prstGeom>
              <a:noFill/>
            </p:spPr>
            <p:txBody>
              <a:bodyPr wrap="square" rtlCol="0">
                <a:spAutoFit/>
              </a:bodyPr>
              <a:lstStyle/>
              <a:p>
                <a:pPr algn="ctr"/>
                <a:r>
                  <a:rPr lang="en-US" altLang="zh-TW" dirty="0">
                    <a:solidFill>
                      <a:schemeClr val="bg1"/>
                    </a:solidFill>
                  </a:rPr>
                  <a:t>Test set</a:t>
                </a:r>
                <a:endParaRPr lang="zh-TW" altLang="en-US" dirty="0">
                  <a:solidFill>
                    <a:schemeClr val="bg1"/>
                  </a:solidFill>
                </a:endParaRPr>
              </a:p>
            </p:txBody>
          </p:sp>
        </p:grpSp>
        <p:sp>
          <p:nvSpPr>
            <p:cNvPr id="126" name="矩形 125">
              <a:extLst>
                <a:ext uri="{FF2B5EF4-FFF2-40B4-BE49-F238E27FC236}">
                  <a16:creationId xmlns:a16="http://schemas.microsoft.com/office/drawing/2014/main" id="{0AB2B876-915F-467E-A020-20D909D5B919}"/>
                </a:ext>
              </a:extLst>
            </p:cNvPr>
            <p:cNvSpPr/>
            <p:nvPr/>
          </p:nvSpPr>
          <p:spPr>
            <a:xfrm>
              <a:off x="7988300" y="3826079"/>
              <a:ext cx="250882" cy="592107"/>
            </a:xfrm>
            <a:prstGeom prst="rect">
              <a:avLst/>
            </a:prstGeom>
            <a:solidFill>
              <a:srgbClr val="92D05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solidFill>
                  <a:schemeClr val="tx1"/>
                </a:solidFill>
              </a:endParaRPr>
            </a:p>
          </p:txBody>
        </p:sp>
      </p:grpSp>
      <p:grpSp>
        <p:nvGrpSpPr>
          <p:cNvPr id="142" name="群組 141">
            <a:extLst>
              <a:ext uri="{FF2B5EF4-FFF2-40B4-BE49-F238E27FC236}">
                <a16:creationId xmlns:a16="http://schemas.microsoft.com/office/drawing/2014/main" id="{96A8389C-55FF-47D8-9B9B-25DC542C7829}"/>
              </a:ext>
            </a:extLst>
          </p:cNvPr>
          <p:cNvGrpSpPr/>
          <p:nvPr/>
        </p:nvGrpSpPr>
        <p:grpSpPr>
          <a:xfrm>
            <a:off x="5418804" y="3977815"/>
            <a:ext cx="746810" cy="497681"/>
            <a:chOff x="4088660" y="3921478"/>
            <a:chExt cx="793409" cy="585938"/>
          </a:xfrm>
        </p:grpSpPr>
        <p:sp>
          <p:nvSpPr>
            <p:cNvPr id="125" name="矩形 124">
              <a:extLst>
                <a:ext uri="{FF2B5EF4-FFF2-40B4-BE49-F238E27FC236}">
                  <a16:creationId xmlns:a16="http://schemas.microsoft.com/office/drawing/2014/main" id="{C02B7918-05B8-44BC-884D-535681C181FE}"/>
                </a:ext>
              </a:extLst>
            </p:cNvPr>
            <p:cNvSpPr/>
            <p:nvPr/>
          </p:nvSpPr>
          <p:spPr>
            <a:xfrm>
              <a:off x="4114186" y="3922641"/>
              <a:ext cx="252962" cy="584775"/>
            </a:xfrm>
            <a:prstGeom prst="rect">
              <a:avLst/>
            </a:prstGeom>
            <a:solidFill>
              <a:srgbClr val="92D050"/>
            </a:solidFill>
            <a:ln w="12700">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dirty="0">
                <a:solidFill>
                  <a:schemeClr val="tx1"/>
                </a:solidFill>
              </a:endParaRPr>
            </a:p>
          </p:txBody>
        </p:sp>
        <p:grpSp>
          <p:nvGrpSpPr>
            <p:cNvPr id="128" name="群組 127">
              <a:extLst>
                <a:ext uri="{FF2B5EF4-FFF2-40B4-BE49-F238E27FC236}">
                  <a16:creationId xmlns:a16="http://schemas.microsoft.com/office/drawing/2014/main" id="{7390AD43-5208-4048-B8D2-D331157F130F}"/>
                </a:ext>
              </a:extLst>
            </p:cNvPr>
            <p:cNvGrpSpPr/>
            <p:nvPr/>
          </p:nvGrpSpPr>
          <p:grpSpPr>
            <a:xfrm>
              <a:off x="4088660" y="3921478"/>
              <a:ext cx="793409" cy="584775"/>
              <a:chOff x="4088660" y="3921478"/>
              <a:chExt cx="793409" cy="584775"/>
            </a:xfrm>
          </p:grpSpPr>
          <p:sp>
            <p:nvSpPr>
              <p:cNvPr id="47" name="矩形 46">
                <a:extLst>
                  <a:ext uri="{FF2B5EF4-FFF2-40B4-BE49-F238E27FC236}">
                    <a16:creationId xmlns:a16="http://schemas.microsoft.com/office/drawing/2014/main" id="{42503558-D1A8-4CA8-9E70-02542AA3ED3C}"/>
                  </a:ext>
                </a:extLst>
              </p:cNvPr>
              <p:cNvSpPr/>
              <p:nvPr/>
            </p:nvSpPr>
            <p:spPr>
              <a:xfrm>
                <a:off x="4371427" y="3921478"/>
                <a:ext cx="501381" cy="584775"/>
              </a:xfrm>
              <a:prstGeom prst="rect">
                <a:avLst/>
              </a:prstGeom>
              <a:solidFill>
                <a:srgbClr val="0A838C"/>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50" dirty="0"/>
              </a:p>
            </p:txBody>
          </p:sp>
          <p:sp>
            <p:nvSpPr>
              <p:cNvPr id="127" name="文字方塊 126">
                <a:extLst>
                  <a:ext uri="{FF2B5EF4-FFF2-40B4-BE49-F238E27FC236}">
                    <a16:creationId xmlns:a16="http://schemas.microsoft.com/office/drawing/2014/main" id="{1AEA4653-E4C5-4EE1-93CE-7FECB856B8B3}"/>
                  </a:ext>
                </a:extLst>
              </p:cNvPr>
              <p:cNvSpPr txBox="1"/>
              <p:nvPr/>
            </p:nvSpPr>
            <p:spPr>
              <a:xfrm>
                <a:off x="4088660" y="3988989"/>
                <a:ext cx="793409" cy="471064"/>
              </a:xfrm>
              <a:prstGeom prst="rect">
                <a:avLst/>
              </a:prstGeom>
              <a:noFill/>
            </p:spPr>
            <p:txBody>
              <a:bodyPr wrap="square" rtlCol="0">
                <a:spAutoFit/>
              </a:bodyPr>
              <a:lstStyle/>
              <a:p>
                <a:pPr algn="ctr"/>
                <a:r>
                  <a:rPr lang="en-US" altLang="zh-TW" sz="1000" dirty="0">
                    <a:solidFill>
                      <a:schemeClr val="bg1"/>
                    </a:solidFill>
                  </a:rPr>
                  <a:t>Validation set</a:t>
                </a:r>
              </a:p>
            </p:txBody>
          </p:sp>
        </p:grpSp>
      </p:grpSp>
      <p:cxnSp>
        <p:nvCxnSpPr>
          <p:cNvPr id="133" name="接點: 肘形 132">
            <a:extLst>
              <a:ext uri="{FF2B5EF4-FFF2-40B4-BE49-F238E27FC236}">
                <a16:creationId xmlns:a16="http://schemas.microsoft.com/office/drawing/2014/main" id="{48867309-1BD5-484E-AFEB-257245245753}"/>
              </a:ext>
            </a:extLst>
          </p:cNvPr>
          <p:cNvCxnSpPr>
            <a:cxnSpLocks/>
          </p:cNvCxnSpPr>
          <p:nvPr/>
        </p:nvCxnSpPr>
        <p:spPr>
          <a:xfrm>
            <a:off x="3894708" y="3059730"/>
            <a:ext cx="1737017" cy="925707"/>
          </a:xfrm>
          <a:prstGeom prst="bentConnector3">
            <a:avLst>
              <a:gd name="adj1" fmla="val 100083"/>
            </a:avLst>
          </a:prstGeom>
          <a:ln w="12700">
            <a:solidFill>
              <a:srgbClr val="F94949"/>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線接點 136">
            <a:extLst>
              <a:ext uri="{FF2B5EF4-FFF2-40B4-BE49-F238E27FC236}">
                <a16:creationId xmlns:a16="http://schemas.microsoft.com/office/drawing/2014/main" id="{AD20840F-2D09-4D9A-B69A-BB2D72F8B719}"/>
              </a:ext>
            </a:extLst>
          </p:cNvPr>
          <p:cNvCxnSpPr>
            <a:cxnSpLocks/>
          </p:cNvCxnSpPr>
          <p:nvPr/>
        </p:nvCxnSpPr>
        <p:spPr>
          <a:xfrm>
            <a:off x="3900742" y="1915543"/>
            <a:ext cx="0" cy="1155948"/>
          </a:xfrm>
          <a:prstGeom prst="line">
            <a:avLst/>
          </a:prstGeom>
          <a:ln w="12700">
            <a:solidFill>
              <a:srgbClr val="F94949"/>
            </a:solidFill>
          </a:ln>
        </p:spPr>
        <p:style>
          <a:lnRef idx="1">
            <a:schemeClr val="accent1"/>
          </a:lnRef>
          <a:fillRef idx="0">
            <a:schemeClr val="accent1"/>
          </a:fillRef>
          <a:effectRef idx="0">
            <a:schemeClr val="accent1"/>
          </a:effectRef>
          <a:fontRef idx="minor">
            <a:schemeClr val="tx1"/>
          </a:fontRef>
        </p:style>
      </p:cxnSp>
      <p:sp>
        <p:nvSpPr>
          <p:cNvPr id="141" name="文字方塊 140">
            <a:extLst>
              <a:ext uri="{FF2B5EF4-FFF2-40B4-BE49-F238E27FC236}">
                <a16:creationId xmlns:a16="http://schemas.microsoft.com/office/drawing/2014/main" id="{F8BC37EC-6A8C-4AEC-8A9C-7B0E76065861}"/>
              </a:ext>
            </a:extLst>
          </p:cNvPr>
          <p:cNvSpPr txBox="1"/>
          <p:nvPr/>
        </p:nvSpPr>
        <p:spPr>
          <a:xfrm>
            <a:off x="5181749" y="4500446"/>
            <a:ext cx="1775068" cy="338554"/>
          </a:xfrm>
          <a:prstGeom prst="rect">
            <a:avLst/>
          </a:prstGeom>
          <a:solidFill>
            <a:schemeClr val="bg1"/>
          </a:solidFill>
          <a:ln w="6350">
            <a:solidFill>
              <a:schemeClr val="tx1"/>
            </a:solidFill>
          </a:ln>
        </p:spPr>
        <p:txBody>
          <a:bodyPr wrap="square" rtlCol="0">
            <a:spAutoFit/>
          </a:bodyPr>
          <a:lstStyle/>
          <a:p>
            <a:pPr algn="just"/>
            <a:r>
              <a:rPr lang="en-US" altLang="zh-TW" sz="800" b="1" dirty="0">
                <a:solidFill>
                  <a:srgbClr val="FF0000"/>
                </a:solidFill>
              </a:rPr>
              <a:t>10% of the old component samples are used for the validation set.</a:t>
            </a:r>
            <a:endParaRPr lang="zh-TW" altLang="en-US" sz="800" b="1" dirty="0">
              <a:solidFill>
                <a:srgbClr val="FF0000"/>
              </a:solidFill>
            </a:endParaRPr>
          </a:p>
        </p:txBody>
      </p:sp>
      <p:sp>
        <p:nvSpPr>
          <p:cNvPr id="156" name="文字方塊 155">
            <a:extLst>
              <a:ext uri="{FF2B5EF4-FFF2-40B4-BE49-F238E27FC236}">
                <a16:creationId xmlns:a16="http://schemas.microsoft.com/office/drawing/2014/main" id="{AF64971D-E35F-4069-9F72-A80EBC0A9793}"/>
              </a:ext>
            </a:extLst>
          </p:cNvPr>
          <p:cNvSpPr txBox="1"/>
          <p:nvPr/>
        </p:nvSpPr>
        <p:spPr>
          <a:xfrm>
            <a:off x="97730" y="1756097"/>
            <a:ext cx="1664811" cy="646331"/>
          </a:xfrm>
          <a:prstGeom prst="rect">
            <a:avLst/>
          </a:prstGeom>
          <a:noFill/>
          <a:ln w="6350">
            <a:solidFill>
              <a:schemeClr val="tx1"/>
            </a:solidFill>
          </a:ln>
        </p:spPr>
        <p:txBody>
          <a:bodyPr wrap="square" rtlCol="0">
            <a:spAutoFit/>
          </a:bodyPr>
          <a:lstStyle/>
          <a:p>
            <a:pPr algn="just"/>
            <a:r>
              <a:rPr lang="en-US" altLang="zh-TW" sz="1200" dirty="0"/>
              <a:t>Note that the training set, validation set, and test set are disjoint</a:t>
            </a:r>
            <a:r>
              <a:rPr lang="zh-TW" altLang="en-US" sz="1200" dirty="0"/>
              <a:t> </a:t>
            </a:r>
            <a:r>
              <a:rPr lang="en-US" altLang="zh-TW" sz="1200" dirty="0"/>
              <a:t>sets.</a:t>
            </a:r>
          </a:p>
        </p:txBody>
      </p:sp>
      <p:sp>
        <p:nvSpPr>
          <p:cNvPr id="157" name="矩形 156">
            <a:extLst>
              <a:ext uri="{FF2B5EF4-FFF2-40B4-BE49-F238E27FC236}">
                <a16:creationId xmlns:a16="http://schemas.microsoft.com/office/drawing/2014/main" id="{8ABA3E31-B144-45F9-AF07-649B10AED57A}"/>
              </a:ext>
            </a:extLst>
          </p:cNvPr>
          <p:cNvSpPr/>
          <p:nvPr/>
        </p:nvSpPr>
        <p:spPr>
          <a:xfrm>
            <a:off x="87823" y="2426566"/>
            <a:ext cx="1664811" cy="856964"/>
          </a:xfrm>
          <a:prstGeom prst="rect">
            <a:avLst/>
          </a:prstGeom>
          <a:no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solidFill>
                  <a:schemeClr val="tx1"/>
                </a:solidFill>
              </a:rPr>
              <a:t>Good samples of new components are available for model training.</a:t>
            </a:r>
            <a:endParaRPr lang="zh-TW" altLang="en-US" dirty="0">
              <a:solidFill>
                <a:schemeClr val="tx1"/>
              </a:solidFill>
            </a:endParaRPr>
          </a:p>
        </p:txBody>
      </p:sp>
      <p:sp>
        <p:nvSpPr>
          <p:cNvPr id="158" name="矩形 157">
            <a:extLst>
              <a:ext uri="{FF2B5EF4-FFF2-40B4-BE49-F238E27FC236}">
                <a16:creationId xmlns:a16="http://schemas.microsoft.com/office/drawing/2014/main" id="{169A619F-1DB9-41EB-8DFA-430EB7C79FF1}"/>
              </a:ext>
            </a:extLst>
          </p:cNvPr>
          <p:cNvSpPr/>
          <p:nvPr/>
        </p:nvSpPr>
        <p:spPr bwMode="auto">
          <a:xfrm>
            <a:off x="168540" y="90084"/>
            <a:ext cx="337028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Dataset: Train/Val/Test Split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頁尾版面配置區 24">
            <a:extLst>
              <a:ext uri="{FF2B5EF4-FFF2-40B4-BE49-F238E27FC236}">
                <a16:creationId xmlns:a16="http://schemas.microsoft.com/office/drawing/2014/main" id="{213E33C9-8409-108B-8EB9-FCD4E2AD50DF}"/>
              </a:ext>
            </a:extLst>
          </p:cNvPr>
          <p:cNvSpPr>
            <a:spLocks noGrp="1"/>
          </p:cNvSpPr>
          <p:nvPr>
            <p:ph type="ftr" sz="quarter" idx="11"/>
          </p:nvPr>
        </p:nvSpPr>
        <p:spPr/>
        <p:txBody>
          <a:bodyPr/>
          <a:lstStyle/>
          <a:p>
            <a:r>
              <a:rPr lang="en-US" altLang="zh-TW"/>
              <a:t>/78</a:t>
            </a:r>
            <a:endParaRPr lang="zh-TW" altLang="en-US" dirty="0"/>
          </a:p>
        </p:txBody>
      </p:sp>
      <p:sp>
        <p:nvSpPr>
          <p:cNvPr id="26" name="投影片編號版面配置區 25">
            <a:extLst>
              <a:ext uri="{FF2B5EF4-FFF2-40B4-BE49-F238E27FC236}">
                <a16:creationId xmlns:a16="http://schemas.microsoft.com/office/drawing/2014/main" id="{1AC65C44-3C97-6BE8-7B42-2018C5DB70A4}"/>
              </a:ext>
            </a:extLst>
          </p:cNvPr>
          <p:cNvSpPr>
            <a:spLocks noGrp="1"/>
          </p:cNvSpPr>
          <p:nvPr>
            <p:ph type="sldNum" sz="quarter" idx="12"/>
          </p:nvPr>
        </p:nvSpPr>
        <p:spPr/>
        <p:txBody>
          <a:bodyPr/>
          <a:lstStyle/>
          <a:p>
            <a:fld id="{EE3F9CDB-1F21-4789-A81E-8FEA25CE194B}" type="slidenum">
              <a:rPr lang="zh-CN" altLang="en-US" smtClean="0"/>
              <a:pPr/>
              <a:t>84</a:t>
            </a:fld>
            <a:endParaRPr lang="zh-CN" altLang="en-US" dirty="0"/>
          </a:p>
        </p:txBody>
      </p:sp>
    </p:spTree>
    <p:extLst>
      <p:ext uri="{BB962C8B-B14F-4D97-AF65-F5344CB8AC3E}">
        <p14:creationId xmlns:p14="http://schemas.microsoft.com/office/powerpoint/2010/main" val="717888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8353890"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Number of old and new component samples in the test set of each split.</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1" name="表格 21">
            <a:extLst>
              <a:ext uri="{FF2B5EF4-FFF2-40B4-BE49-F238E27FC236}">
                <a16:creationId xmlns:a16="http://schemas.microsoft.com/office/drawing/2014/main" id="{55C69952-1AFF-3AD5-A101-D83FD3EAEBF6}"/>
              </a:ext>
            </a:extLst>
          </p:cNvPr>
          <p:cNvGraphicFramePr>
            <a:graphicFrameLocks noGrp="1"/>
          </p:cNvGraphicFramePr>
          <p:nvPr>
            <p:extLst>
              <p:ext uri="{D42A27DB-BD31-4B8C-83A1-F6EECF244321}">
                <p14:modId xmlns:p14="http://schemas.microsoft.com/office/powerpoint/2010/main" val="156105423"/>
              </p:ext>
            </p:extLst>
          </p:nvPr>
        </p:nvGraphicFramePr>
        <p:xfrm>
          <a:off x="1524000" y="2075156"/>
          <a:ext cx="6096000" cy="185420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val="975970660"/>
                    </a:ext>
                  </a:extLst>
                </a:gridCol>
                <a:gridCol w="2032000">
                  <a:extLst>
                    <a:ext uri="{9D8B030D-6E8A-4147-A177-3AD203B41FA5}">
                      <a16:colId xmlns:a16="http://schemas.microsoft.com/office/drawing/2014/main" val="1265570135"/>
                    </a:ext>
                  </a:extLst>
                </a:gridCol>
                <a:gridCol w="2032000">
                  <a:extLst>
                    <a:ext uri="{9D8B030D-6E8A-4147-A177-3AD203B41FA5}">
                      <a16:colId xmlns:a16="http://schemas.microsoft.com/office/drawing/2014/main" val="3716740707"/>
                    </a:ext>
                  </a:extLst>
                </a:gridCol>
              </a:tblGrid>
              <a:tr h="370840">
                <a:tc gridSpan="3">
                  <a:txBody>
                    <a:bodyPr/>
                    <a:lstStyle/>
                    <a:p>
                      <a:pPr marL="0" algn="ctr" defTabSz="685800" rtl="0" eaLnBrk="1" fontAlgn="b" latinLnBrk="0" hangingPunct="1">
                        <a:defRPr/>
                      </a:pPr>
                      <a:r>
                        <a:rPr lang="en-US" altLang="zh-TW" sz="1600" b="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Test</a:t>
                      </a:r>
                      <a:r>
                        <a:rPr lang="zh-TW" altLang="en-US" sz="1600" b="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600" b="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set</a:t>
                      </a:r>
                      <a:endParaRPr lang="zh-TW" altLang="en-US" sz="1600" b="0"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47354547"/>
                  </a:ext>
                </a:extLst>
              </a:tr>
              <a:tr h="370840">
                <a:tc>
                  <a:txBody>
                    <a:bodyPr/>
                    <a:lstStyle/>
                    <a:p>
                      <a:endParaRPr lang="zh-TW" altLang="en-US"/>
                    </a:p>
                  </a:txBody>
                  <a:tcPr/>
                </a:tc>
                <a:tc>
                  <a:txBody>
                    <a:bodyPr/>
                    <a:lstStyle/>
                    <a:p>
                      <a:pPr marL="0" algn="ctr" defTabSz="685800" rtl="0" eaLnBrk="1" fontAlgn="b" latinLnBrk="0" hangingPunct="1">
                        <a:defRPr/>
                      </a:pPr>
                      <a:r>
                        <a:rPr 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Old component</a:t>
                      </a:r>
                    </a:p>
                  </a:txBody>
                  <a:tcPr marL="9525" marR="9525" marT="9525" marB="0" anchor="b"/>
                </a:tc>
                <a:tc>
                  <a:txBody>
                    <a:bodyPr/>
                    <a:lstStyle/>
                    <a:p>
                      <a:pPr marL="0" algn="ctr" defTabSz="685800" rtl="0" eaLnBrk="1" fontAlgn="b" latinLnBrk="0" hangingPunct="1">
                        <a:defRPr/>
                      </a:pPr>
                      <a:r>
                        <a:rPr lang="en-US"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new  component</a:t>
                      </a:r>
                    </a:p>
                  </a:txBody>
                  <a:tcPr marL="9525" marR="9525" marT="9525" marB="0" anchor="b"/>
                </a:tc>
                <a:extLst>
                  <a:ext uri="{0D108BD9-81ED-4DB2-BD59-A6C34878D82A}">
                    <a16:rowId xmlns:a16="http://schemas.microsoft.com/office/drawing/2014/main" val="3914477917"/>
                  </a:ext>
                </a:extLst>
              </a:tr>
              <a:tr h="370840">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Split A</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71985</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21911</a:t>
                      </a:r>
                    </a:p>
                  </a:txBody>
                  <a:tcPr marL="9525" marR="9525" marT="9525" marB="0" anchor="b"/>
                </a:tc>
                <a:extLst>
                  <a:ext uri="{0D108BD9-81ED-4DB2-BD59-A6C34878D82A}">
                    <a16:rowId xmlns:a16="http://schemas.microsoft.com/office/drawing/2014/main" val="540619411"/>
                  </a:ext>
                </a:extLst>
              </a:tr>
              <a:tr h="370840">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Split B</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91006</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198749</a:t>
                      </a:r>
                    </a:p>
                  </a:txBody>
                  <a:tcPr marL="9525" marR="9525" marT="9525" marB="0" anchor="b"/>
                </a:tc>
                <a:extLst>
                  <a:ext uri="{0D108BD9-81ED-4DB2-BD59-A6C34878D82A}">
                    <a16:rowId xmlns:a16="http://schemas.microsoft.com/office/drawing/2014/main" val="1442729274"/>
                  </a:ext>
                </a:extLst>
              </a:tr>
              <a:tr h="370840">
                <a:tc>
                  <a:txBody>
                    <a:bodyPr/>
                    <a:lstStyle/>
                    <a:p>
                      <a:pPr marL="0" marR="0" lvl="0" indent="0" algn="ctr" defTabSz="685800" rtl="0" eaLnBrk="1" fontAlgn="b" latinLnBrk="0" hangingPunct="1">
                        <a:lnSpc>
                          <a:spcPct val="100000"/>
                        </a:lnSpc>
                        <a:spcBef>
                          <a:spcPts val="0"/>
                        </a:spcBef>
                        <a:spcAft>
                          <a:spcPts val="0"/>
                        </a:spcAft>
                        <a:buClrTx/>
                        <a:buSzTx/>
                        <a:buFontTx/>
                        <a:buNone/>
                        <a:tabLst/>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Split C</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110339</a:t>
                      </a:r>
                    </a:p>
                  </a:txBody>
                  <a:tcPr marL="9525" marR="9525" marT="9525" marB="0" anchor="b"/>
                </a:tc>
                <a:tc>
                  <a:txBody>
                    <a:bodyPr/>
                    <a:lstStyle/>
                    <a:p>
                      <a:pPr marL="0" algn="ctr" defTabSz="685800" rtl="0" eaLnBrk="1" fontAlgn="b" latinLnBrk="0" hangingPunct="1">
                        <a:defRPr/>
                      </a:pPr>
                      <a:r>
                        <a:rPr lang="en-US" altLang="zh-TW" sz="1350" b="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118744</a:t>
                      </a:r>
                    </a:p>
                  </a:txBody>
                  <a:tcPr marL="9525" marR="9525" marT="9525" marB="0" anchor="b"/>
                </a:tc>
                <a:extLst>
                  <a:ext uri="{0D108BD9-81ED-4DB2-BD59-A6C34878D82A}">
                    <a16:rowId xmlns:a16="http://schemas.microsoft.com/office/drawing/2014/main" val="3445414321"/>
                  </a:ext>
                </a:extLst>
              </a:tr>
            </a:tbl>
          </a:graphicData>
        </a:graphic>
      </p:graphicFrame>
      <p:sp>
        <p:nvSpPr>
          <p:cNvPr id="26" name="文字方塊 25">
            <a:extLst>
              <a:ext uri="{FF2B5EF4-FFF2-40B4-BE49-F238E27FC236}">
                <a16:creationId xmlns:a16="http://schemas.microsoft.com/office/drawing/2014/main" id="{567FC9F6-20F0-3708-BBBE-29986E487AAF}"/>
              </a:ext>
            </a:extLst>
          </p:cNvPr>
          <p:cNvSpPr txBox="1"/>
          <p:nvPr/>
        </p:nvSpPr>
        <p:spPr>
          <a:xfrm>
            <a:off x="454997" y="1472863"/>
            <a:ext cx="8234006" cy="300082"/>
          </a:xfrm>
          <a:prstGeom prst="rect">
            <a:avLst/>
          </a:prstGeom>
          <a:noFill/>
        </p:spPr>
        <p:txBody>
          <a:bodyPr wrap="square">
            <a:spAutoFit/>
          </a:bodyPr>
          <a:lstStyle/>
          <a:p>
            <a:r>
              <a:rPr lang="en-US" altLang="zh-TW" dirty="0"/>
              <a:t>Below is a table that introduces the number of old and new component samples in the test set of each split.</a:t>
            </a:r>
            <a:endParaRPr lang="zh-TW" altLang="en-US" sz="1013" dirty="0"/>
          </a:p>
        </p:txBody>
      </p:sp>
      <p:sp>
        <p:nvSpPr>
          <p:cNvPr id="11" name="頁尾版面配置區 10">
            <a:extLst>
              <a:ext uri="{FF2B5EF4-FFF2-40B4-BE49-F238E27FC236}">
                <a16:creationId xmlns:a16="http://schemas.microsoft.com/office/drawing/2014/main" id="{81B85AAF-8D8E-FBEC-C47C-28F2F882DBCF}"/>
              </a:ext>
            </a:extLst>
          </p:cNvPr>
          <p:cNvSpPr>
            <a:spLocks noGrp="1"/>
          </p:cNvSpPr>
          <p:nvPr>
            <p:ph type="ftr" sz="quarter" idx="11"/>
          </p:nvPr>
        </p:nvSpPr>
        <p:spPr/>
        <p:txBody>
          <a:bodyPr/>
          <a:lstStyle/>
          <a:p>
            <a:r>
              <a:rPr lang="en-US" altLang="zh-TW"/>
              <a:t>/78</a:t>
            </a:r>
            <a:endParaRPr lang="zh-TW" altLang="en-US" dirty="0"/>
          </a:p>
        </p:txBody>
      </p:sp>
      <p:sp>
        <p:nvSpPr>
          <p:cNvPr id="12" name="投影片編號版面配置區 11">
            <a:extLst>
              <a:ext uri="{FF2B5EF4-FFF2-40B4-BE49-F238E27FC236}">
                <a16:creationId xmlns:a16="http://schemas.microsoft.com/office/drawing/2014/main" id="{10D49AFA-280F-79E0-BCA0-7CB82D44B0A5}"/>
              </a:ext>
            </a:extLst>
          </p:cNvPr>
          <p:cNvSpPr>
            <a:spLocks noGrp="1"/>
          </p:cNvSpPr>
          <p:nvPr>
            <p:ph type="sldNum" sz="quarter" idx="12"/>
          </p:nvPr>
        </p:nvSpPr>
        <p:spPr/>
        <p:txBody>
          <a:bodyPr/>
          <a:lstStyle/>
          <a:p>
            <a:fld id="{EE3F9CDB-1F21-4789-A81E-8FEA25CE194B}" type="slidenum">
              <a:rPr lang="zh-CN" altLang="en-US" smtClean="0"/>
              <a:pPr/>
              <a:t>85</a:t>
            </a:fld>
            <a:endParaRPr lang="zh-CN" altLang="en-US" dirty="0"/>
          </a:p>
        </p:txBody>
      </p:sp>
    </p:spTree>
    <p:extLst>
      <p:ext uri="{BB962C8B-B14F-4D97-AF65-F5344CB8AC3E}">
        <p14:creationId xmlns:p14="http://schemas.microsoft.com/office/powerpoint/2010/main" val="2634094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68540" y="90084"/>
            <a:ext cx="6391010"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Algorithm: MobileNetV3 Large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字方塊 3"/>
              <p:cNvSpPr txBox="1"/>
              <p:nvPr/>
            </p:nvSpPr>
            <p:spPr>
              <a:xfrm>
                <a:off x="438658" y="915162"/>
                <a:ext cx="8308848" cy="526426"/>
              </a:xfrm>
              <a:prstGeom prst="rect">
                <a:avLst/>
              </a:prstGeom>
              <a:noFill/>
            </p:spPr>
            <p:txBody>
              <a:bodyPr wrap="square" rtlCol="0">
                <a:spAutoFit/>
              </a:bodyPr>
              <a:lstStyle/>
              <a:p>
                <a:r>
                  <a:rPr lang="en-US" altLang="zh-TW" dirty="0"/>
                  <a:t>The ImageNet pre-trained MobileNetV3 Large [3] was used as the feature extractor </a:t>
                </a:r>
                <a14:m>
                  <m:oMath xmlns:m="http://schemas.openxmlformats.org/officeDocument/2006/math">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b="0" i="1" smtClean="0">
                            <a:latin typeface="Cambria Math" panose="02040503050406030204" pitchFamily="18" charset="0"/>
                          </a:rPr>
                          <m:t>𝜃</m:t>
                        </m:r>
                      </m:sub>
                    </m:sSub>
                  </m:oMath>
                </a14:m>
                <a:r>
                  <a:rPr lang="en-US" altLang="zh-TW" dirty="0"/>
                  <a:t>. We use it because of its fast inference speed. </a:t>
                </a:r>
              </a:p>
            </p:txBody>
          </p:sp>
        </mc:Choice>
        <mc:Fallback xmlns="">
          <p:sp>
            <p:nvSpPr>
              <p:cNvPr id="4" name="文字方塊 3"/>
              <p:cNvSpPr txBox="1">
                <a:spLocks noRot="1" noChangeAspect="1" noMove="1" noResize="1" noEditPoints="1" noAdjustHandles="1" noChangeArrowheads="1" noChangeShapeType="1" noTextEdit="1"/>
              </p:cNvSpPr>
              <p:nvPr/>
            </p:nvSpPr>
            <p:spPr>
              <a:xfrm>
                <a:off x="438658" y="915162"/>
                <a:ext cx="8308848" cy="526426"/>
              </a:xfrm>
              <a:prstGeom prst="rect">
                <a:avLst/>
              </a:prstGeom>
              <a:blipFill>
                <a:blip r:embed="rId3"/>
                <a:stretch>
                  <a:fillRect l="-220" t="-1163" b="-8140"/>
                </a:stretch>
              </a:blipFill>
            </p:spPr>
            <p:txBody>
              <a:bodyPr/>
              <a:lstStyle/>
              <a:p>
                <a:r>
                  <a:rPr lang="zh-TW" altLang="en-US">
                    <a:noFill/>
                  </a:rPr>
                  <a:t> </a:t>
                </a:r>
              </a:p>
            </p:txBody>
          </p:sp>
        </mc:Fallback>
      </mc:AlternateContent>
      <p:sp>
        <p:nvSpPr>
          <p:cNvPr id="29" name="矩形 28"/>
          <p:cNvSpPr/>
          <p:nvPr/>
        </p:nvSpPr>
        <p:spPr>
          <a:xfrm>
            <a:off x="4226306" y="3002448"/>
            <a:ext cx="4572000" cy="1131079"/>
          </a:xfrm>
          <a:prstGeom prst="rect">
            <a:avLst/>
          </a:prstGeom>
        </p:spPr>
        <p:txBody>
          <a:bodyPr>
            <a:spAutoFit/>
          </a:bodyPr>
          <a:lstStyle/>
          <a:p>
            <a:r>
              <a:rPr lang="en-US" altLang="zh-TW" dirty="0"/>
              <a:t>MobileNetV3 Large model architecture. Modified from [3]. SE denotes whether there is a Squeeze-and-Excitation [4] in that block. NL denotes the type of nonlinearity used. HS denotes h-swish and RE denotes ReLU. NBN denotes no batch normalization. s denotes stride. </a:t>
            </a:r>
            <a:endParaRPr lang="zh-TW" altLang="en-US" dirty="0"/>
          </a:p>
        </p:txBody>
      </p:sp>
      <p:pic>
        <p:nvPicPr>
          <p:cNvPr id="3" name="圖片 2"/>
          <p:cNvPicPr>
            <a:picLocks noChangeAspect="1"/>
          </p:cNvPicPr>
          <p:nvPr/>
        </p:nvPicPr>
        <p:blipFill>
          <a:blip r:embed="rId4"/>
          <a:stretch>
            <a:fillRect/>
          </a:stretch>
        </p:blipFill>
        <p:spPr>
          <a:xfrm>
            <a:off x="760730" y="1367213"/>
            <a:ext cx="3347720" cy="3007614"/>
          </a:xfrm>
          <a:prstGeom prst="rect">
            <a:avLst/>
          </a:prstGeom>
        </p:spPr>
      </p:pic>
      <p:sp>
        <p:nvSpPr>
          <p:cNvPr id="6" name="矩形 5">
            <a:extLst>
              <a:ext uri="{FF2B5EF4-FFF2-40B4-BE49-F238E27FC236}">
                <a16:creationId xmlns:a16="http://schemas.microsoft.com/office/drawing/2014/main" id="{86E5D711-2D0B-44CC-A865-FE1698A21E3F}"/>
              </a:ext>
            </a:extLst>
          </p:cNvPr>
          <p:cNvSpPr/>
          <p:nvPr/>
        </p:nvSpPr>
        <p:spPr>
          <a:xfrm>
            <a:off x="489458" y="4374827"/>
            <a:ext cx="8308848" cy="461665"/>
          </a:xfrm>
          <a:prstGeom prst="rect">
            <a:avLst/>
          </a:prstGeom>
        </p:spPr>
        <p:txBody>
          <a:bodyPr wrap="square">
            <a:spAutoFit/>
          </a:bodyPr>
          <a:lstStyle/>
          <a:p>
            <a:r>
              <a:rPr lang="en-US" altLang="zh-TW" sz="800" dirty="0">
                <a:latin typeface="Times New Roman" panose="02020603050405020304" pitchFamily="18" charset="0"/>
              </a:rPr>
              <a:t>[3] Howard, A., Sandler, M., Chu, G., Chen, L. C., Chen, B., Tan, M., ... &amp; Adam, H. (2019). Searching for mobilenetv3. In Proceedings of the IEEE/CVF international conference on computer vision (pp. 1314-1324).</a:t>
            </a:r>
            <a:r>
              <a:rPr lang="zh-TW" altLang="en-US" sz="800" dirty="0">
                <a:latin typeface="Times New Roman" panose="02020603050405020304" pitchFamily="18" charset="0"/>
              </a:rPr>
              <a:t> </a:t>
            </a:r>
            <a:endParaRPr lang="en-US" altLang="zh-TW" sz="800" dirty="0">
              <a:latin typeface="Times New Roman" panose="02020603050405020304" pitchFamily="18" charset="0"/>
            </a:endParaRPr>
          </a:p>
          <a:p>
            <a:r>
              <a:rPr lang="en-US" altLang="zh-TW" sz="800" dirty="0">
                <a:latin typeface="Times New Roman" panose="02020603050405020304" pitchFamily="18" charset="0"/>
              </a:rPr>
              <a:t>[4]</a:t>
            </a:r>
            <a:r>
              <a:rPr lang="zh-TW" altLang="en-US" sz="800" dirty="0">
                <a:latin typeface="Times New Roman" panose="02020603050405020304" pitchFamily="18" charset="0"/>
              </a:rPr>
              <a:t> </a:t>
            </a:r>
            <a:r>
              <a:rPr lang="en-US" altLang="zh-TW" sz="800" dirty="0">
                <a:latin typeface="Times New Roman" panose="02020603050405020304" pitchFamily="18" charset="0"/>
              </a:rPr>
              <a:t>Hu, J., Shen, L., &amp; Sun, G. (2018). Squeeze-and-excitation networks. In Proceedings of the IEEE conference on computer vision and pattern recognition (pp. 7132-7141).</a:t>
            </a:r>
            <a:endParaRPr lang="zh-TW" altLang="en-US" sz="800" dirty="0">
              <a:latin typeface="Times New Roman" panose="02020603050405020304" pitchFamily="18" charset="0"/>
            </a:endParaRPr>
          </a:p>
        </p:txBody>
      </p:sp>
      <p:sp>
        <p:nvSpPr>
          <p:cNvPr id="14" name="頁尾版面配置區 13">
            <a:extLst>
              <a:ext uri="{FF2B5EF4-FFF2-40B4-BE49-F238E27FC236}">
                <a16:creationId xmlns:a16="http://schemas.microsoft.com/office/drawing/2014/main" id="{17EF08A8-1B59-4380-996C-435BABEC4617}"/>
              </a:ext>
            </a:extLst>
          </p:cNvPr>
          <p:cNvSpPr>
            <a:spLocks noGrp="1"/>
          </p:cNvSpPr>
          <p:nvPr>
            <p:ph type="ftr" sz="quarter" idx="11"/>
          </p:nvPr>
        </p:nvSpPr>
        <p:spPr/>
        <p:txBody>
          <a:bodyPr/>
          <a:lstStyle/>
          <a:p>
            <a:r>
              <a:rPr lang="en-US" altLang="zh-TW"/>
              <a:t>/78</a:t>
            </a:r>
            <a:endParaRPr lang="zh-TW" altLang="en-US" dirty="0"/>
          </a:p>
        </p:txBody>
      </p:sp>
      <p:sp>
        <p:nvSpPr>
          <p:cNvPr id="15" name="投影片編號版面配置區 14">
            <a:extLst>
              <a:ext uri="{FF2B5EF4-FFF2-40B4-BE49-F238E27FC236}">
                <a16:creationId xmlns:a16="http://schemas.microsoft.com/office/drawing/2014/main" id="{A487A43D-E0EA-7CAA-521F-272C25069A81}"/>
              </a:ext>
            </a:extLst>
          </p:cNvPr>
          <p:cNvSpPr>
            <a:spLocks noGrp="1"/>
          </p:cNvSpPr>
          <p:nvPr>
            <p:ph type="sldNum" sz="quarter" idx="12"/>
          </p:nvPr>
        </p:nvSpPr>
        <p:spPr/>
        <p:txBody>
          <a:bodyPr/>
          <a:lstStyle/>
          <a:p>
            <a:fld id="{EE3F9CDB-1F21-4789-A81E-8FEA25CE194B}" type="slidenum">
              <a:rPr lang="zh-CN" altLang="en-US" smtClean="0"/>
              <a:pPr/>
              <a:t>86</a:t>
            </a:fld>
            <a:endParaRPr lang="zh-CN" altLang="en-US" dirty="0"/>
          </a:p>
        </p:txBody>
      </p:sp>
    </p:spTree>
    <p:extLst>
      <p:ext uri="{BB962C8B-B14F-4D97-AF65-F5344CB8AC3E}">
        <p14:creationId xmlns:p14="http://schemas.microsoft.com/office/powerpoint/2010/main" val="1639642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a:extLst>
              <a:ext uri="{FF2B5EF4-FFF2-40B4-BE49-F238E27FC236}">
                <a16:creationId xmlns:a16="http://schemas.microsoft.com/office/drawing/2014/main" id="{515B0D8F-D293-4808-A404-AC5B913AACFF}"/>
              </a:ext>
            </a:extLst>
          </p:cNvPr>
          <p:cNvSpPr/>
          <p:nvPr/>
        </p:nvSpPr>
        <p:spPr bwMode="auto">
          <a:xfrm>
            <a:off x="168540" y="90085"/>
            <a:ext cx="4419480"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Element in each ablative architecture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4" name="表格 73">
            <a:extLst>
              <a:ext uri="{FF2B5EF4-FFF2-40B4-BE49-F238E27FC236}">
                <a16:creationId xmlns:a16="http://schemas.microsoft.com/office/drawing/2014/main" id="{769CD36E-FEB3-495B-8D24-93729A5FD6DE}"/>
              </a:ext>
            </a:extLst>
          </p:cNvPr>
          <p:cNvGraphicFramePr>
            <a:graphicFrameLocks noGrp="1"/>
          </p:cNvGraphicFramePr>
          <p:nvPr/>
        </p:nvGraphicFramePr>
        <p:xfrm>
          <a:off x="5786155" y="817763"/>
          <a:ext cx="3026589" cy="746760"/>
        </p:xfrm>
        <a:graphic>
          <a:graphicData uri="http://schemas.openxmlformats.org/drawingml/2006/table">
            <a:tbl>
              <a:tblPr firstRow="1" bandRow="1">
                <a:tableStyleId>{5C22544A-7EE6-4342-B048-85BDC9FD1C3A}</a:tableStyleId>
              </a:tblPr>
              <a:tblGrid>
                <a:gridCol w="1008863">
                  <a:extLst>
                    <a:ext uri="{9D8B030D-6E8A-4147-A177-3AD203B41FA5}">
                      <a16:colId xmlns:a16="http://schemas.microsoft.com/office/drawing/2014/main" val="3026160228"/>
                    </a:ext>
                  </a:extLst>
                </a:gridCol>
                <a:gridCol w="1008863">
                  <a:extLst>
                    <a:ext uri="{9D8B030D-6E8A-4147-A177-3AD203B41FA5}">
                      <a16:colId xmlns:a16="http://schemas.microsoft.com/office/drawing/2014/main" val="3822535946"/>
                    </a:ext>
                  </a:extLst>
                </a:gridCol>
                <a:gridCol w="1008863">
                  <a:extLst>
                    <a:ext uri="{9D8B030D-6E8A-4147-A177-3AD203B41FA5}">
                      <a16:colId xmlns:a16="http://schemas.microsoft.com/office/drawing/2014/main" val="4041370389"/>
                    </a:ext>
                  </a:extLst>
                </a:gridCol>
              </a:tblGrid>
              <a:tr h="4751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Feature extractor</a:t>
                      </a:r>
                      <a:endParaRPr lang="zh-TW" altLang="en-US" sz="10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Encoder </a:t>
                      </a:r>
                      <a:endParaRPr lang="zh-TW" altLang="en-US" sz="10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Component Projection Network</a:t>
                      </a:r>
                    </a:p>
                  </a:txBody>
                  <a:tcPr marL="68580" marR="68580" marT="34290" marB="34290">
                    <a:lnR w="12700" cap="flat" cmpd="sng" algn="ctr">
                      <a:noFill/>
                      <a:prstDash val="solid"/>
                      <a:round/>
                      <a:headEnd type="none" w="med" len="med"/>
                      <a:tailEnd type="none" w="med" len="med"/>
                    </a:lnR>
                    <a:solidFill>
                      <a:srgbClr val="1C72DB"/>
                    </a:solidFill>
                  </a:tcPr>
                </a:tc>
                <a:extLst>
                  <a:ext uri="{0D108BD9-81ED-4DB2-BD59-A6C34878D82A}">
                    <a16:rowId xmlns:a16="http://schemas.microsoft.com/office/drawing/2014/main" val="1436596836"/>
                  </a:ext>
                </a:extLst>
              </a:tr>
              <a:tr h="199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3611493012"/>
                  </a:ext>
                </a:extLst>
              </a:tr>
            </a:tbl>
          </a:graphicData>
        </a:graphic>
      </p:graphicFrame>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FB71C8D3-7017-486A-BD6B-110B52691C2E}"/>
                  </a:ext>
                </a:extLst>
              </p:cNvPr>
              <p:cNvSpPr/>
              <p:nvPr/>
            </p:nvSpPr>
            <p:spPr>
              <a:xfrm>
                <a:off x="6650915" y="3387099"/>
                <a:ext cx="1011206"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i="1">
                          <a:latin typeface="Cambria Math" panose="02040503050406030204" pitchFamily="18" charset="0"/>
                        </a:rPr>
                        <m:t>(</m:t>
                      </m:r>
                      <m:sSubSup>
                        <m:sSubSupPr>
                          <m:ctrlPr>
                            <a:rPr lang="en-US" altLang="zh-TW" sz="1050" i="1" dirty="0">
                              <a:latin typeface="Cambria Math" panose="02040503050406030204" pitchFamily="18" charset="0"/>
                            </a:rPr>
                          </m:ctrlPr>
                        </m:sSubSupPr>
                        <m:e>
                          <m:r>
                            <a:rPr lang="en-US" altLang="zh-TW" sz="1050" i="1" dirty="0">
                              <a:latin typeface="Cambria Math" panose="02040503050406030204" pitchFamily="18" charset="0"/>
                            </a:rPr>
                            <m:t>𝑧</m:t>
                          </m:r>
                        </m:e>
                        <m:sub>
                          <m:r>
                            <a:rPr lang="en-US" altLang="zh-TW" sz="1050" i="1" dirty="0">
                              <a:latin typeface="Cambria Math" panose="02040503050406030204" pitchFamily="18" charset="0"/>
                            </a:rPr>
                            <m:t>𝑐𝑜𝑚</m:t>
                          </m:r>
                        </m:sub>
                        <m:sup>
                          <m:r>
                            <a:rPr lang="en-US" altLang="zh-TW" sz="1050" i="1" dirty="0">
                              <a:latin typeface="Cambria Math" panose="02040503050406030204" pitchFamily="18" charset="0"/>
                            </a:rPr>
                            <m:t>′</m:t>
                          </m:r>
                        </m:sup>
                      </m:sSubSup>
                      <m:r>
                        <a:rPr lang="en-US" altLang="zh-TW" sz="1050" i="1">
                          <a:latin typeface="Cambria Math" panose="02040503050406030204" pitchFamily="18" charset="0"/>
                        </a:rPr>
                        <m:t>)</m:t>
                      </m:r>
                    </m:oMath>
                  </m:oMathPara>
                </a14:m>
                <a:endParaRPr lang="zh-TW" altLang="en-US" sz="1050" i="1" dirty="0"/>
              </a:p>
            </p:txBody>
          </p:sp>
        </mc:Choice>
        <mc:Fallback xmlns="">
          <p:sp>
            <p:nvSpPr>
              <p:cNvPr id="62" name="矩形 61">
                <a:extLst>
                  <a:ext uri="{FF2B5EF4-FFF2-40B4-BE49-F238E27FC236}">
                    <a16:creationId xmlns:a16="http://schemas.microsoft.com/office/drawing/2014/main" id="{FB71C8D3-7017-486A-BD6B-110B52691C2E}"/>
                  </a:ext>
                </a:extLst>
              </p:cNvPr>
              <p:cNvSpPr>
                <a:spLocks noRot="1" noChangeAspect="1" noMove="1" noResize="1" noEditPoints="1" noAdjustHandles="1" noChangeArrowheads="1" noChangeShapeType="1" noTextEdit="1"/>
              </p:cNvSpPr>
              <p:nvPr/>
            </p:nvSpPr>
            <p:spPr>
              <a:xfrm>
                <a:off x="6650915" y="3387099"/>
                <a:ext cx="1011206" cy="80872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70C32288-A0C7-4C0C-8DDE-F526E33A6BF0}"/>
                  </a:ext>
                </a:extLst>
              </p:cNvPr>
              <p:cNvSpPr/>
              <p:nvPr/>
            </p:nvSpPr>
            <p:spPr>
              <a:xfrm>
                <a:off x="6641193" y="2065990"/>
                <a:ext cx="1007938"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ea typeface="Cambria Math" panose="02040503050406030204" pitchFamily="18" charset="0"/>
                        </a:rPr>
                        <m:t>F</m:t>
                      </m:r>
                      <m:sSub>
                        <m:sSubPr>
                          <m:ctrlPr>
                            <a:rPr lang="en-US" altLang="zh-TW" sz="1050" i="1" dirty="0">
                              <a:latin typeface="Cambria Math" panose="02040503050406030204" pitchFamily="18" charset="0"/>
                              <a:ea typeface="Cambria Math" panose="02040503050406030204" pitchFamily="18" charset="0"/>
                            </a:rPr>
                          </m:ctrlPr>
                        </m:sSubPr>
                        <m:e>
                          <m:r>
                            <m:rPr>
                              <m:sty m:val="p"/>
                            </m:rPr>
                            <a:rPr lang="en-US" altLang="zh-TW" sz="1050" dirty="0">
                              <a:latin typeface="Cambria Math" panose="02040503050406030204" pitchFamily="18" charset="0"/>
                              <a:ea typeface="Cambria Math" panose="02040503050406030204" pitchFamily="18" charset="0"/>
                            </a:rPr>
                            <m:t>C</m:t>
                          </m:r>
                        </m:e>
                        <m:sub>
                          <m:r>
                            <a:rPr lang="en-US" altLang="zh-TW" sz="1050" dirty="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𝑧</m:t>
                          </m:r>
                        </m:e>
                        <m:sub>
                          <m:r>
                            <a:rPr lang="en-US" altLang="zh-TW" sz="1050" i="1">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70" name="矩形 69">
                <a:extLst>
                  <a:ext uri="{FF2B5EF4-FFF2-40B4-BE49-F238E27FC236}">
                    <a16:creationId xmlns:a16="http://schemas.microsoft.com/office/drawing/2014/main" id="{70C32288-A0C7-4C0C-8DDE-F526E33A6BF0}"/>
                  </a:ext>
                </a:extLst>
              </p:cNvPr>
              <p:cNvSpPr>
                <a:spLocks noRot="1" noChangeAspect="1" noMove="1" noResize="1" noEditPoints="1" noAdjustHandles="1" noChangeArrowheads="1" noChangeShapeType="1" noTextEdit="1"/>
              </p:cNvSpPr>
              <p:nvPr/>
            </p:nvSpPr>
            <p:spPr>
              <a:xfrm>
                <a:off x="6641193" y="2065990"/>
                <a:ext cx="1007938" cy="808725"/>
              </a:xfrm>
              <a:prstGeom prst="rect">
                <a:avLst/>
              </a:prstGeom>
              <a:blipFill>
                <a:blip r:embed="rId5"/>
                <a:stretch>
                  <a:fillRect/>
                </a:stretch>
              </a:blipFill>
            </p:spPr>
            <p:txBody>
              <a:bodyPr/>
              <a:lstStyle/>
              <a:p>
                <a:r>
                  <a:rPr lang="zh-TW" altLang="en-US">
                    <a:noFill/>
                  </a:rPr>
                  <a:t> </a:t>
                </a:r>
              </a:p>
            </p:txBody>
          </p:sp>
        </mc:Fallback>
      </mc:AlternateContent>
      <p:cxnSp>
        <p:nvCxnSpPr>
          <p:cNvPr id="82" name="直線單箭頭接點 81">
            <a:extLst>
              <a:ext uri="{FF2B5EF4-FFF2-40B4-BE49-F238E27FC236}">
                <a16:creationId xmlns:a16="http://schemas.microsoft.com/office/drawing/2014/main" id="{8528ABAC-A0EB-4548-A3AB-3534860EF014}"/>
              </a:ext>
            </a:extLst>
          </p:cNvPr>
          <p:cNvCxnSpPr>
            <a:stCxn id="70" idx="3"/>
          </p:cNvCxnSpPr>
          <p:nvPr/>
        </p:nvCxnSpPr>
        <p:spPr>
          <a:xfrm>
            <a:off x="7649132" y="2470353"/>
            <a:ext cx="5575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2E2E15CD-5770-40E6-951F-A795C205AA3A}"/>
              </a:ext>
            </a:extLst>
          </p:cNvPr>
          <p:cNvCxnSpPr>
            <a:cxnSpLocks/>
            <a:stCxn id="135" idx="2"/>
            <a:endCxn id="16" idx="1"/>
          </p:cNvCxnSpPr>
          <p:nvPr/>
        </p:nvCxnSpPr>
        <p:spPr>
          <a:xfrm>
            <a:off x="1160075" y="2215409"/>
            <a:ext cx="1147674" cy="4867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54253C6F-0FDB-422D-A121-3B3753EB726D}"/>
                  </a:ext>
                </a:extLst>
              </p:cNvPr>
              <p:cNvSpPr txBox="1"/>
              <p:nvPr/>
            </p:nvSpPr>
            <p:spPr>
              <a:xfrm>
                <a:off x="140557" y="2249344"/>
                <a:ext cx="885770"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84" name="文字方塊 83">
                <a:extLst>
                  <a:ext uri="{FF2B5EF4-FFF2-40B4-BE49-F238E27FC236}">
                    <a16:creationId xmlns:a16="http://schemas.microsoft.com/office/drawing/2014/main" id="{54253C6F-0FDB-422D-A121-3B3753EB726D}"/>
                  </a:ext>
                </a:extLst>
              </p:cNvPr>
              <p:cNvSpPr txBox="1">
                <a:spLocks noRot="1" noChangeAspect="1" noMove="1" noResize="1" noEditPoints="1" noAdjustHandles="1" noChangeArrowheads="1" noChangeShapeType="1" noTextEdit="1"/>
              </p:cNvSpPr>
              <p:nvPr/>
            </p:nvSpPr>
            <p:spPr>
              <a:xfrm>
                <a:off x="140557" y="2249344"/>
                <a:ext cx="885770" cy="266868"/>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5" name="文字方塊 84">
                <a:extLst>
                  <a:ext uri="{FF2B5EF4-FFF2-40B4-BE49-F238E27FC236}">
                    <a16:creationId xmlns:a16="http://schemas.microsoft.com/office/drawing/2014/main" id="{ABE9A1A9-9243-4242-AD5D-D818EF48BAD5}"/>
                  </a:ext>
                </a:extLst>
              </p:cNvPr>
              <p:cNvSpPr txBox="1"/>
              <p:nvPr/>
            </p:nvSpPr>
            <p:spPr>
              <a:xfrm>
                <a:off x="4650597" y="2396256"/>
                <a:ext cx="797506" cy="255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m:rPr>
                              <m:sty m:val="p"/>
                            </m:rPr>
                            <a:rPr lang="en-US" altLang="zh-TW" sz="1050" dirty="0">
                              <a:latin typeface="Cambria Math" panose="02040503050406030204" pitchFamily="18" charset="0"/>
                            </a:rPr>
                            <m:t>def</m:t>
                          </m:r>
                        </m:sub>
                        <m:sup>
                          <m:r>
                            <a:rPr lang="en-US" altLang="zh-TW" sz="1050" dirty="0">
                              <a:latin typeface="Cambria Math" panose="02040503050406030204" pitchFamily="18" charset="0"/>
                            </a:rPr>
                            <m:t>′</m:t>
                          </m:r>
                        </m:sup>
                      </m:sSubSup>
                    </m:oMath>
                  </m:oMathPara>
                </a14:m>
                <a:endParaRPr lang="zh-TW" altLang="en-US" sz="1050" dirty="0"/>
              </a:p>
            </p:txBody>
          </p:sp>
        </mc:Choice>
        <mc:Fallback xmlns="">
          <p:sp>
            <p:nvSpPr>
              <p:cNvPr id="85" name="文字方塊 84">
                <a:extLst>
                  <a:ext uri="{FF2B5EF4-FFF2-40B4-BE49-F238E27FC236}">
                    <a16:creationId xmlns:a16="http://schemas.microsoft.com/office/drawing/2014/main" id="{ABE9A1A9-9243-4242-AD5D-D818EF48BAD5}"/>
                  </a:ext>
                </a:extLst>
              </p:cNvPr>
              <p:cNvSpPr txBox="1">
                <a:spLocks noRot="1" noChangeAspect="1" noMove="1" noResize="1" noEditPoints="1" noAdjustHandles="1" noChangeArrowheads="1" noChangeShapeType="1" noTextEdit="1"/>
              </p:cNvSpPr>
              <p:nvPr/>
            </p:nvSpPr>
            <p:spPr>
              <a:xfrm>
                <a:off x="4650597" y="2396256"/>
                <a:ext cx="797506" cy="255326"/>
              </a:xfrm>
              <a:prstGeom prst="rect">
                <a:avLst/>
              </a:prstGeom>
              <a:blipFill>
                <a:blip r:embed="rId8"/>
                <a:stretch>
                  <a:fillRect/>
                </a:stretch>
              </a:blipFill>
            </p:spPr>
            <p:txBody>
              <a:bodyPr/>
              <a:lstStyle/>
              <a:p>
                <a:r>
                  <a:rPr lang="zh-TW" altLang="en-US">
                    <a:noFill/>
                  </a:rPr>
                  <a:t> </a:t>
                </a:r>
              </a:p>
            </p:txBody>
          </p:sp>
        </mc:Fallback>
      </mc:AlternateContent>
      <p:sp>
        <p:nvSpPr>
          <p:cNvPr id="87" name="圓角矩形 23">
            <a:extLst>
              <a:ext uri="{FF2B5EF4-FFF2-40B4-BE49-F238E27FC236}">
                <a16:creationId xmlns:a16="http://schemas.microsoft.com/office/drawing/2014/main" id="{04FB5FE3-D8FC-4C21-A869-56EEF2281003}"/>
              </a:ext>
            </a:extLst>
          </p:cNvPr>
          <p:cNvSpPr/>
          <p:nvPr/>
        </p:nvSpPr>
        <p:spPr>
          <a:xfrm>
            <a:off x="8206666" y="207817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88" name="圓角矩形 24">
            <a:extLst>
              <a:ext uri="{FF2B5EF4-FFF2-40B4-BE49-F238E27FC236}">
                <a16:creationId xmlns:a16="http://schemas.microsoft.com/office/drawing/2014/main" id="{E4CD9864-17E4-4E5C-8EAD-E3A00302698E}"/>
              </a:ext>
            </a:extLst>
          </p:cNvPr>
          <p:cNvSpPr/>
          <p:nvPr/>
        </p:nvSpPr>
        <p:spPr>
          <a:xfrm>
            <a:off x="8220132" y="340164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89" name="直線單箭頭接點 88">
            <a:extLst>
              <a:ext uri="{FF2B5EF4-FFF2-40B4-BE49-F238E27FC236}">
                <a16:creationId xmlns:a16="http://schemas.microsoft.com/office/drawing/2014/main" id="{163FDFDB-5482-4760-A06A-C5A6FC31CAD1}"/>
              </a:ext>
            </a:extLst>
          </p:cNvPr>
          <p:cNvCxnSpPr>
            <a:stCxn id="62" idx="3"/>
          </p:cNvCxnSpPr>
          <p:nvPr/>
        </p:nvCxnSpPr>
        <p:spPr>
          <a:xfrm flipV="1">
            <a:off x="7662122" y="3788515"/>
            <a:ext cx="554265" cy="2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4F5FD61F-5E9F-4605-B8C5-430FB8A26A96}"/>
                  </a:ext>
                </a:extLst>
              </p:cNvPr>
              <p:cNvSpPr txBox="1"/>
              <p:nvPr/>
            </p:nvSpPr>
            <p:spPr>
              <a:xfrm>
                <a:off x="1298428" y="1461434"/>
                <a:ext cx="490276"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97" name="文字方塊 96">
                <a:extLst>
                  <a:ext uri="{FF2B5EF4-FFF2-40B4-BE49-F238E27FC236}">
                    <a16:creationId xmlns:a16="http://schemas.microsoft.com/office/drawing/2014/main" id="{4F5FD61F-5E9F-4605-B8C5-430FB8A26A96}"/>
                  </a:ext>
                </a:extLst>
              </p:cNvPr>
              <p:cNvSpPr txBox="1">
                <a:spLocks noRot="1" noChangeAspect="1" noMove="1" noResize="1" noEditPoints="1" noAdjustHandles="1" noChangeArrowheads="1" noChangeShapeType="1" noTextEdit="1"/>
              </p:cNvSpPr>
              <p:nvPr/>
            </p:nvSpPr>
            <p:spPr>
              <a:xfrm>
                <a:off x="1298428" y="1461434"/>
                <a:ext cx="490276" cy="266868"/>
              </a:xfrm>
              <a:prstGeom prst="rect">
                <a:avLst/>
              </a:prstGeom>
              <a:blipFill>
                <a:blip r:embed="rId10"/>
                <a:stretch>
                  <a:fillRect/>
                </a:stretch>
              </a:blipFill>
            </p:spPr>
            <p:txBody>
              <a:bodyPr/>
              <a:lstStyle/>
              <a:p>
                <a:r>
                  <a:rPr lang="zh-TW" altLang="en-US">
                    <a:noFill/>
                  </a:rPr>
                  <a:t> </a:t>
                </a:r>
              </a:p>
            </p:txBody>
          </p:sp>
        </mc:Fallback>
      </mc:AlternateContent>
      <p:cxnSp>
        <p:nvCxnSpPr>
          <p:cNvPr id="98" name="肘形接點 16">
            <a:extLst>
              <a:ext uri="{FF2B5EF4-FFF2-40B4-BE49-F238E27FC236}">
                <a16:creationId xmlns:a16="http://schemas.microsoft.com/office/drawing/2014/main" id="{83F4CEA0-78E6-4954-BBE5-D730B25708D9}"/>
              </a:ext>
            </a:extLst>
          </p:cNvPr>
          <p:cNvCxnSpPr>
            <a:cxnSpLocks/>
            <a:endCxn id="88" idx="2"/>
          </p:cNvCxnSpPr>
          <p:nvPr/>
        </p:nvCxnSpPr>
        <p:spPr>
          <a:xfrm flipV="1">
            <a:off x="1171686" y="4216258"/>
            <a:ext cx="7482697" cy="136113"/>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70A0636E-B082-45C4-8471-F07669FF03BB}"/>
                  </a:ext>
                </a:extLst>
              </p:cNvPr>
              <p:cNvSpPr/>
              <p:nvPr/>
            </p:nvSpPr>
            <p:spPr>
              <a:xfrm>
                <a:off x="7591252" y="2161542"/>
                <a:ext cx="611357" cy="266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19" name="矩形 118">
                <a:extLst>
                  <a:ext uri="{FF2B5EF4-FFF2-40B4-BE49-F238E27FC236}">
                    <a16:creationId xmlns:a16="http://schemas.microsoft.com/office/drawing/2014/main" id="{70A0636E-B082-45C4-8471-F07669FF03BB}"/>
                  </a:ext>
                </a:extLst>
              </p:cNvPr>
              <p:cNvSpPr>
                <a:spLocks noRot="1" noChangeAspect="1" noMove="1" noResize="1" noEditPoints="1" noAdjustHandles="1" noChangeArrowheads="1" noChangeShapeType="1" noTextEdit="1"/>
              </p:cNvSpPr>
              <p:nvPr/>
            </p:nvSpPr>
            <p:spPr>
              <a:xfrm>
                <a:off x="7591252" y="2161542"/>
                <a:ext cx="611357" cy="266868"/>
              </a:xfrm>
              <a:prstGeom prst="rect">
                <a:avLst/>
              </a:prstGeom>
              <a:blipFill>
                <a:blip r:embed="rId11"/>
                <a:stretch>
                  <a:fillRect/>
                </a:stretch>
              </a:blipFill>
            </p:spPr>
            <p:txBody>
              <a:bodyPr/>
              <a:lstStyle/>
              <a:p>
                <a:r>
                  <a:rPr lang="zh-TW" altLang="en-US">
                    <a:noFill/>
                  </a:rPr>
                  <a:t> </a:t>
                </a:r>
              </a:p>
            </p:txBody>
          </p:sp>
        </mc:Fallback>
      </mc:AlternateContent>
      <p:cxnSp>
        <p:nvCxnSpPr>
          <p:cNvPr id="121" name="肘形接點 44">
            <a:extLst>
              <a:ext uri="{FF2B5EF4-FFF2-40B4-BE49-F238E27FC236}">
                <a16:creationId xmlns:a16="http://schemas.microsoft.com/office/drawing/2014/main" id="{11F5B104-EC95-4DEC-8D66-AED5A60799FF}"/>
              </a:ext>
            </a:extLst>
          </p:cNvPr>
          <p:cNvCxnSpPr>
            <a:cxnSpLocks/>
            <a:stCxn id="22" idx="3"/>
            <a:endCxn id="70" idx="1"/>
          </p:cNvCxnSpPr>
          <p:nvPr/>
        </p:nvCxnSpPr>
        <p:spPr>
          <a:xfrm flipV="1">
            <a:off x="4714745" y="2470353"/>
            <a:ext cx="1926448" cy="23899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521820FA-97C2-4B08-8DF3-4B25CBA2703F}"/>
                  </a:ext>
                </a:extLst>
              </p:cNvPr>
              <p:cNvSpPr txBox="1"/>
              <p:nvPr/>
            </p:nvSpPr>
            <p:spPr>
              <a:xfrm>
                <a:off x="6228346" y="3440412"/>
                <a:ext cx="518731"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a:rPr lang="en-US" altLang="zh-TW" sz="1050" i="1" dirty="0">
                              <a:latin typeface="Cambria Math" panose="02040503050406030204" pitchFamily="18" charset="0"/>
                            </a:rPr>
                            <m:t>𝑐𝑜𝑚</m:t>
                          </m:r>
                        </m:sub>
                        <m:sup>
                          <m:r>
                            <a:rPr lang="en-US" altLang="zh-TW" sz="1050" b="0" i="1" dirty="0" smtClean="0">
                              <a:latin typeface="Cambria Math" panose="02040503050406030204" pitchFamily="18" charset="0"/>
                            </a:rPr>
                            <m:t>′</m:t>
                          </m:r>
                        </m:sup>
                      </m:sSubSup>
                    </m:oMath>
                  </m:oMathPara>
                </a14:m>
                <a:endParaRPr lang="zh-TW" altLang="en-US" sz="1050" dirty="0"/>
              </a:p>
            </p:txBody>
          </p:sp>
        </mc:Choice>
        <mc:Fallback xmlns="">
          <p:sp>
            <p:nvSpPr>
              <p:cNvPr id="122" name="文字方塊 121">
                <a:extLst>
                  <a:ext uri="{FF2B5EF4-FFF2-40B4-BE49-F238E27FC236}">
                    <a16:creationId xmlns:a16="http://schemas.microsoft.com/office/drawing/2014/main" id="{521820FA-97C2-4B08-8DF3-4B25CBA2703F}"/>
                  </a:ext>
                </a:extLst>
              </p:cNvPr>
              <p:cNvSpPr txBox="1">
                <a:spLocks noRot="1" noChangeAspect="1" noMove="1" noResize="1" noEditPoints="1" noAdjustHandles="1" noChangeArrowheads="1" noChangeShapeType="1" noTextEdit="1"/>
              </p:cNvSpPr>
              <p:nvPr/>
            </p:nvSpPr>
            <p:spPr>
              <a:xfrm>
                <a:off x="6228346" y="3440412"/>
                <a:ext cx="518731" cy="253916"/>
              </a:xfrm>
              <a:prstGeom prst="rect">
                <a:avLst/>
              </a:prstGeom>
              <a:blipFill>
                <a:blip r:embed="rId12"/>
                <a:stretch>
                  <a:fillRect/>
                </a:stretch>
              </a:blipFill>
            </p:spPr>
            <p:txBody>
              <a:bodyPr/>
              <a:lstStyle/>
              <a:p>
                <a:r>
                  <a:rPr lang="zh-TW" altLang="en-US">
                    <a:noFill/>
                  </a:rPr>
                  <a:t> </a:t>
                </a:r>
              </a:p>
            </p:txBody>
          </p:sp>
        </mc:Fallback>
      </mc:AlternateContent>
      <p:cxnSp>
        <p:nvCxnSpPr>
          <p:cNvPr id="123" name="直線單箭頭接點 122">
            <a:extLst>
              <a:ext uri="{FF2B5EF4-FFF2-40B4-BE49-F238E27FC236}">
                <a16:creationId xmlns:a16="http://schemas.microsoft.com/office/drawing/2014/main" id="{E8373C19-173B-433A-B7E8-2678D6B3C679}"/>
              </a:ext>
            </a:extLst>
          </p:cNvPr>
          <p:cNvCxnSpPr>
            <a:cxnSpLocks/>
            <a:endCxn id="23" idx="1"/>
          </p:cNvCxnSpPr>
          <p:nvPr/>
        </p:nvCxnSpPr>
        <p:spPr>
          <a:xfrm flipV="1">
            <a:off x="1171686" y="3605373"/>
            <a:ext cx="1128434" cy="19483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0CEBFC2B-E913-4336-AC9D-021DA02CDC12}"/>
                  </a:ext>
                </a:extLst>
              </p:cNvPr>
              <p:cNvSpPr txBox="1"/>
              <p:nvPr/>
            </p:nvSpPr>
            <p:spPr>
              <a:xfrm>
                <a:off x="1457956" y="3360496"/>
                <a:ext cx="520263"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4" name="文字方塊 123">
                <a:extLst>
                  <a:ext uri="{FF2B5EF4-FFF2-40B4-BE49-F238E27FC236}">
                    <a16:creationId xmlns:a16="http://schemas.microsoft.com/office/drawing/2014/main" id="{0CEBFC2B-E913-4336-AC9D-021DA02CDC12}"/>
                  </a:ext>
                </a:extLst>
              </p:cNvPr>
              <p:cNvSpPr txBox="1">
                <a:spLocks noRot="1" noChangeAspect="1" noMove="1" noResize="1" noEditPoints="1" noAdjustHandles="1" noChangeArrowheads="1" noChangeShapeType="1" noTextEdit="1"/>
              </p:cNvSpPr>
              <p:nvPr/>
            </p:nvSpPr>
            <p:spPr>
              <a:xfrm>
                <a:off x="1457956" y="3360496"/>
                <a:ext cx="520263" cy="253916"/>
              </a:xfrm>
              <a:prstGeom prst="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6" name="文字方塊 125">
                <a:extLst>
                  <a:ext uri="{FF2B5EF4-FFF2-40B4-BE49-F238E27FC236}">
                    <a16:creationId xmlns:a16="http://schemas.microsoft.com/office/drawing/2014/main" id="{2B7B792F-D00E-431B-86B2-D592EAFFA563}"/>
                  </a:ext>
                </a:extLst>
              </p:cNvPr>
              <p:cNvSpPr txBox="1"/>
              <p:nvPr/>
            </p:nvSpPr>
            <p:spPr>
              <a:xfrm>
                <a:off x="4641877" y="3323201"/>
                <a:ext cx="58245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m:rPr>
                              <m:sty m:val="p"/>
                            </m:rPr>
                            <a:rPr lang="en-US" altLang="zh-TW" sz="1050" dirty="0">
                              <a:latin typeface="Cambria Math" panose="02040503050406030204" pitchFamily="18" charset="0"/>
                            </a:rPr>
                            <m:t>com</m:t>
                          </m:r>
                        </m:sub>
                        <m:sup>
                          <m:r>
                            <a:rPr lang="en-US" altLang="zh-TW" sz="1050" dirty="0">
                              <a:latin typeface="Cambria Math" panose="02040503050406030204" pitchFamily="18" charset="0"/>
                            </a:rPr>
                            <m:t>′</m:t>
                          </m:r>
                        </m:sup>
                      </m:sSubSup>
                    </m:oMath>
                  </m:oMathPara>
                </a14:m>
                <a:endParaRPr lang="zh-TW" altLang="en-US" sz="1050" dirty="0"/>
              </a:p>
            </p:txBody>
          </p:sp>
        </mc:Choice>
        <mc:Fallback xmlns="">
          <p:sp>
            <p:nvSpPr>
              <p:cNvPr id="126" name="文字方塊 125">
                <a:extLst>
                  <a:ext uri="{FF2B5EF4-FFF2-40B4-BE49-F238E27FC236}">
                    <a16:creationId xmlns:a16="http://schemas.microsoft.com/office/drawing/2014/main" id="{2B7B792F-D00E-431B-86B2-D592EAFFA563}"/>
                  </a:ext>
                </a:extLst>
              </p:cNvPr>
              <p:cNvSpPr txBox="1">
                <a:spLocks noRot="1" noChangeAspect="1" noMove="1" noResize="1" noEditPoints="1" noAdjustHandles="1" noChangeArrowheads="1" noChangeShapeType="1" noTextEdit="1"/>
              </p:cNvSpPr>
              <p:nvPr/>
            </p:nvSpPr>
            <p:spPr>
              <a:xfrm>
                <a:off x="4641877" y="3323201"/>
                <a:ext cx="582456" cy="253916"/>
              </a:xfrm>
              <a:prstGeom prst="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3AAEB97A-4CE5-442D-99A4-5CACECAE9829}"/>
                  </a:ext>
                </a:extLst>
              </p:cNvPr>
              <p:cNvSpPr txBox="1"/>
              <p:nvPr/>
            </p:nvSpPr>
            <p:spPr>
              <a:xfrm>
                <a:off x="1291498" y="3961708"/>
                <a:ext cx="438951"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7" name="文字方塊 126">
                <a:extLst>
                  <a:ext uri="{FF2B5EF4-FFF2-40B4-BE49-F238E27FC236}">
                    <a16:creationId xmlns:a16="http://schemas.microsoft.com/office/drawing/2014/main" id="{3AAEB97A-4CE5-442D-99A4-5CACECAE9829}"/>
                  </a:ext>
                </a:extLst>
              </p:cNvPr>
              <p:cNvSpPr txBox="1">
                <a:spLocks noRot="1" noChangeAspect="1" noMove="1" noResize="1" noEditPoints="1" noAdjustHandles="1" noChangeArrowheads="1" noChangeShapeType="1" noTextEdit="1"/>
              </p:cNvSpPr>
              <p:nvPr/>
            </p:nvSpPr>
            <p:spPr>
              <a:xfrm>
                <a:off x="1291498" y="3961708"/>
                <a:ext cx="438951" cy="407582"/>
              </a:xfrm>
              <a:prstGeom prst="rect">
                <a:avLst/>
              </a:prstGeom>
              <a:blipFill>
                <a:blip r:embed="rId15"/>
                <a:stretch>
                  <a:fillRect/>
                </a:stretch>
              </a:blipFill>
            </p:spPr>
            <p:txBody>
              <a:bodyPr/>
              <a:lstStyle/>
              <a:p>
                <a:r>
                  <a:rPr lang="zh-TW" altLang="en-US">
                    <a:noFill/>
                  </a:rPr>
                  <a:t> </a:t>
                </a:r>
              </a:p>
            </p:txBody>
          </p:sp>
        </mc:Fallback>
      </mc:AlternateContent>
      <p:sp>
        <p:nvSpPr>
          <p:cNvPr id="135" name="梯形 134">
            <a:extLst>
              <a:ext uri="{FF2B5EF4-FFF2-40B4-BE49-F238E27FC236}">
                <a16:creationId xmlns:a16="http://schemas.microsoft.com/office/drawing/2014/main" id="{487D5AE2-5FFA-42CA-81B1-C8DCA710D678}"/>
              </a:ext>
            </a:extLst>
          </p:cNvPr>
          <p:cNvSpPr/>
          <p:nvPr/>
        </p:nvSpPr>
        <p:spPr>
          <a:xfrm rot="16200000">
            <a:off x="634049" y="2157765"/>
            <a:ext cx="936764" cy="11528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6" name="梯形 135">
            <a:extLst>
              <a:ext uri="{FF2B5EF4-FFF2-40B4-BE49-F238E27FC236}">
                <a16:creationId xmlns:a16="http://schemas.microsoft.com/office/drawing/2014/main" id="{CB125000-2C71-4AC8-B065-5011B14A1066}"/>
              </a:ext>
            </a:extLst>
          </p:cNvPr>
          <p:cNvSpPr/>
          <p:nvPr/>
        </p:nvSpPr>
        <p:spPr>
          <a:xfrm rot="16200000">
            <a:off x="647638" y="3951611"/>
            <a:ext cx="909589" cy="11528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2C76648D-82B1-4969-AFFF-456278994FDF}"/>
                  </a:ext>
                </a:extLst>
              </p:cNvPr>
              <p:cNvSpPr txBox="1"/>
              <p:nvPr/>
            </p:nvSpPr>
            <p:spPr>
              <a:xfrm>
                <a:off x="105467" y="3680492"/>
                <a:ext cx="866188"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137" name="文字方塊 136">
                <a:extLst>
                  <a:ext uri="{FF2B5EF4-FFF2-40B4-BE49-F238E27FC236}">
                    <a16:creationId xmlns:a16="http://schemas.microsoft.com/office/drawing/2014/main" id="{2C76648D-82B1-4969-AFFF-456278994FDF}"/>
                  </a:ext>
                </a:extLst>
              </p:cNvPr>
              <p:cNvSpPr txBox="1">
                <a:spLocks noRot="1" noChangeAspect="1" noMove="1" noResize="1" noEditPoints="1" noAdjustHandles="1" noChangeArrowheads="1" noChangeShapeType="1" noTextEdit="1"/>
              </p:cNvSpPr>
              <p:nvPr/>
            </p:nvSpPr>
            <p:spPr>
              <a:xfrm>
                <a:off x="105467" y="3680492"/>
                <a:ext cx="866188" cy="253916"/>
              </a:xfrm>
              <a:prstGeom prst="rect">
                <a:avLst/>
              </a:prstGeom>
              <a:blipFill>
                <a:blip r:embed="rId16"/>
                <a:stretch>
                  <a:fillRect b="-731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75B064D5-A601-4523-ACEB-F56B67C8E0C8}"/>
                  </a:ext>
                </a:extLst>
              </p:cNvPr>
              <p:cNvSpPr txBox="1"/>
              <p:nvPr/>
            </p:nvSpPr>
            <p:spPr>
              <a:xfrm>
                <a:off x="1407400" y="2136118"/>
                <a:ext cx="675367"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38" name="文字方塊 137">
                <a:extLst>
                  <a:ext uri="{FF2B5EF4-FFF2-40B4-BE49-F238E27FC236}">
                    <a16:creationId xmlns:a16="http://schemas.microsoft.com/office/drawing/2014/main" id="{75B064D5-A601-4523-ACEB-F56B67C8E0C8}"/>
                  </a:ext>
                </a:extLst>
              </p:cNvPr>
              <p:cNvSpPr txBox="1">
                <a:spLocks noRot="1" noChangeAspect="1" noMove="1" noResize="1" noEditPoints="1" noAdjustHandles="1" noChangeArrowheads="1" noChangeShapeType="1" noTextEdit="1"/>
              </p:cNvSpPr>
              <p:nvPr/>
            </p:nvSpPr>
            <p:spPr>
              <a:xfrm>
                <a:off x="1407400" y="2136118"/>
                <a:ext cx="675367" cy="266868"/>
              </a:xfrm>
              <a:prstGeom prst="rect">
                <a:avLst/>
              </a:prstGeom>
              <a:blipFill>
                <a:blip r:embed="rId17"/>
                <a:stretch>
                  <a:fillRect/>
                </a:stretch>
              </a:blipFill>
            </p:spPr>
            <p:txBody>
              <a:bodyPr/>
              <a:lstStyle/>
              <a:p>
                <a:r>
                  <a:rPr lang="zh-TW" altLang="en-US">
                    <a:noFill/>
                  </a:rPr>
                  <a:t> </a:t>
                </a:r>
              </a:p>
            </p:txBody>
          </p:sp>
        </mc:Fallback>
      </mc:AlternateContent>
      <p:cxnSp>
        <p:nvCxnSpPr>
          <p:cNvPr id="139" name="接點: 肘形 138">
            <a:extLst>
              <a:ext uri="{FF2B5EF4-FFF2-40B4-BE49-F238E27FC236}">
                <a16:creationId xmlns:a16="http://schemas.microsoft.com/office/drawing/2014/main" id="{FC67040F-4740-4111-9291-E1F08E4397E6}"/>
              </a:ext>
            </a:extLst>
          </p:cNvPr>
          <p:cNvCxnSpPr>
            <a:cxnSpLocks/>
            <a:endCxn id="87" idx="0"/>
          </p:cNvCxnSpPr>
          <p:nvPr/>
        </p:nvCxnSpPr>
        <p:spPr>
          <a:xfrm>
            <a:off x="1171686" y="1876615"/>
            <a:ext cx="7469231" cy="201555"/>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93FF3A23-8DCF-4E85-A779-CF14C25E956A}"/>
              </a:ext>
            </a:extLst>
          </p:cNvPr>
          <p:cNvCxnSpPr>
            <a:cxnSpLocks/>
            <a:endCxn id="136" idx="0"/>
          </p:cNvCxnSpPr>
          <p:nvPr/>
        </p:nvCxnSpPr>
        <p:spPr>
          <a:xfrm flipV="1">
            <a:off x="122095" y="4009255"/>
            <a:ext cx="922694" cy="135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C343FC0C-659D-4582-B502-E3414A49E31A}"/>
              </a:ext>
            </a:extLst>
          </p:cNvPr>
          <p:cNvCxnSpPr>
            <a:cxnSpLocks/>
            <a:endCxn id="135" idx="0"/>
          </p:cNvCxnSpPr>
          <p:nvPr/>
        </p:nvCxnSpPr>
        <p:spPr>
          <a:xfrm>
            <a:off x="122095" y="2215408"/>
            <a:ext cx="9226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89F663E8-91FB-4B6A-96D5-AF58AF6D9C1E}"/>
                  </a:ext>
                </a:extLst>
              </p:cNvPr>
              <p:cNvSpPr/>
              <p:nvPr/>
            </p:nvSpPr>
            <p:spPr>
              <a:xfrm>
                <a:off x="5253045" y="3389383"/>
                <a:ext cx="1066219" cy="802948"/>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b="1" dirty="0"/>
                  <a:t>Component Projection Network</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b="0" i="1" smtClean="0">
                              <a:latin typeface="Cambria Math" panose="02040503050406030204" pitchFamily="18" charset="0"/>
                              <a:ea typeface="Cambria Math" panose="02040503050406030204" pitchFamily="18" charset="0"/>
                            </a:rPr>
                            <m:t>3</m:t>
                          </m:r>
                        </m:sub>
                      </m:sSub>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p>
            </p:txBody>
          </p:sp>
        </mc:Choice>
        <mc:Fallback xmlns="">
          <p:sp>
            <p:nvSpPr>
              <p:cNvPr id="144" name="矩形 143">
                <a:extLst>
                  <a:ext uri="{FF2B5EF4-FFF2-40B4-BE49-F238E27FC236}">
                    <a16:creationId xmlns:a16="http://schemas.microsoft.com/office/drawing/2014/main" id="{89F663E8-91FB-4B6A-96D5-AF58AF6D9C1E}"/>
                  </a:ext>
                </a:extLst>
              </p:cNvPr>
              <p:cNvSpPr>
                <a:spLocks noRot="1" noChangeAspect="1" noMove="1" noResize="1" noEditPoints="1" noAdjustHandles="1" noChangeArrowheads="1" noChangeShapeType="1" noTextEdit="1"/>
              </p:cNvSpPr>
              <p:nvPr/>
            </p:nvSpPr>
            <p:spPr>
              <a:xfrm>
                <a:off x="5253045" y="3389383"/>
                <a:ext cx="1066219" cy="802948"/>
              </a:xfrm>
              <a:prstGeom prst="rect">
                <a:avLst/>
              </a:prstGeom>
              <a:blipFill>
                <a:blip r:embed="rId18"/>
                <a:stretch>
                  <a:fillRect/>
                </a:stretch>
              </a:blipFill>
            </p:spPr>
            <p:txBody>
              <a:bodyPr/>
              <a:lstStyle/>
              <a:p>
                <a:r>
                  <a:rPr lang="zh-TW" altLang="en-US">
                    <a:noFill/>
                  </a:rPr>
                  <a:t> </a:t>
                </a:r>
              </a:p>
            </p:txBody>
          </p:sp>
        </mc:Fallback>
      </mc:AlternateContent>
      <p:cxnSp>
        <p:nvCxnSpPr>
          <p:cNvPr id="4" name="接點: 肘形 3">
            <a:extLst>
              <a:ext uri="{FF2B5EF4-FFF2-40B4-BE49-F238E27FC236}">
                <a16:creationId xmlns:a16="http://schemas.microsoft.com/office/drawing/2014/main" id="{252E33B5-0B02-4B73-85D2-2E27D7D7A85C}"/>
              </a:ext>
            </a:extLst>
          </p:cNvPr>
          <p:cNvCxnSpPr>
            <a:cxnSpLocks/>
            <a:stCxn id="24" idx="3"/>
            <a:endCxn id="144" idx="1"/>
          </p:cNvCxnSpPr>
          <p:nvPr/>
        </p:nvCxnSpPr>
        <p:spPr>
          <a:xfrm>
            <a:off x="4707116" y="3612567"/>
            <a:ext cx="545929" cy="178290"/>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F90AA942-BC53-4693-AD16-40519364CBD0}"/>
              </a:ext>
            </a:extLst>
          </p:cNvPr>
          <p:cNvCxnSpPr>
            <a:cxnSpLocks/>
            <a:stCxn id="144" idx="3"/>
            <a:endCxn id="62" idx="1"/>
          </p:cNvCxnSpPr>
          <p:nvPr/>
        </p:nvCxnSpPr>
        <p:spPr>
          <a:xfrm>
            <a:off x="6319264" y="3790857"/>
            <a:ext cx="331651" cy="6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9D0995F-FC2A-42FE-9620-7DFBFD167C24}"/>
                  </a:ext>
                </a:extLst>
              </p:cNvPr>
              <p:cNvSpPr/>
              <p:nvPr/>
            </p:nvSpPr>
            <p:spPr>
              <a:xfrm>
                <a:off x="4572000" y="111563"/>
                <a:ext cx="4674293" cy="540469"/>
              </a:xfrm>
              <a:prstGeom prst="rect">
                <a:avLst/>
              </a:prstGeom>
            </p:spPr>
            <p:txBody>
              <a:bodyPr wrap="non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18" name="矩形 17">
                <a:extLst>
                  <a:ext uri="{FF2B5EF4-FFF2-40B4-BE49-F238E27FC236}">
                    <a16:creationId xmlns:a16="http://schemas.microsoft.com/office/drawing/2014/main" id="{A9D0995F-FC2A-42FE-9620-7DFBFD167C24}"/>
                  </a:ext>
                </a:extLst>
              </p:cNvPr>
              <p:cNvSpPr>
                <a:spLocks noRot="1" noChangeAspect="1" noMove="1" noResize="1" noEditPoints="1" noAdjustHandles="1" noChangeArrowheads="1" noChangeShapeType="1" noTextEdit="1"/>
              </p:cNvSpPr>
              <p:nvPr/>
            </p:nvSpPr>
            <p:spPr>
              <a:xfrm>
                <a:off x="4572000" y="111563"/>
                <a:ext cx="4674293" cy="540469"/>
              </a:xfrm>
              <a:prstGeom prst="rect">
                <a:avLst/>
              </a:prstGeom>
              <a:blipFill>
                <a:blip r:embed="rId21"/>
                <a:stretch>
                  <a:fillRect b="-3371"/>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64946F79-EE29-F0D1-D5BE-84A34B249D8B}"/>
              </a:ext>
            </a:extLst>
          </p:cNvPr>
          <p:cNvSpPr/>
          <p:nvPr/>
        </p:nvSpPr>
        <p:spPr>
          <a:xfrm>
            <a:off x="5805205" y="4515058"/>
            <a:ext cx="2702984" cy="253916"/>
          </a:xfrm>
          <a:prstGeom prst="rect">
            <a:avLst/>
          </a:prstGeom>
        </p:spPr>
        <p:txBody>
          <a:bodyPr wrap="none">
            <a:spAutoFit/>
          </a:bodyPr>
          <a:lstStyle/>
          <a:p>
            <a:r>
              <a:rPr lang="en-US" altLang="zh-TW" sz="1050" dirty="0"/>
              <a:t>Inducing points = number of component types</a:t>
            </a:r>
            <a:endParaRPr lang="zh-TW" altLang="en-US" sz="1050" dirty="0"/>
          </a:p>
        </p:txBody>
      </p:sp>
      <p:cxnSp>
        <p:nvCxnSpPr>
          <p:cNvPr id="3" name="直線單箭頭接點 2">
            <a:extLst>
              <a:ext uri="{FF2B5EF4-FFF2-40B4-BE49-F238E27FC236}">
                <a16:creationId xmlns:a16="http://schemas.microsoft.com/office/drawing/2014/main" id="{5A3AA120-562F-40E8-0043-E9EABD0215FC}"/>
              </a:ext>
            </a:extLst>
          </p:cNvPr>
          <p:cNvCxnSpPr>
            <a:cxnSpLocks/>
            <a:stCxn id="2" idx="0"/>
            <a:endCxn id="62" idx="2"/>
          </p:cNvCxnSpPr>
          <p:nvPr/>
        </p:nvCxnSpPr>
        <p:spPr>
          <a:xfrm flipH="1" flipV="1">
            <a:off x="7156518" y="4195824"/>
            <a:ext cx="179" cy="3192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39D7647C-4EAB-7131-0620-F446426CE68D}"/>
                  </a:ext>
                </a:extLst>
              </p:cNvPr>
              <p:cNvSpPr/>
              <p:nvPr/>
            </p:nvSpPr>
            <p:spPr>
              <a:xfrm>
                <a:off x="2307749" y="2405160"/>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16" name="矩形 15">
                <a:extLst>
                  <a:ext uri="{FF2B5EF4-FFF2-40B4-BE49-F238E27FC236}">
                    <a16:creationId xmlns:a16="http://schemas.microsoft.com/office/drawing/2014/main" id="{39D7647C-4EAB-7131-0620-F446426CE68D}"/>
                  </a:ext>
                </a:extLst>
              </p:cNvPr>
              <p:cNvSpPr>
                <a:spLocks noRot="1" noChangeAspect="1" noMove="1" noResize="1" noEditPoints="1" noAdjustHandles="1" noChangeArrowheads="1" noChangeShapeType="1" noTextEdit="1"/>
              </p:cNvSpPr>
              <p:nvPr/>
            </p:nvSpPr>
            <p:spPr>
              <a:xfrm>
                <a:off x="2307749" y="2405160"/>
                <a:ext cx="1084419" cy="593979"/>
              </a:xfrm>
              <a:prstGeom prst="rect">
                <a:avLst/>
              </a:prstGeom>
              <a:blipFill>
                <a:blip r:embed="rId22"/>
                <a:stretch>
                  <a:fillRect/>
                </a:stretch>
              </a:blipFill>
            </p:spPr>
            <p:txBody>
              <a:bodyPr/>
              <a:lstStyle/>
              <a:p>
                <a:r>
                  <a:rPr lang="zh-TW" altLang="en-US">
                    <a:noFill/>
                  </a:rPr>
                  <a:t> </a:t>
                </a:r>
              </a:p>
            </p:txBody>
          </p:sp>
        </mc:Fallback>
      </mc:AlternateContent>
      <p:cxnSp>
        <p:nvCxnSpPr>
          <p:cNvPr id="17" name="直線單箭頭接點 16">
            <a:extLst>
              <a:ext uri="{FF2B5EF4-FFF2-40B4-BE49-F238E27FC236}">
                <a16:creationId xmlns:a16="http://schemas.microsoft.com/office/drawing/2014/main" id="{75F01D3E-C41C-5BBE-F5C5-5A154E8DC59C}"/>
              </a:ext>
            </a:extLst>
          </p:cNvPr>
          <p:cNvCxnSpPr/>
          <p:nvPr/>
        </p:nvCxnSpPr>
        <p:spPr>
          <a:xfrm flipV="1">
            <a:off x="3392168" y="2817209"/>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75A3060-B0F8-4CEB-E90F-43DDD91D541E}"/>
                  </a:ext>
                </a:extLst>
              </p:cNvPr>
              <p:cNvSpPr txBox="1"/>
              <p:nvPr/>
            </p:nvSpPr>
            <p:spPr>
              <a:xfrm>
                <a:off x="3203047" y="2523919"/>
                <a:ext cx="716304" cy="255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def</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19" name="文字方塊 18">
                <a:extLst>
                  <a:ext uri="{FF2B5EF4-FFF2-40B4-BE49-F238E27FC236}">
                    <a16:creationId xmlns:a16="http://schemas.microsoft.com/office/drawing/2014/main" id="{D75A3060-B0F8-4CEB-E90F-43DDD91D541E}"/>
                  </a:ext>
                </a:extLst>
              </p:cNvPr>
              <p:cNvSpPr txBox="1">
                <a:spLocks noRot="1" noChangeAspect="1" noMove="1" noResize="1" noEditPoints="1" noAdjustHandles="1" noChangeArrowheads="1" noChangeShapeType="1" noTextEdit="1"/>
              </p:cNvSpPr>
              <p:nvPr/>
            </p:nvSpPr>
            <p:spPr>
              <a:xfrm>
                <a:off x="3203047" y="2523919"/>
                <a:ext cx="716304" cy="255326"/>
              </a:xfrm>
              <a:prstGeom prst="rect">
                <a:avLst/>
              </a:prstGeom>
              <a:blipFill>
                <a:blip r:embed="rId23"/>
                <a:stretch>
                  <a:fillRect/>
                </a:stretch>
              </a:blipFill>
            </p:spPr>
            <p:txBody>
              <a:bodyPr/>
              <a:lstStyle/>
              <a:p>
                <a:r>
                  <a:rPr lang="zh-TW" altLang="en-US">
                    <a:noFill/>
                  </a:rPr>
                  <a:t> </a:t>
                </a:r>
              </a:p>
            </p:txBody>
          </p:sp>
        </mc:Fallback>
      </mc:AlternateContent>
      <p:cxnSp>
        <p:nvCxnSpPr>
          <p:cNvPr id="20" name="直線單箭頭接點 19">
            <a:extLst>
              <a:ext uri="{FF2B5EF4-FFF2-40B4-BE49-F238E27FC236}">
                <a16:creationId xmlns:a16="http://schemas.microsoft.com/office/drawing/2014/main" id="{F6424F6E-4B05-8734-CF68-7D6CC0828600}"/>
              </a:ext>
            </a:extLst>
          </p:cNvPr>
          <p:cNvCxnSpPr/>
          <p:nvPr/>
        </p:nvCxnSpPr>
        <p:spPr>
          <a:xfrm flipV="1">
            <a:off x="3406293" y="3533286"/>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6FD111EA-33C3-411A-264A-0BFD7444DF82}"/>
                  </a:ext>
                </a:extLst>
              </p:cNvPr>
              <p:cNvSpPr txBox="1"/>
              <p:nvPr/>
            </p:nvSpPr>
            <p:spPr>
              <a:xfrm>
                <a:off x="3217172" y="3281438"/>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com</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21" name="文字方塊 20">
                <a:extLst>
                  <a:ext uri="{FF2B5EF4-FFF2-40B4-BE49-F238E27FC236}">
                    <a16:creationId xmlns:a16="http://schemas.microsoft.com/office/drawing/2014/main" id="{6FD111EA-33C3-411A-264A-0BFD7444DF82}"/>
                  </a:ext>
                </a:extLst>
              </p:cNvPr>
              <p:cNvSpPr txBox="1">
                <a:spLocks noRot="1" noChangeAspect="1" noMove="1" noResize="1" noEditPoints="1" noAdjustHandles="1" noChangeArrowheads="1" noChangeShapeType="1" noTextEdit="1"/>
              </p:cNvSpPr>
              <p:nvPr/>
            </p:nvSpPr>
            <p:spPr>
              <a:xfrm>
                <a:off x="3217172" y="3281438"/>
                <a:ext cx="716304" cy="253916"/>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D1B0E97F-36C6-ED7C-143F-96D32F2CADC8}"/>
                  </a:ext>
                </a:extLst>
              </p:cNvPr>
              <p:cNvSpPr/>
              <p:nvPr/>
            </p:nvSpPr>
            <p:spPr>
              <a:xfrm>
                <a:off x="3722316" y="2430469"/>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22" name="矩形 21">
                <a:extLst>
                  <a:ext uri="{FF2B5EF4-FFF2-40B4-BE49-F238E27FC236}">
                    <a16:creationId xmlns:a16="http://schemas.microsoft.com/office/drawing/2014/main" id="{D1B0E97F-36C6-ED7C-143F-96D32F2CADC8}"/>
                  </a:ext>
                </a:extLst>
              </p:cNvPr>
              <p:cNvSpPr>
                <a:spLocks noRot="1" noChangeAspect="1" noMove="1" noResize="1" noEditPoints="1" noAdjustHandles="1" noChangeArrowheads="1" noChangeShapeType="1" noTextEdit="1"/>
              </p:cNvSpPr>
              <p:nvPr/>
            </p:nvSpPr>
            <p:spPr>
              <a:xfrm>
                <a:off x="3722316" y="2430469"/>
                <a:ext cx="992429" cy="557750"/>
              </a:xfrm>
              <a:prstGeom prst="rect">
                <a:avLst/>
              </a:prstGeom>
              <a:blipFill>
                <a:blip r:embed="rId25"/>
                <a:stretch>
                  <a:fillRect b="-430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56546951-5887-4FE2-8D02-74D85EB390D2}"/>
                  </a:ext>
                </a:extLst>
              </p:cNvPr>
              <p:cNvSpPr/>
              <p:nvPr/>
            </p:nvSpPr>
            <p:spPr>
              <a:xfrm>
                <a:off x="2300120" y="3308383"/>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23" name="矩形 22">
                <a:extLst>
                  <a:ext uri="{FF2B5EF4-FFF2-40B4-BE49-F238E27FC236}">
                    <a16:creationId xmlns:a16="http://schemas.microsoft.com/office/drawing/2014/main" id="{56546951-5887-4FE2-8D02-74D85EB390D2}"/>
                  </a:ext>
                </a:extLst>
              </p:cNvPr>
              <p:cNvSpPr>
                <a:spLocks noRot="1" noChangeAspect="1" noMove="1" noResize="1" noEditPoints="1" noAdjustHandles="1" noChangeArrowheads="1" noChangeShapeType="1" noTextEdit="1"/>
              </p:cNvSpPr>
              <p:nvPr/>
            </p:nvSpPr>
            <p:spPr>
              <a:xfrm>
                <a:off x="2300120" y="3308383"/>
                <a:ext cx="1084419" cy="593979"/>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241C11F2-653C-BAE1-753C-28DAABFA7B1D}"/>
                  </a:ext>
                </a:extLst>
              </p:cNvPr>
              <p:cNvSpPr/>
              <p:nvPr/>
            </p:nvSpPr>
            <p:spPr>
              <a:xfrm>
                <a:off x="3714687" y="3333692"/>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24" name="矩形 23">
                <a:extLst>
                  <a:ext uri="{FF2B5EF4-FFF2-40B4-BE49-F238E27FC236}">
                    <a16:creationId xmlns:a16="http://schemas.microsoft.com/office/drawing/2014/main" id="{241C11F2-653C-BAE1-753C-28DAABFA7B1D}"/>
                  </a:ext>
                </a:extLst>
              </p:cNvPr>
              <p:cNvSpPr>
                <a:spLocks noRot="1" noChangeAspect="1" noMove="1" noResize="1" noEditPoints="1" noAdjustHandles="1" noChangeArrowheads="1" noChangeShapeType="1" noTextEdit="1"/>
              </p:cNvSpPr>
              <p:nvPr/>
            </p:nvSpPr>
            <p:spPr>
              <a:xfrm>
                <a:off x="3714687" y="3333692"/>
                <a:ext cx="992429" cy="557750"/>
              </a:xfrm>
              <a:prstGeom prst="rect">
                <a:avLst/>
              </a:prstGeom>
              <a:blipFill>
                <a:blip r:embed="rId27"/>
                <a:stretch>
                  <a:fillRect b="-4301"/>
                </a:stretch>
              </a:blipFill>
            </p:spPr>
            <p:txBody>
              <a:bodyPr/>
              <a:lstStyle/>
              <a:p>
                <a:r>
                  <a:rPr lang="zh-TW" altLang="en-US">
                    <a:noFill/>
                  </a:rPr>
                  <a:t> </a:t>
                </a:r>
              </a:p>
            </p:txBody>
          </p:sp>
        </mc:Fallback>
      </mc:AlternateContent>
      <p:cxnSp>
        <p:nvCxnSpPr>
          <p:cNvPr id="25" name="直線單箭頭接點 24">
            <a:extLst>
              <a:ext uri="{FF2B5EF4-FFF2-40B4-BE49-F238E27FC236}">
                <a16:creationId xmlns:a16="http://schemas.microsoft.com/office/drawing/2014/main" id="{F864EC6C-250D-144E-BCEF-AC6858C7E764}"/>
              </a:ext>
            </a:extLst>
          </p:cNvPr>
          <p:cNvCxnSpPr>
            <a:cxnSpLocks/>
            <a:stCxn id="16" idx="2"/>
            <a:endCxn id="23" idx="0"/>
          </p:cNvCxnSpPr>
          <p:nvPr/>
        </p:nvCxnSpPr>
        <p:spPr>
          <a:xfrm flipH="1">
            <a:off x="2842330" y="2999139"/>
            <a:ext cx="7629" cy="309244"/>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6" name="文字方塊 25">
            <a:extLst>
              <a:ext uri="{FF2B5EF4-FFF2-40B4-BE49-F238E27FC236}">
                <a16:creationId xmlns:a16="http://schemas.microsoft.com/office/drawing/2014/main" id="{07FEFE9F-5085-9B0B-5C69-602875ED834F}"/>
              </a:ext>
            </a:extLst>
          </p:cNvPr>
          <p:cNvSpPr txBox="1"/>
          <p:nvPr/>
        </p:nvSpPr>
        <p:spPr>
          <a:xfrm>
            <a:off x="2961805" y="3000352"/>
            <a:ext cx="1178624" cy="300082"/>
          </a:xfrm>
          <a:prstGeom prst="rect">
            <a:avLst/>
          </a:prstGeom>
          <a:noFill/>
        </p:spPr>
        <p:txBody>
          <a:bodyPr wrap="square" rtlCol="0">
            <a:spAutoFit/>
          </a:bodyPr>
          <a:lstStyle/>
          <a:p>
            <a:r>
              <a:rPr lang="en-US" altLang="zh-TW" dirty="0"/>
              <a:t>Shared weight</a:t>
            </a:r>
            <a:endParaRPr lang="zh-TW" altLang="en-US" dirty="0"/>
          </a:p>
        </p:txBody>
      </p:sp>
      <p:cxnSp>
        <p:nvCxnSpPr>
          <p:cNvPr id="27" name="直線單箭頭接點 26">
            <a:extLst>
              <a:ext uri="{FF2B5EF4-FFF2-40B4-BE49-F238E27FC236}">
                <a16:creationId xmlns:a16="http://schemas.microsoft.com/office/drawing/2014/main" id="{9BDAE49A-3459-9BF7-4FFD-85C3DDE82321}"/>
              </a:ext>
            </a:extLst>
          </p:cNvPr>
          <p:cNvCxnSpPr>
            <a:cxnSpLocks/>
            <a:stCxn id="22" idx="2"/>
            <a:endCxn id="24" idx="0"/>
          </p:cNvCxnSpPr>
          <p:nvPr/>
        </p:nvCxnSpPr>
        <p:spPr>
          <a:xfrm flipH="1">
            <a:off x="4210902" y="2988219"/>
            <a:ext cx="7629" cy="345473"/>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8C174FF-9809-9201-BFB8-2F1BA8E10719}"/>
                  </a:ext>
                </a:extLst>
              </p:cNvPr>
              <p:cNvSpPr/>
              <p:nvPr/>
            </p:nvSpPr>
            <p:spPr>
              <a:xfrm>
                <a:off x="7634537" y="3468120"/>
                <a:ext cx="613316" cy="253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oMath>
                  </m:oMathPara>
                </a14:m>
                <a:endParaRPr lang="zh-TW" altLang="en-US" sz="1050" i="1" dirty="0">
                  <a:latin typeface="Cambria Math" panose="02040503050406030204" pitchFamily="18" charset="0"/>
                </a:endParaRPr>
              </a:p>
            </p:txBody>
          </p:sp>
        </mc:Choice>
        <mc:Fallback xmlns="">
          <p:sp>
            <p:nvSpPr>
              <p:cNvPr id="5" name="矩形 4">
                <a:extLst>
                  <a:ext uri="{FF2B5EF4-FFF2-40B4-BE49-F238E27FC236}">
                    <a16:creationId xmlns:a16="http://schemas.microsoft.com/office/drawing/2014/main" id="{38C174FF-9809-9201-BFB8-2F1BA8E10719}"/>
                  </a:ext>
                </a:extLst>
              </p:cNvPr>
              <p:cNvSpPr>
                <a:spLocks noRot="1" noChangeAspect="1" noMove="1" noResize="1" noEditPoints="1" noAdjustHandles="1" noChangeArrowheads="1" noChangeShapeType="1" noTextEdit="1"/>
              </p:cNvSpPr>
              <p:nvPr/>
            </p:nvSpPr>
            <p:spPr>
              <a:xfrm>
                <a:off x="7634537" y="3468120"/>
                <a:ext cx="613316" cy="253916"/>
              </a:xfrm>
              <a:prstGeom prst="rect">
                <a:avLst/>
              </a:prstGeom>
              <a:blipFill>
                <a:blip r:embed="rId28"/>
                <a:stretch>
                  <a:fillRect/>
                </a:stretch>
              </a:blipFill>
            </p:spPr>
            <p:txBody>
              <a:bodyPr/>
              <a:lstStyle/>
              <a:p>
                <a:r>
                  <a:rPr lang="zh-TW" altLang="en-US">
                    <a:noFill/>
                  </a:rPr>
                  <a:t> </a:t>
                </a:r>
              </a:p>
            </p:txBody>
          </p:sp>
        </mc:Fallback>
      </mc:AlternateContent>
      <p:sp>
        <p:nvSpPr>
          <p:cNvPr id="14" name="頁尾版面配置區 13">
            <a:extLst>
              <a:ext uri="{FF2B5EF4-FFF2-40B4-BE49-F238E27FC236}">
                <a16:creationId xmlns:a16="http://schemas.microsoft.com/office/drawing/2014/main" id="{16B0723A-F95D-E0EE-333D-D913D47FB71F}"/>
              </a:ext>
            </a:extLst>
          </p:cNvPr>
          <p:cNvSpPr>
            <a:spLocks noGrp="1"/>
          </p:cNvSpPr>
          <p:nvPr>
            <p:ph type="ftr" sz="quarter" idx="11"/>
          </p:nvPr>
        </p:nvSpPr>
        <p:spPr/>
        <p:txBody>
          <a:bodyPr/>
          <a:lstStyle/>
          <a:p>
            <a:r>
              <a:rPr lang="en-US" altLang="zh-TW"/>
              <a:t>/78</a:t>
            </a:r>
            <a:endParaRPr lang="zh-TW" altLang="en-US" dirty="0"/>
          </a:p>
        </p:txBody>
      </p:sp>
      <p:sp>
        <p:nvSpPr>
          <p:cNvPr id="15" name="投影片編號版面配置區 14">
            <a:extLst>
              <a:ext uri="{FF2B5EF4-FFF2-40B4-BE49-F238E27FC236}">
                <a16:creationId xmlns:a16="http://schemas.microsoft.com/office/drawing/2014/main" id="{07CE7A94-909D-2F3B-159E-A7FFEAD95A67}"/>
              </a:ext>
            </a:extLst>
          </p:cNvPr>
          <p:cNvSpPr>
            <a:spLocks noGrp="1"/>
          </p:cNvSpPr>
          <p:nvPr>
            <p:ph type="sldNum" sz="quarter" idx="12"/>
          </p:nvPr>
        </p:nvSpPr>
        <p:spPr/>
        <p:txBody>
          <a:bodyPr/>
          <a:lstStyle/>
          <a:p>
            <a:fld id="{EE3F9CDB-1F21-4789-A81E-8FEA25CE194B}" type="slidenum">
              <a:rPr lang="zh-CN" altLang="en-US" smtClean="0"/>
              <a:pPr/>
              <a:t>87</a:t>
            </a:fld>
            <a:endParaRPr lang="zh-CN" altLang="en-US" dirty="0"/>
          </a:p>
        </p:txBody>
      </p:sp>
    </p:spTree>
    <p:extLst>
      <p:ext uri="{BB962C8B-B14F-4D97-AF65-F5344CB8AC3E}">
        <p14:creationId xmlns:p14="http://schemas.microsoft.com/office/powerpoint/2010/main" val="2994415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表格 73">
            <a:extLst>
              <a:ext uri="{FF2B5EF4-FFF2-40B4-BE49-F238E27FC236}">
                <a16:creationId xmlns:a16="http://schemas.microsoft.com/office/drawing/2014/main" id="{769CD36E-FEB3-495B-8D24-93729A5FD6DE}"/>
              </a:ext>
            </a:extLst>
          </p:cNvPr>
          <p:cNvGraphicFramePr>
            <a:graphicFrameLocks noGrp="1"/>
          </p:cNvGraphicFramePr>
          <p:nvPr/>
        </p:nvGraphicFramePr>
        <p:xfrm>
          <a:off x="5786155" y="817763"/>
          <a:ext cx="3026589" cy="746760"/>
        </p:xfrm>
        <a:graphic>
          <a:graphicData uri="http://schemas.openxmlformats.org/drawingml/2006/table">
            <a:tbl>
              <a:tblPr firstRow="1" bandRow="1">
                <a:tableStyleId>{5C22544A-7EE6-4342-B048-85BDC9FD1C3A}</a:tableStyleId>
              </a:tblPr>
              <a:tblGrid>
                <a:gridCol w="1008863">
                  <a:extLst>
                    <a:ext uri="{9D8B030D-6E8A-4147-A177-3AD203B41FA5}">
                      <a16:colId xmlns:a16="http://schemas.microsoft.com/office/drawing/2014/main" val="3026160228"/>
                    </a:ext>
                  </a:extLst>
                </a:gridCol>
                <a:gridCol w="1008863">
                  <a:extLst>
                    <a:ext uri="{9D8B030D-6E8A-4147-A177-3AD203B41FA5}">
                      <a16:colId xmlns:a16="http://schemas.microsoft.com/office/drawing/2014/main" val="3822535946"/>
                    </a:ext>
                  </a:extLst>
                </a:gridCol>
                <a:gridCol w="1008863">
                  <a:extLst>
                    <a:ext uri="{9D8B030D-6E8A-4147-A177-3AD203B41FA5}">
                      <a16:colId xmlns:a16="http://schemas.microsoft.com/office/drawing/2014/main" val="4041370389"/>
                    </a:ext>
                  </a:extLst>
                </a:gridCol>
              </a:tblGrid>
              <a:tr h="4751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Feature extractor</a:t>
                      </a:r>
                      <a:endParaRPr lang="zh-TW" altLang="en-US" sz="10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Encoder </a:t>
                      </a:r>
                      <a:endParaRPr lang="zh-TW" altLang="en-US" sz="10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Component Projection Network</a:t>
                      </a:r>
                    </a:p>
                  </a:txBody>
                  <a:tcPr marL="68580" marR="68580" marT="34290" marB="34290">
                    <a:lnR w="12700" cap="flat" cmpd="sng" algn="ctr">
                      <a:noFill/>
                      <a:prstDash val="solid"/>
                      <a:round/>
                      <a:headEnd type="none" w="med" len="med"/>
                      <a:tailEnd type="none" w="med" len="med"/>
                    </a:lnR>
                    <a:solidFill>
                      <a:srgbClr val="1C72DB"/>
                    </a:solidFill>
                  </a:tcPr>
                </a:tc>
                <a:extLst>
                  <a:ext uri="{0D108BD9-81ED-4DB2-BD59-A6C34878D82A}">
                    <a16:rowId xmlns:a16="http://schemas.microsoft.com/office/drawing/2014/main" val="1436596836"/>
                  </a:ext>
                </a:extLst>
              </a:tr>
              <a:tr h="199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3611493012"/>
                  </a:ext>
                </a:extLst>
              </a:tr>
            </a:tbl>
          </a:graphicData>
        </a:graphic>
      </p:graphicFrame>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FB71C8D3-7017-486A-BD6B-110B52691C2E}"/>
                  </a:ext>
                </a:extLst>
              </p:cNvPr>
              <p:cNvSpPr/>
              <p:nvPr/>
            </p:nvSpPr>
            <p:spPr>
              <a:xfrm>
                <a:off x="6446949" y="3316109"/>
                <a:ext cx="1011206"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62" name="矩形 61">
                <a:extLst>
                  <a:ext uri="{FF2B5EF4-FFF2-40B4-BE49-F238E27FC236}">
                    <a16:creationId xmlns:a16="http://schemas.microsoft.com/office/drawing/2014/main" id="{FB71C8D3-7017-486A-BD6B-110B52691C2E}"/>
                  </a:ext>
                </a:extLst>
              </p:cNvPr>
              <p:cNvSpPr>
                <a:spLocks noRot="1" noChangeAspect="1" noMove="1" noResize="1" noEditPoints="1" noAdjustHandles="1" noChangeArrowheads="1" noChangeShapeType="1" noTextEdit="1"/>
              </p:cNvSpPr>
              <p:nvPr/>
            </p:nvSpPr>
            <p:spPr>
              <a:xfrm>
                <a:off x="6446949" y="3316109"/>
                <a:ext cx="1011206" cy="80872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70C32288-A0C7-4C0C-8DDE-F526E33A6BF0}"/>
                  </a:ext>
                </a:extLst>
              </p:cNvPr>
              <p:cNvSpPr/>
              <p:nvPr/>
            </p:nvSpPr>
            <p:spPr>
              <a:xfrm>
                <a:off x="6437227" y="1995000"/>
                <a:ext cx="1007938"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ea typeface="Cambria Math" panose="02040503050406030204" pitchFamily="18" charset="0"/>
                        </a:rPr>
                        <m:t>F</m:t>
                      </m:r>
                      <m:sSub>
                        <m:sSubPr>
                          <m:ctrlPr>
                            <a:rPr lang="en-US" altLang="zh-TW" sz="1050" i="1" dirty="0">
                              <a:latin typeface="Cambria Math" panose="02040503050406030204" pitchFamily="18" charset="0"/>
                              <a:ea typeface="Cambria Math" panose="02040503050406030204" pitchFamily="18" charset="0"/>
                            </a:rPr>
                          </m:ctrlPr>
                        </m:sSubPr>
                        <m:e>
                          <m:r>
                            <m:rPr>
                              <m:sty m:val="p"/>
                            </m:rPr>
                            <a:rPr lang="en-US" altLang="zh-TW" sz="1050" dirty="0">
                              <a:latin typeface="Cambria Math" panose="02040503050406030204" pitchFamily="18" charset="0"/>
                              <a:ea typeface="Cambria Math" panose="02040503050406030204" pitchFamily="18" charset="0"/>
                            </a:rPr>
                            <m:t>C</m:t>
                          </m:r>
                        </m:e>
                        <m:sub>
                          <m:r>
                            <a:rPr lang="en-US" altLang="zh-TW" sz="1050" dirty="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𝑧</m:t>
                          </m:r>
                        </m:e>
                        <m:sub>
                          <m:r>
                            <a:rPr lang="en-US" altLang="zh-TW" sz="1050" i="1">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70" name="矩形 69">
                <a:extLst>
                  <a:ext uri="{FF2B5EF4-FFF2-40B4-BE49-F238E27FC236}">
                    <a16:creationId xmlns:a16="http://schemas.microsoft.com/office/drawing/2014/main" id="{70C32288-A0C7-4C0C-8DDE-F526E33A6BF0}"/>
                  </a:ext>
                </a:extLst>
              </p:cNvPr>
              <p:cNvSpPr>
                <a:spLocks noRot="1" noChangeAspect="1" noMove="1" noResize="1" noEditPoints="1" noAdjustHandles="1" noChangeArrowheads="1" noChangeShapeType="1" noTextEdit="1"/>
              </p:cNvSpPr>
              <p:nvPr/>
            </p:nvSpPr>
            <p:spPr>
              <a:xfrm>
                <a:off x="6437227" y="1995000"/>
                <a:ext cx="1007938" cy="808725"/>
              </a:xfrm>
              <a:prstGeom prst="rect">
                <a:avLst/>
              </a:prstGeom>
              <a:blipFill>
                <a:blip r:embed="rId5"/>
                <a:stretch>
                  <a:fillRect/>
                </a:stretch>
              </a:blipFill>
            </p:spPr>
            <p:txBody>
              <a:bodyPr/>
              <a:lstStyle/>
              <a:p>
                <a:r>
                  <a:rPr lang="zh-TW" altLang="en-US">
                    <a:noFill/>
                  </a:rPr>
                  <a:t> </a:t>
                </a:r>
              </a:p>
            </p:txBody>
          </p:sp>
        </mc:Fallback>
      </mc:AlternateContent>
      <p:cxnSp>
        <p:nvCxnSpPr>
          <p:cNvPr id="82" name="直線單箭頭接點 81">
            <a:extLst>
              <a:ext uri="{FF2B5EF4-FFF2-40B4-BE49-F238E27FC236}">
                <a16:creationId xmlns:a16="http://schemas.microsoft.com/office/drawing/2014/main" id="{8528ABAC-A0EB-4548-A3AB-3534860EF014}"/>
              </a:ext>
            </a:extLst>
          </p:cNvPr>
          <p:cNvCxnSpPr>
            <a:stCxn id="70" idx="3"/>
          </p:cNvCxnSpPr>
          <p:nvPr/>
        </p:nvCxnSpPr>
        <p:spPr>
          <a:xfrm>
            <a:off x="7445166" y="2399363"/>
            <a:ext cx="5575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2E2E15CD-5770-40E6-951F-A795C205AA3A}"/>
              </a:ext>
            </a:extLst>
          </p:cNvPr>
          <p:cNvCxnSpPr>
            <a:cxnSpLocks/>
            <a:stCxn id="135" idx="2"/>
            <a:endCxn id="11" idx="1"/>
          </p:cNvCxnSpPr>
          <p:nvPr/>
        </p:nvCxnSpPr>
        <p:spPr>
          <a:xfrm>
            <a:off x="1414075" y="2196359"/>
            <a:ext cx="1112698" cy="3021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54253C6F-0FDB-422D-A121-3B3753EB726D}"/>
                  </a:ext>
                </a:extLst>
              </p:cNvPr>
              <p:cNvSpPr txBox="1"/>
              <p:nvPr/>
            </p:nvSpPr>
            <p:spPr>
              <a:xfrm>
                <a:off x="322832" y="2187579"/>
                <a:ext cx="797506" cy="4283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84" name="文字方塊 83">
                <a:extLst>
                  <a:ext uri="{FF2B5EF4-FFF2-40B4-BE49-F238E27FC236}">
                    <a16:creationId xmlns:a16="http://schemas.microsoft.com/office/drawing/2014/main" id="{54253C6F-0FDB-422D-A121-3B3753EB726D}"/>
                  </a:ext>
                </a:extLst>
              </p:cNvPr>
              <p:cNvSpPr txBox="1">
                <a:spLocks noRot="1" noChangeAspect="1" noMove="1" noResize="1" noEditPoints="1" noAdjustHandles="1" noChangeArrowheads="1" noChangeShapeType="1" noTextEdit="1"/>
              </p:cNvSpPr>
              <p:nvPr/>
            </p:nvSpPr>
            <p:spPr>
              <a:xfrm>
                <a:off x="322832" y="2187579"/>
                <a:ext cx="797506" cy="428372"/>
              </a:xfrm>
              <a:prstGeom prst="rect">
                <a:avLst/>
              </a:prstGeom>
              <a:blipFill>
                <a:blip r:embed="rId7"/>
                <a:stretch>
                  <a:fillRect r="-3053"/>
                </a:stretch>
              </a:blipFill>
            </p:spPr>
            <p:txBody>
              <a:bodyPr/>
              <a:lstStyle/>
              <a:p>
                <a:r>
                  <a:rPr lang="zh-TW" altLang="en-US">
                    <a:noFill/>
                  </a:rPr>
                  <a:t> </a:t>
                </a:r>
              </a:p>
            </p:txBody>
          </p:sp>
        </mc:Fallback>
      </mc:AlternateContent>
      <p:sp>
        <p:nvSpPr>
          <p:cNvPr id="87" name="圓角矩形 23">
            <a:extLst>
              <a:ext uri="{FF2B5EF4-FFF2-40B4-BE49-F238E27FC236}">
                <a16:creationId xmlns:a16="http://schemas.microsoft.com/office/drawing/2014/main" id="{04FB5FE3-D8FC-4C21-A869-56EEF2281003}"/>
              </a:ext>
            </a:extLst>
          </p:cNvPr>
          <p:cNvSpPr/>
          <p:nvPr/>
        </p:nvSpPr>
        <p:spPr>
          <a:xfrm>
            <a:off x="8002700" y="200718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88" name="圓角矩形 24">
            <a:extLst>
              <a:ext uri="{FF2B5EF4-FFF2-40B4-BE49-F238E27FC236}">
                <a16:creationId xmlns:a16="http://schemas.microsoft.com/office/drawing/2014/main" id="{E4CD9864-17E4-4E5C-8EAD-E3A00302698E}"/>
              </a:ext>
            </a:extLst>
          </p:cNvPr>
          <p:cNvSpPr/>
          <p:nvPr/>
        </p:nvSpPr>
        <p:spPr>
          <a:xfrm>
            <a:off x="8016166" y="333065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89" name="直線單箭頭接點 88">
            <a:extLst>
              <a:ext uri="{FF2B5EF4-FFF2-40B4-BE49-F238E27FC236}">
                <a16:creationId xmlns:a16="http://schemas.microsoft.com/office/drawing/2014/main" id="{163FDFDB-5482-4760-A06A-C5A6FC31CAD1}"/>
              </a:ext>
            </a:extLst>
          </p:cNvPr>
          <p:cNvCxnSpPr>
            <a:stCxn id="62" idx="3"/>
          </p:cNvCxnSpPr>
          <p:nvPr/>
        </p:nvCxnSpPr>
        <p:spPr>
          <a:xfrm flipV="1">
            <a:off x="7458156" y="3717525"/>
            <a:ext cx="554265" cy="2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4F5FD61F-5E9F-4605-B8C5-430FB8A26A96}"/>
                  </a:ext>
                </a:extLst>
              </p:cNvPr>
              <p:cNvSpPr txBox="1"/>
              <p:nvPr/>
            </p:nvSpPr>
            <p:spPr>
              <a:xfrm>
                <a:off x="1733233" y="1461003"/>
                <a:ext cx="490276"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97" name="文字方塊 96">
                <a:extLst>
                  <a:ext uri="{FF2B5EF4-FFF2-40B4-BE49-F238E27FC236}">
                    <a16:creationId xmlns:a16="http://schemas.microsoft.com/office/drawing/2014/main" id="{4F5FD61F-5E9F-4605-B8C5-430FB8A26A96}"/>
                  </a:ext>
                </a:extLst>
              </p:cNvPr>
              <p:cNvSpPr txBox="1">
                <a:spLocks noRot="1" noChangeAspect="1" noMove="1" noResize="1" noEditPoints="1" noAdjustHandles="1" noChangeArrowheads="1" noChangeShapeType="1" noTextEdit="1"/>
              </p:cNvSpPr>
              <p:nvPr/>
            </p:nvSpPr>
            <p:spPr>
              <a:xfrm>
                <a:off x="1733233" y="1461003"/>
                <a:ext cx="490276" cy="266868"/>
              </a:xfrm>
              <a:prstGeom prst="rect">
                <a:avLst/>
              </a:prstGeom>
              <a:blipFill>
                <a:blip r:embed="rId8"/>
                <a:stretch>
                  <a:fillRect/>
                </a:stretch>
              </a:blipFill>
            </p:spPr>
            <p:txBody>
              <a:bodyPr/>
              <a:lstStyle/>
              <a:p>
                <a:r>
                  <a:rPr lang="zh-TW" altLang="en-US">
                    <a:noFill/>
                  </a:rPr>
                  <a:t> </a:t>
                </a:r>
              </a:p>
            </p:txBody>
          </p:sp>
        </mc:Fallback>
      </mc:AlternateContent>
      <p:cxnSp>
        <p:nvCxnSpPr>
          <p:cNvPr id="98" name="肘形接點 16">
            <a:extLst>
              <a:ext uri="{FF2B5EF4-FFF2-40B4-BE49-F238E27FC236}">
                <a16:creationId xmlns:a16="http://schemas.microsoft.com/office/drawing/2014/main" id="{83F4CEA0-78E6-4954-BBE5-D730B25708D9}"/>
              </a:ext>
            </a:extLst>
          </p:cNvPr>
          <p:cNvCxnSpPr>
            <a:cxnSpLocks/>
            <a:stCxn id="136" idx="1"/>
            <a:endCxn id="88" idx="2"/>
          </p:cNvCxnSpPr>
          <p:nvPr/>
        </p:nvCxnSpPr>
        <p:spPr>
          <a:xfrm rot="5400000" flipH="1" flipV="1">
            <a:off x="4760764" y="740937"/>
            <a:ext cx="285321" cy="7093984"/>
          </a:xfrm>
          <a:prstGeom prst="bentConnector3">
            <a:avLst>
              <a:gd name="adj1" fmla="val 19880"/>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70A0636E-B082-45C4-8471-F07669FF03BB}"/>
                  </a:ext>
                </a:extLst>
              </p:cNvPr>
              <p:cNvSpPr/>
              <p:nvPr/>
            </p:nvSpPr>
            <p:spPr>
              <a:xfrm>
                <a:off x="7387286" y="2090552"/>
                <a:ext cx="611357" cy="266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19" name="矩形 118">
                <a:extLst>
                  <a:ext uri="{FF2B5EF4-FFF2-40B4-BE49-F238E27FC236}">
                    <a16:creationId xmlns:a16="http://schemas.microsoft.com/office/drawing/2014/main" id="{70A0636E-B082-45C4-8471-F07669FF03BB}"/>
                  </a:ext>
                </a:extLst>
              </p:cNvPr>
              <p:cNvSpPr>
                <a:spLocks noRot="1" noChangeAspect="1" noMove="1" noResize="1" noEditPoints="1" noAdjustHandles="1" noChangeArrowheads="1" noChangeShapeType="1" noTextEdit="1"/>
              </p:cNvSpPr>
              <p:nvPr/>
            </p:nvSpPr>
            <p:spPr>
              <a:xfrm>
                <a:off x="7387286" y="2090552"/>
                <a:ext cx="611357" cy="266868"/>
              </a:xfrm>
              <a:prstGeom prst="rect">
                <a:avLst/>
              </a:prstGeom>
              <a:blipFill>
                <a:blip r:embed="rId11"/>
                <a:stretch>
                  <a:fillRect/>
                </a:stretch>
              </a:blipFill>
            </p:spPr>
            <p:txBody>
              <a:bodyPr/>
              <a:lstStyle/>
              <a:p>
                <a:r>
                  <a:rPr lang="zh-TW" altLang="en-US">
                    <a:noFill/>
                  </a:rPr>
                  <a:t> </a:t>
                </a:r>
              </a:p>
            </p:txBody>
          </p:sp>
        </mc:Fallback>
      </mc:AlternateContent>
      <p:cxnSp>
        <p:nvCxnSpPr>
          <p:cNvPr id="121" name="肘形接點 44">
            <a:extLst>
              <a:ext uri="{FF2B5EF4-FFF2-40B4-BE49-F238E27FC236}">
                <a16:creationId xmlns:a16="http://schemas.microsoft.com/office/drawing/2014/main" id="{11F5B104-EC95-4DEC-8D66-AED5A60799FF}"/>
              </a:ext>
            </a:extLst>
          </p:cNvPr>
          <p:cNvCxnSpPr>
            <a:cxnSpLocks/>
            <a:stCxn id="16" idx="3"/>
            <a:endCxn id="70" idx="1"/>
          </p:cNvCxnSpPr>
          <p:nvPr/>
        </p:nvCxnSpPr>
        <p:spPr>
          <a:xfrm flipV="1">
            <a:off x="4933769" y="2399363"/>
            <a:ext cx="1503458" cy="106290"/>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E8373C19-173B-433A-B7E8-2678D6B3C679}"/>
              </a:ext>
            </a:extLst>
          </p:cNvPr>
          <p:cNvCxnSpPr>
            <a:cxnSpLocks/>
            <a:endCxn id="17" idx="1"/>
          </p:cNvCxnSpPr>
          <p:nvPr/>
        </p:nvCxnSpPr>
        <p:spPr>
          <a:xfrm flipV="1">
            <a:off x="1414075" y="3649925"/>
            <a:ext cx="1112698" cy="2096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0CEBFC2B-E913-4336-AC9D-021DA02CDC12}"/>
                  </a:ext>
                </a:extLst>
              </p:cNvPr>
              <p:cNvSpPr txBox="1"/>
              <p:nvPr/>
            </p:nvSpPr>
            <p:spPr>
              <a:xfrm>
                <a:off x="1609517" y="3348202"/>
                <a:ext cx="613992"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4" name="文字方塊 123">
                <a:extLst>
                  <a:ext uri="{FF2B5EF4-FFF2-40B4-BE49-F238E27FC236}">
                    <a16:creationId xmlns:a16="http://schemas.microsoft.com/office/drawing/2014/main" id="{0CEBFC2B-E913-4336-AC9D-021DA02CDC12}"/>
                  </a:ext>
                </a:extLst>
              </p:cNvPr>
              <p:cNvSpPr txBox="1">
                <a:spLocks noRot="1" noChangeAspect="1" noMove="1" noResize="1" noEditPoints="1" noAdjustHandles="1" noChangeArrowheads="1" noChangeShapeType="1" noTextEdit="1"/>
              </p:cNvSpPr>
              <p:nvPr/>
            </p:nvSpPr>
            <p:spPr>
              <a:xfrm>
                <a:off x="1609517" y="3348202"/>
                <a:ext cx="613992" cy="253916"/>
              </a:xfrm>
              <a:prstGeom prst="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3AAEB97A-4CE5-442D-99A4-5CACECAE9829}"/>
                  </a:ext>
                </a:extLst>
              </p:cNvPr>
              <p:cNvSpPr txBox="1"/>
              <p:nvPr/>
            </p:nvSpPr>
            <p:spPr>
              <a:xfrm>
                <a:off x="1685845" y="4042012"/>
                <a:ext cx="467113"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7" name="文字方塊 126">
                <a:extLst>
                  <a:ext uri="{FF2B5EF4-FFF2-40B4-BE49-F238E27FC236}">
                    <a16:creationId xmlns:a16="http://schemas.microsoft.com/office/drawing/2014/main" id="{3AAEB97A-4CE5-442D-99A4-5CACECAE9829}"/>
                  </a:ext>
                </a:extLst>
              </p:cNvPr>
              <p:cNvSpPr txBox="1">
                <a:spLocks noRot="1" noChangeAspect="1" noMove="1" noResize="1" noEditPoints="1" noAdjustHandles="1" noChangeArrowheads="1" noChangeShapeType="1" noTextEdit="1"/>
              </p:cNvSpPr>
              <p:nvPr/>
            </p:nvSpPr>
            <p:spPr>
              <a:xfrm>
                <a:off x="1685845" y="4042012"/>
                <a:ext cx="467113" cy="253916"/>
              </a:xfrm>
              <a:prstGeom prst="rect">
                <a:avLst/>
              </a:prstGeom>
              <a:blipFill>
                <a:blip r:embed="rId13"/>
                <a:stretch>
                  <a:fillRect/>
                </a:stretch>
              </a:blipFill>
            </p:spPr>
            <p:txBody>
              <a:bodyPr/>
              <a:lstStyle/>
              <a:p>
                <a:r>
                  <a:rPr lang="zh-TW" altLang="en-US">
                    <a:noFill/>
                  </a:rPr>
                  <a:t> </a:t>
                </a:r>
              </a:p>
            </p:txBody>
          </p:sp>
        </mc:Fallback>
      </mc:AlternateContent>
      <p:sp>
        <p:nvSpPr>
          <p:cNvPr id="135" name="梯形 134">
            <a:extLst>
              <a:ext uri="{FF2B5EF4-FFF2-40B4-BE49-F238E27FC236}">
                <a16:creationId xmlns:a16="http://schemas.microsoft.com/office/drawing/2014/main" id="{487D5AE2-5FFA-42CA-81B1-C8DCA710D678}"/>
              </a:ext>
            </a:extLst>
          </p:cNvPr>
          <p:cNvSpPr/>
          <p:nvPr/>
        </p:nvSpPr>
        <p:spPr>
          <a:xfrm rot="16200000">
            <a:off x="888049" y="2138715"/>
            <a:ext cx="936764" cy="11528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6" name="梯形 135">
            <a:extLst>
              <a:ext uri="{FF2B5EF4-FFF2-40B4-BE49-F238E27FC236}">
                <a16:creationId xmlns:a16="http://schemas.microsoft.com/office/drawing/2014/main" id="{CB125000-2C71-4AC8-B065-5011B14A1066}"/>
              </a:ext>
            </a:extLst>
          </p:cNvPr>
          <p:cNvSpPr/>
          <p:nvPr/>
        </p:nvSpPr>
        <p:spPr>
          <a:xfrm rot="16200000">
            <a:off x="901638" y="3932561"/>
            <a:ext cx="909589" cy="11528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2C76648D-82B1-4969-AFFF-456278994FDF}"/>
                  </a:ext>
                </a:extLst>
              </p:cNvPr>
              <p:cNvSpPr txBox="1"/>
              <p:nvPr/>
            </p:nvSpPr>
            <p:spPr>
              <a:xfrm>
                <a:off x="254000" y="3585768"/>
                <a:ext cx="797506"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137" name="文字方塊 136">
                <a:extLst>
                  <a:ext uri="{FF2B5EF4-FFF2-40B4-BE49-F238E27FC236}">
                    <a16:creationId xmlns:a16="http://schemas.microsoft.com/office/drawing/2014/main" id="{2C76648D-82B1-4969-AFFF-456278994FDF}"/>
                  </a:ext>
                </a:extLst>
              </p:cNvPr>
              <p:cNvSpPr txBox="1">
                <a:spLocks noRot="1" noChangeAspect="1" noMove="1" noResize="1" noEditPoints="1" noAdjustHandles="1" noChangeArrowheads="1" noChangeShapeType="1" noTextEdit="1"/>
              </p:cNvSpPr>
              <p:nvPr/>
            </p:nvSpPr>
            <p:spPr>
              <a:xfrm>
                <a:off x="254000" y="3585768"/>
                <a:ext cx="797506" cy="407582"/>
              </a:xfrm>
              <a:prstGeom prst="rect">
                <a:avLst/>
              </a:prstGeom>
              <a:blipFill>
                <a:blip r:embed="rId15"/>
                <a:stretch>
                  <a:fillRect r="-84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75B064D5-A601-4523-ACEB-F56B67C8E0C8}"/>
                  </a:ext>
                </a:extLst>
              </p:cNvPr>
              <p:cNvSpPr txBox="1"/>
              <p:nvPr/>
            </p:nvSpPr>
            <p:spPr>
              <a:xfrm>
                <a:off x="1623954" y="2116009"/>
                <a:ext cx="680525"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38" name="文字方塊 137">
                <a:extLst>
                  <a:ext uri="{FF2B5EF4-FFF2-40B4-BE49-F238E27FC236}">
                    <a16:creationId xmlns:a16="http://schemas.microsoft.com/office/drawing/2014/main" id="{75B064D5-A601-4523-ACEB-F56B67C8E0C8}"/>
                  </a:ext>
                </a:extLst>
              </p:cNvPr>
              <p:cNvSpPr txBox="1">
                <a:spLocks noRot="1" noChangeAspect="1" noMove="1" noResize="1" noEditPoints="1" noAdjustHandles="1" noChangeArrowheads="1" noChangeShapeType="1" noTextEdit="1"/>
              </p:cNvSpPr>
              <p:nvPr/>
            </p:nvSpPr>
            <p:spPr>
              <a:xfrm>
                <a:off x="1623954" y="2116009"/>
                <a:ext cx="680525" cy="266868"/>
              </a:xfrm>
              <a:prstGeom prst="rect">
                <a:avLst/>
              </a:prstGeom>
              <a:blipFill>
                <a:blip r:embed="rId16"/>
                <a:stretch>
                  <a:fillRect/>
                </a:stretch>
              </a:blipFill>
            </p:spPr>
            <p:txBody>
              <a:bodyPr/>
              <a:lstStyle/>
              <a:p>
                <a:r>
                  <a:rPr lang="zh-TW" altLang="en-US">
                    <a:noFill/>
                  </a:rPr>
                  <a:t> </a:t>
                </a:r>
              </a:p>
            </p:txBody>
          </p:sp>
        </mc:Fallback>
      </mc:AlternateContent>
      <p:cxnSp>
        <p:nvCxnSpPr>
          <p:cNvPr id="139" name="接點: 肘形 138">
            <a:extLst>
              <a:ext uri="{FF2B5EF4-FFF2-40B4-BE49-F238E27FC236}">
                <a16:creationId xmlns:a16="http://schemas.microsoft.com/office/drawing/2014/main" id="{FC67040F-4740-4111-9291-E1F08E4397E6}"/>
              </a:ext>
            </a:extLst>
          </p:cNvPr>
          <p:cNvCxnSpPr>
            <a:cxnSpLocks/>
            <a:endCxn id="87" idx="0"/>
          </p:cNvCxnSpPr>
          <p:nvPr/>
        </p:nvCxnSpPr>
        <p:spPr>
          <a:xfrm>
            <a:off x="1425686" y="1849001"/>
            <a:ext cx="7011265" cy="158179"/>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93FF3A23-8DCF-4E85-A779-CF14C25E956A}"/>
              </a:ext>
            </a:extLst>
          </p:cNvPr>
          <p:cNvCxnSpPr>
            <a:cxnSpLocks/>
            <a:endCxn id="136" idx="0"/>
          </p:cNvCxnSpPr>
          <p:nvPr/>
        </p:nvCxnSpPr>
        <p:spPr>
          <a:xfrm flipV="1">
            <a:off x="376095" y="3990205"/>
            <a:ext cx="922694" cy="135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C343FC0C-659D-4582-B502-E3414A49E31A}"/>
              </a:ext>
            </a:extLst>
          </p:cNvPr>
          <p:cNvCxnSpPr>
            <a:cxnSpLocks/>
            <a:endCxn id="135" idx="0"/>
          </p:cNvCxnSpPr>
          <p:nvPr/>
        </p:nvCxnSpPr>
        <p:spPr>
          <a:xfrm>
            <a:off x="376095" y="2196358"/>
            <a:ext cx="9226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接點: 肘形 3">
            <a:extLst>
              <a:ext uri="{FF2B5EF4-FFF2-40B4-BE49-F238E27FC236}">
                <a16:creationId xmlns:a16="http://schemas.microsoft.com/office/drawing/2014/main" id="{252E33B5-0B02-4B73-85D2-2E27D7D7A85C}"/>
              </a:ext>
            </a:extLst>
          </p:cNvPr>
          <p:cNvCxnSpPr>
            <a:cxnSpLocks/>
            <a:stCxn id="18" idx="3"/>
          </p:cNvCxnSpPr>
          <p:nvPr/>
        </p:nvCxnSpPr>
        <p:spPr>
          <a:xfrm>
            <a:off x="4933769" y="3657119"/>
            <a:ext cx="1503751" cy="163683"/>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52A606BA-2480-5FB1-88AE-5584F7271A23}"/>
              </a:ext>
            </a:extLst>
          </p:cNvPr>
          <p:cNvSpPr/>
          <p:nvPr/>
        </p:nvSpPr>
        <p:spPr>
          <a:xfrm>
            <a:off x="5603369" y="4488946"/>
            <a:ext cx="2702984" cy="253916"/>
          </a:xfrm>
          <a:prstGeom prst="rect">
            <a:avLst/>
          </a:prstGeom>
        </p:spPr>
        <p:txBody>
          <a:bodyPr wrap="none">
            <a:spAutoFit/>
          </a:bodyPr>
          <a:lstStyle/>
          <a:p>
            <a:r>
              <a:rPr lang="en-US" altLang="zh-TW" sz="1050" dirty="0"/>
              <a:t>Inducing points = number of component types</a:t>
            </a:r>
            <a:endParaRPr lang="zh-TW" altLang="en-US" sz="1050" dirty="0"/>
          </a:p>
        </p:txBody>
      </p:sp>
      <p:cxnSp>
        <p:nvCxnSpPr>
          <p:cNvPr id="3" name="直線單箭頭接點 2">
            <a:extLst>
              <a:ext uri="{FF2B5EF4-FFF2-40B4-BE49-F238E27FC236}">
                <a16:creationId xmlns:a16="http://schemas.microsoft.com/office/drawing/2014/main" id="{F5B03054-D54C-5498-24A8-136A31B71F2F}"/>
              </a:ext>
            </a:extLst>
          </p:cNvPr>
          <p:cNvCxnSpPr>
            <a:cxnSpLocks/>
            <a:stCxn id="2" idx="0"/>
            <a:endCxn id="62" idx="2"/>
          </p:cNvCxnSpPr>
          <p:nvPr/>
        </p:nvCxnSpPr>
        <p:spPr>
          <a:xfrm flipH="1" flipV="1">
            <a:off x="6952552" y="4124834"/>
            <a:ext cx="2309" cy="364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74008479-D381-85A8-6F2C-833CA966E616}"/>
              </a:ext>
            </a:extLst>
          </p:cNvPr>
          <p:cNvSpPr/>
          <p:nvPr/>
        </p:nvSpPr>
        <p:spPr bwMode="auto">
          <a:xfrm>
            <a:off x="168540" y="90085"/>
            <a:ext cx="4419480"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Element in each ablative architecture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599E065-4165-2D80-A88C-4A280824CA39}"/>
                  </a:ext>
                </a:extLst>
              </p:cNvPr>
              <p:cNvSpPr/>
              <p:nvPr/>
            </p:nvSpPr>
            <p:spPr>
              <a:xfrm>
                <a:off x="4572000" y="111563"/>
                <a:ext cx="4674293" cy="540469"/>
              </a:xfrm>
              <a:prstGeom prst="rect">
                <a:avLst/>
              </a:prstGeom>
            </p:spPr>
            <p:txBody>
              <a:bodyPr wrap="non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6" name="矩形 5">
                <a:extLst>
                  <a:ext uri="{FF2B5EF4-FFF2-40B4-BE49-F238E27FC236}">
                    <a16:creationId xmlns:a16="http://schemas.microsoft.com/office/drawing/2014/main" id="{7599E065-4165-2D80-A88C-4A280824CA39}"/>
                  </a:ext>
                </a:extLst>
              </p:cNvPr>
              <p:cNvSpPr>
                <a:spLocks noRot="1" noChangeAspect="1" noMove="1" noResize="1" noEditPoints="1" noAdjustHandles="1" noChangeArrowheads="1" noChangeShapeType="1" noTextEdit="1"/>
              </p:cNvSpPr>
              <p:nvPr/>
            </p:nvSpPr>
            <p:spPr>
              <a:xfrm>
                <a:off x="4572000" y="111563"/>
                <a:ext cx="4674293" cy="540469"/>
              </a:xfrm>
              <a:prstGeom prst="rect">
                <a:avLst/>
              </a:prstGeom>
              <a:blipFill>
                <a:blip r:embed="rId19"/>
                <a:stretch>
                  <a:fillRect b="-33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277CE253-E01B-049C-6882-0450F0FFAC09}"/>
                  </a:ext>
                </a:extLst>
              </p:cNvPr>
              <p:cNvSpPr txBox="1"/>
              <p:nvPr/>
            </p:nvSpPr>
            <p:spPr>
              <a:xfrm>
                <a:off x="4984428" y="2261483"/>
                <a:ext cx="537316" cy="255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m:rPr>
                              <m:sty m:val="p"/>
                            </m:rPr>
                            <a:rPr lang="en-US" altLang="zh-TW" sz="1050" dirty="0">
                              <a:latin typeface="Cambria Math" panose="02040503050406030204" pitchFamily="18" charset="0"/>
                            </a:rPr>
                            <m:t>def</m:t>
                          </m:r>
                        </m:sub>
                        <m:sup>
                          <m:r>
                            <a:rPr lang="en-US" altLang="zh-TW" sz="1050" dirty="0">
                              <a:latin typeface="Cambria Math" panose="02040503050406030204" pitchFamily="18" charset="0"/>
                            </a:rPr>
                            <m:t>′</m:t>
                          </m:r>
                        </m:sup>
                      </m:sSubSup>
                    </m:oMath>
                  </m:oMathPara>
                </a14:m>
                <a:endParaRPr lang="zh-TW" altLang="en-US" sz="1050" dirty="0"/>
              </a:p>
            </p:txBody>
          </p:sp>
        </mc:Choice>
        <mc:Fallback xmlns="">
          <p:sp>
            <p:nvSpPr>
              <p:cNvPr id="7" name="文字方塊 6">
                <a:extLst>
                  <a:ext uri="{FF2B5EF4-FFF2-40B4-BE49-F238E27FC236}">
                    <a16:creationId xmlns:a16="http://schemas.microsoft.com/office/drawing/2014/main" id="{277CE253-E01B-049C-6882-0450F0FFAC09}"/>
                  </a:ext>
                </a:extLst>
              </p:cNvPr>
              <p:cNvSpPr txBox="1">
                <a:spLocks noRot="1" noChangeAspect="1" noMove="1" noResize="1" noEditPoints="1" noAdjustHandles="1" noChangeArrowheads="1" noChangeShapeType="1" noTextEdit="1"/>
              </p:cNvSpPr>
              <p:nvPr/>
            </p:nvSpPr>
            <p:spPr>
              <a:xfrm>
                <a:off x="4984428" y="2261483"/>
                <a:ext cx="537316" cy="255326"/>
              </a:xfrm>
              <a:prstGeom prst="rect">
                <a:avLst/>
              </a:prstGeom>
              <a:blipFill>
                <a:blip r:embed="rId2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0DD9DC50-DA9F-4943-A7BB-955216760A75}"/>
                  </a:ext>
                </a:extLst>
              </p:cNvPr>
              <p:cNvSpPr txBox="1"/>
              <p:nvPr/>
            </p:nvSpPr>
            <p:spPr>
              <a:xfrm>
                <a:off x="5071008" y="3271764"/>
                <a:ext cx="442452"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m:rPr>
                              <m:sty m:val="p"/>
                            </m:rPr>
                            <a:rPr lang="en-US" altLang="zh-TW" sz="1050" dirty="0">
                              <a:latin typeface="Cambria Math" panose="02040503050406030204" pitchFamily="18" charset="0"/>
                            </a:rPr>
                            <m:t>com</m:t>
                          </m:r>
                        </m:sub>
                        <m:sup>
                          <m:r>
                            <a:rPr lang="en-US" altLang="zh-TW" sz="1050" dirty="0">
                              <a:latin typeface="Cambria Math" panose="02040503050406030204" pitchFamily="18" charset="0"/>
                            </a:rPr>
                            <m:t>′</m:t>
                          </m:r>
                        </m:sup>
                      </m:sSubSup>
                    </m:oMath>
                  </m:oMathPara>
                </a14:m>
                <a:endParaRPr lang="zh-TW" altLang="en-US" sz="1050" dirty="0"/>
              </a:p>
            </p:txBody>
          </p:sp>
        </mc:Choice>
        <mc:Fallback xmlns="">
          <p:sp>
            <p:nvSpPr>
              <p:cNvPr id="9" name="文字方塊 8">
                <a:extLst>
                  <a:ext uri="{FF2B5EF4-FFF2-40B4-BE49-F238E27FC236}">
                    <a16:creationId xmlns:a16="http://schemas.microsoft.com/office/drawing/2014/main" id="{0DD9DC50-DA9F-4943-A7BB-955216760A75}"/>
                  </a:ext>
                </a:extLst>
              </p:cNvPr>
              <p:cNvSpPr txBox="1">
                <a:spLocks noRot="1" noChangeAspect="1" noMove="1" noResize="1" noEditPoints="1" noAdjustHandles="1" noChangeArrowheads="1" noChangeShapeType="1" noTextEdit="1"/>
              </p:cNvSpPr>
              <p:nvPr/>
            </p:nvSpPr>
            <p:spPr>
              <a:xfrm>
                <a:off x="5071008" y="3271764"/>
                <a:ext cx="442452" cy="253916"/>
              </a:xfrm>
              <a:prstGeom prst="rect">
                <a:avLst/>
              </a:prstGeom>
              <a:blipFill>
                <a:blip r:embed="rId2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E4F143E1-021F-8731-ED7C-3CFC1FAA9D04}"/>
                  </a:ext>
                </a:extLst>
              </p:cNvPr>
              <p:cNvSpPr/>
              <p:nvPr/>
            </p:nvSpPr>
            <p:spPr>
              <a:xfrm>
                <a:off x="2526773" y="2201469"/>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11" name="矩形 10">
                <a:extLst>
                  <a:ext uri="{FF2B5EF4-FFF2-40B4-BE49-F238E27FC236}">
                    <a16:creationId xmlns:a16="http://schemas.microsoft.com/office/drawing/2014/main" id="{E4F143E1-021F-8731-ED7C-3CFC1FAA9D04}"/>
                  </a:ext>
                </a:extLst>
              </p:cNvPr>
              <p:cNvSpPr>
                <a:spLocks noRot="1" noChangeAspect="1" noMove="1" noResize="1" noEditPoints="1" noAdjustHandles="1" noChangeArrowheads="1" noChangeShapeType="1" noTextEdit="1"/>
              </p:cNvSpPr>
              <p:nvPr/>
            </p:nvSpPr>
            <p:spPr>
              <a:xfrm>
                <a:off x="2526773" y="2201469"/>
                <a:ext cx="1084419" cy="593979"/>
              </a:xfrm>
              <a:prstGeom prst="rect">
                <a:avLst/>
              </a:prstGeom>
              <a:blipFill>
                <a:blip r:embed="rId22"/>
                <a:stretch>
                  <a:fillRect/>
                </a:stretch>
              </a:blipFill>
            </p:spPr>
            <p:txBody>
              <a:bodyPr/>
              <a:lstStyle/>
              <a:p>
                <a:r>
                  <a:rPr lang="zh-TW" altLang="en-US">
                    <a:noFill/>
                  </a:rPr>
                  <a:t> </a:t>
                </a:r>
              </a:p>
            </p:txBody>
          </p:sp>
        </mc:Fallback>
      </mc:AlternateContent>
      <p:cxnSp>
        <p:nvCxnSpPr>
          <p:cNvPr id="12" name="直線單箭頭接點 11">
            <a:extLst>
              <a:ext uri="{FF2B5EF4-FFF2-40B4-BE49-F238E27FC236}">
                <a16:creationId xmlns:a16="http://schemas.microsoft.com/office/drawing/2014/main" id="{4747ED49-5601-D7D1-45A1-1D6334FFF294}"/>
              </a:ext>
            </a:extLst>
          </p:cNvPr>
          <p:cNvCxnSpPr/>
          <p:nvPr/>
        </p:nvCxnSpPr>
        <p:spPr>
          <a:xfrm flipV="1">
            <a:off x="3611192" y="2613518"/>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91DFB3C-C37A-5912-65E6-FF08AD8D1A7A}"/>
                  </a:ext>
                </a:extLst>
              </p:cNvPr>
              <p:cNvSpPr txBox="1"/>
              <p:nvPr/>
            </p:nvSpPr>
            <p:spPr>
              <a:xfrm>
                <a:off x="3422071" y="2320228"/>
                <a:ext cx="716304" cy="2553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def</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13" name="文字方塊 12">
                <a:extLst>
                  <a:ext uri="{FF2B5EF4-FFF2-40B4-BE49-F238E27FC236}">
                    <a16:creationId xmlns:a16="http://schemas.microsoft.com/office/drawing/2014/main" id="{191DFB3C-C37A-5912-65E6-FF08AD8D1A7A}"/>
                  </a:ext>
                </a:extLst>
              </p:cNvPr>
              <p:cNvSpPr txBox="1">
                <a:spLocks noRot="1" noChangeAspect="1" noMove="1" noResize="1" noEditPoints="1" noAdjustHandles="1" noChangeArrowheads="1" noChangeShapeType="1" noTextEdit="1"/>
              </p:cNvSpPr>
              <p:nvPr/>
            </p:nvSpPr>
            <p:spPr>
              <a:xfrm>
                <a:off x="3422071" y="2320228"/>
                <a:ext cx="716304" cy="255326"/>
              </a:xfrm>
              <a:prstGeom prst="rect">
                <a:avLst/>
              </a:prstGeom>
              <a:blipFill>
                <a:blip r:embed="rId23"/>
                <a:stretch>
                  <a:fillRect/>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7F8286C9-65CA-5989-2716-814747D8E395}"/>
              </a:ext>
            </a:extLst>
          </p:cNvPr>
          <p:cNvCxnSpPr/>
          <p:nvPr/>
        </p:nvCxnSpPr>
        <p:spPr>
          <a:xfrm flipV="1">
            <a:off x="3632946" y="3577838"/>
            <a:ext cx="36733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DC47823-3859-9981-8CA2-6D4D7B6A1360}"/>
                  </a:ext>
                </a:extLst>
              </p:cNvPr>
              <p:cNvSpPr txBox="1"/>
              <p:nvPr/>
            </p:nvSpPr>
            <p:spPr>
              <a:xfrm>
                <a:off x="3443825" y="3325990"/>
                <a:ext cx="716304"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𝑥</m:t>
                          </m:r>
                        </m:e>
                        <m:sub>
                          <m:r>
                            <m:rPr>
                              <m:sty m:val="p"/>
                            </m:rPr>
                            <a:rPr lang="en-US" altLang="zh-TW" sz="1050" b="0" i="0" dirty="0" smtClean="0">
                              <a:latin typeface="Cambria Math" panose="02040503050406030204" pitchFamily="18" charset="0"/>
                            </a:rPr>
                            <m:t>com</m:t>
                          </m:r>
                        </m:sub>
                        <m:sup>
                          <m:r>
                            <a:rPr lang="en-US" altLang="zh-TW" sz="1050" b="0" i="0" dirty="0" smtClean="0">
                              <a:latin typeface="Cambria Math" panose="02040503050406030204" pitchFamily="18" charset="0"/>
                            </a:rPr>
                            <m:t>′</m:t>
                          </m:r>
                        </m:sup>
                      </m:sSubSup>
                    </m:oMath>
                  </m:oMathPara>
                </a14:m>
                <a:endParaRPr lang="zh-TW" altLang="en-US" sz="1050" dirty="0"/>
              </a:p>
            </p:txBody>
          </p:sp>
        </mc:Choice>
        <mc:Fallback xmlns="">
          <p:sp>
            <p:nvSpPr>
              <p:cNvPr id="15" name="文字方塊 14">
                <a:extLst>
                  <a:ext uri="{FF2B5EF4-FFF2-40B4-BE49-F238E27FC236}">
                    <a16:creationId xmlns:a16="http://schemas.microsoft.com/office/drawing/2014/main" id="{4DC47823-3859-9981-8CA2-6D4D7B6A1360}"/>
                  </a:ext>
                </a:extLst>
              </p:cNvPr>
              <p:cNvSpPr txBox="1">
                <a:spLocks noRot="1" noChangeAspect="1" noMove="1" noResize="1" noEditPoints="1" noAdjustHandles="1" noChangeArrowheads="1" noChangeShapeType="1" noTextEdit="1"/>
              </p:cNvSpPr>
              <p:nvPr/>
            </p:nvSpPr>
            <p:spPr>
              <a:xfrm>
                <a:off x="3443825" y="3325990"/>
                <a:ext cx="716304" cy="253916"/>
              </a:xfrm>
              <a:prstGeom prst="rect">
                <a:avLst/>
              </a:prstGeom>
              <a:blipFill>
                <a:blip r:embed="rId2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22804AC3-1644-51F1-8296-5ACA1E21410B}"/>
                  </a:ext>
                </a:extLst>
              </p:cNvPr>
              <p:cNvSpPr/>
              <p:nvPr/>
            </p:nvSpPr>
            <p:spPr>
              <a:xfrm>
                <a:off x="3941340" y="2226778"/>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16" name="矩形 15">
                <a:extLst>
                  <a:ext uri="{FF2B5EF4-FFF2-40B4-BE49-F238E27FC236}">
                    <a16:creationId xmlns:a16="http://schemas.microsoft.com/office/drawing/2014/main" id="{22804AC3-1644-51F1-8296-5ACA1E21410B}"/>
                  </a:ext>
                </a:extLst>
              </p:cNvPr>
              <p:cNvSpPr>
                <a:spLocks noRot="1" noChangeAspect="1" noMove="1" noResize="1" noEditPoints="1" noAdjustHandles="1" noChangeArrowheads="1" noChangeShapeType="1" noTextEdit="1"/>
              </p:cNvSpPr>
              <p:nvPr/>
            </p:nvSpPr>
            <p:spPr>
              <a:xfrm>
                <a:off x="3941340" y="2226778"/>
                <a:ext cx="992429" cy="557750"/>
              </a:xfrm>
              <a:prstGeom prst="rect">
                <a:avLst/>
              </a:prstGeom>
              <a:blipFill>
                <a:blip r:embed="rId25"/>
                <a:stretch>
                  <a:fillRect b="-425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068DC0E-F71E-0821-FBFD-30875112B79D}"/>
                  </a:ext>
                </a:extLst>
              </p:cNvPr>
              <p:cNvSpPr/>
              <p:nvPr/>
            </p:nvSpPr>
            <p:spPr>
              <a:xfrm>
                <a:off x="2526773" y="3352935"/>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17" name="矩形 16">
                <a:extLst>
                  <a:ext uri="{FF2B5EF4-FFF2-40B4-BE49-F238E27FC236}">
                    <a16:creationId xmlns:a16="http://schemas.microsoft.com/office/drawing/2014/main" id="{3068DC0E-F71E-0821-FBFD-30875112B79D}"/>
                  </a:ext>
                </a:extLst>
              </p:cNvPr>
              <p:cNvSpPr>
                <a:spLocks noRot="1" noChangeAspect="1" noMove="1" noResize="1" noEditPoints="1" noAdjustHandles="1" noChangeArrowheads="1" noChangeShapeType="1" noTextEdit="1"/>
              </p:cNvSpPr>
              <p:nvPr/>
            </p:nvSpPr>
            <p:spPr>
              <a:xfrm>
                <a:off x="2526773" y="3352935"/>
                <a:ext cx="1084419" cy="593979"/>
              </a:xfrm>
              <a:prstGeom prst="rect">
                <a:avLst/>
              </a:prstGeom>
              <a:blipFill>
                <a:blip r:embed="rId2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CE768E9-5870-B698-7DB4-C4082A8143EB}"/>
                  </a:ext>
                </a:extLst>
              </p:cNvPr>
              <p:cNvSpPr/>
              <p:nvPr/>
            </p:nvSpPr>
            <p:spPr>
              <a:xfrm>
                <a:off x="3941340" y="3378244"/>
                <a:ext cx="992429" cy="557750"/>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t>Shared Encoder </a:t>
                </a:r>
                <a14:m>
                  <m:oMath xmlns:m="http://schemas.openxmlformats.org/officeDocument/2006/math">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𝑓</m:t>
                        </m:r>
                      </m:e>
                      <m:sub>
                        <m:r>
                          <a:rPr lang="en-US" altLang="zh-TW" sz="1050" i="1">
                            <a:latin typeface="Cambria Math" panose="02040503050406030204" pitchFamily="18" charset="0"/>
                            <a:ea typeface="Cambria Math" panose="02040503050406030204" pitchFamily="18" charset="0"/>
                          </a:rPr>
                          <m:t>𝜃</m:t>
                        </m:r>
                        <m:r>
                          <a:rPr lang="en-US" altLang="zh-TW" sz="1050" i="1">
                            <a:latin typeface="Cambria Math" panose="02040503050406030204" pitchFamily="18" charset="0"/>
                            <a:ea typeface="Cambria Math" panose="02040503050406030204" pitchFamily="18" charset="0"/>
                          </a:rPr>
                          <m:t>2</m:t>
                        </m:r>
                      </m:sub>
                    </m:sSub>
                    <m:r>
                      <a:rPr lang="en-US" altLang="zh-TW" sz="1050" i="1">
                        <a:latin typeface="Cambria Math" panose="02040503050406030204" pitchFamily="18" charset="0"/>
                        <a:ea typeface="Cambria Math" panose="02040503050406030204" pitchFamily="18" charset="0"/>
                      </a:rPr>
                      <m:t>(</m:t>
                    </m:r>
                    <m:r>
                      <a:rPr lang="en-US" altLang="zh-TW" sz="1050" i="1">
                        <a:latin typeface="Cambria Math" panose="02040503050406030204" pitchFamily="18" charset="0"/>
                        <a:ea typeface="Cambria Math" panose="02040503050406030204" pitchFamily="18" charset="0"/>
                      </a:rPr>
                      <m:t>𝑥</m:t>
                    </m:r>
                    <m:r>
                      <a:rPr lang="en-US" altLang="zh-TW" sz="1050" i="1">
                        <a:latin typeface="Cambria Math" panose="02040503050406030204" pitchFamily="18" charset="0"/>
                        <a:ea typeface="Cambria Math" panose="02040503050406030204" pitchFamily="18" charset="0"/>
                      </a:rPr>
                      <m:t>′)</m:t>
                    </m:r>
                  </m:oMath>
                </a14:m>
                <a:endParaRPr lang="zh-TW" altLang="en-US" sz="1050" i="1" dirty="0">
                  <a:latin typeface="Cambria Math" panose="02040503050406030204" pitchFamily="18" charset="0"/>
                </a:endParaRPr>
              </a:p>
            </p:txBody>
          </p:sp>
        </mc:Choice>
        <mc:Fallback xmlns="">
          <p:sp>
            <p:nvSpPr>
              <p:cNvPr id="18" name="矩形 17">
                <a:extLst>
                  <a:ext uri="{FF2B5EF4-FFF2-40B4-BE49-F238E27FC236}">
                    <a16:creationId xmlns:a16="http://schemas.microsoft.com/office/drawing/2014/main" id="{BCE768E9-5870-B698-7DB4-C4082A8143EB}"/>
                  </a:ext>
                </a:extLst>
              </p:cNvPr>
              <p:cNvSpPr>
                <a:spLocks noRot="1" noChangeAspect="1" noMove="1" noResize="1" noEditPoints="1" noAdjustHandles="1" noChangeArrowheads="1" noChangeShapeType="1" noTextEdit="1"/>
              </p:cNvSpPr>
              <p:nvPr/>
            </p:nvSpPr>
            <p:spPr>
              <a:xfrm>
                <a:off x="3941340" y="3378244"/>
                <a:ext cx="992429" cy="557750"/>
              </a:xfrm>
              <a:prstGeom prst="rect">
                <a:avLst/>
              </a:prstGeom>
              <a:blipFill>
                <a:blip r:embed="rId25"/>
                <a:stretch>
                  <a:fillRect b="-4255"/>
                </a:stretch>
              </a:blipFill>
            </p:spPr>
            <p:txBody>
              <a:bodyPr/>
              <a:lstStyle/>
              <a:p>
                <a:r>
                  <a:rPr lang="zh-TW" altLang="en-US">
                    <a:noFill/>
                  </a:rPr>
                  <a:t> </a:t>
                </a:r>
              </a:p>
            </p:txBody>
          </p:sp>
        </mc:Fallback>
      </mc:AlternateContent>
      <p:cxnSp>
        <p:nvCxnSpPr>
          <p:cNvPr id="19" name="直線單箭頭接點 18">
            <a:extLst>
              <a:ext uri="{FF2B5EF4-FFF2-40B4-BE49-F238E27FC236}">
                <a16:creationId xmlns:a16="http://schemas.microsoft.com/office/drawing/2014/main" id="{A1C1DD7E-707A-2B5D-F7CA-777F37FA9B0E}"/>
              </a:ext>
            </a:extLst>
          </p:cNvPr>
          <p:cNvCxnSpPr>
            <a:cxnSpLocks/>
            <a:stCxn id="11" idx="2"/>
            <a:endCxn id="17" idx="0"/>
          </p:cNvCxnSpPr>
          <p:nvPr/>
        </p:nvCxnSpPr>
        <p:spPr>
          <a:xfrm>
            <a:off x="3068983" y="2795448"/>
            <a:ext cx="0" cy="557487"/>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 name="文字方塊 19">
            <a:extLst>
              <a:ext uri="{FF2B5EF4-FFF2-40B4-BE49-F238E27FC236}">
                <a16:creationId xmlns:a16="http://schemas.microsoft.com/office/drawing/2014/main" id="{35CFE8FB-4B69-B2B1-423B-8CEEBFD0F69E}"/>
              </a:ext>
            </a:extLst>
          </p:cNvPr>
          <p:cNvSpPr txBox="1"/>
          <p:nvPr/>
        </p:nvSpPr>
        <p:spPr>
          <a:xfrm>
            <a:off x="3175808" y="2943185"/>
            <a:ext cx="1178624" cy="300082"/>
          </a:xfrm>
          <a:prstGeom prst="rect">
            <a:avLst/>
          </a:prstGeom>
          <a:noFill/>
        </p:spPr>
        <p:txBody>
          <a:bodyPr wrap="square" rtlCol="0">
            <a:spAutoFit/>
          </a:bodyPr>
          <a:lstStyle/>
          <a:p>
            <a:r>
              <a:rPr lang="en-US" altLang="zh-TW" dirty="0"/>
              <a:t>Shared weight</a:t>
            </a:r>
            <a:endParaRPr lang="zh-TW" altLang="en-US" dirty="0"/>
          </a:p>
        </p:txBody>
      </p:sp>
      <p:cxnSp>
        <p:nvCxnSpPr>
          <p:cNvPr id="21" name="直線單箭頭接點 20">
            <a:extLst>
              <a:ext uri="{FF2B5EF4-FFF2-40B4-BE49-F238E27FC236}">
                <a16:creationId xmlns:a16="http://schemas.microsoft.com/office/drawing/2014/main" id="{175072AE-090B-D537-867C-62694FCF57DD}"/>
              </a:ext>
            </a:extLst>
          </p:cNvPr>
          <p:cNvCxnSpPr>
            <a:cxnSpLocks/>
            <a:stCxn id="16" idx="2"/>
            <a:endCxn id="18" idx="0"/>
          </p:cNvCxnSpPr>
          <p:nvPr/>
        </p:nvCxnSpPr>
        <p:spPr>
          <a:xfrm>
            <a:off x="4437555" y="2784528"/>
            <a:ext cx="0" cy="593716"/>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679CFF68-E830-34A0-BB0A-9C2647D642A1}"/>
                  </a:ext>
                </a:extLst>
              </p:cNvPr>
              <p:cNvSpPr/>
              <p:nvPr/>
            </p:nvSpPr>
            <p:spPr>
              <a:xfrm>
                <a:off x="7417275" y="3369087"/>
                <a:ext cx="613316" cy="253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oMath>
                  </m:oMathPara>
                </a14:m>
                <a:endParaRPr lang="zh-TW" altLang="en-US" sz="1050" i="1" dirty="0">
                  <a:latin typeface="Cambria Math" panose="02040503050406030204" pitchFamily="18" charset="0"/>
                </a:endParaRPr>
              </a:p>
            </p:txBody>
          </p:sp>
        </mc:Choice>
        <mc:Fallback xmlns="">
          <p:sp>
            <p:nvSpPr>
              <p:cNvPr id="8" name="矩形 7">
                <a:extLst>
                  <a:ext uri="{FF2B5EF4-FFF2-40B4-BE49-F238E27FC236}">
                    <a16:creationId xmlns:a16="http://schemas.microsoft.com/office/drawing/2014/main" id="{679CFF68-E830-34A0-BB0A-9C2647D642A1}"/>
                  </a:ext>
                </a:extLst>
              </p:cNvPr>
              <p:cNvSpPr>
                <a:spLocks noRot="1" noChangeAspect="1" noMove="1" noResize="1" noEditPoints="1" noAdjustHandles="1" noChangeArrowheads="1" noChangeShapeType="1" noTextEdit="1"/>
              </p:cNvSpPr>
              <p:nvPr/>
            </p:nvSpPr>
            <p:spPr>
              <a:xfrm>
                <a:off x="7417275" y="3369087"/>
                <a:ext cx="613316" cy="253916"/>
              </a:xfrm>
              <a:prstGeom prst="rect">
                <a:avLst/>
              </a:prstGeom>
              <a:blipFill>
                <a:blip r:embed="rId27"/>
                <a:stretch>
                  <a:fillRect/>
                </a:stretch>
              </a:blipFill>
            </p:spPr>
            <p:txBody>
              <a:bodyPr/>
              <a:lstStyle/>
              <a:p>
                <a:r>
                  <a:rPr lang="zh-TW" altLang="en-US">
                    <a:noFill/>
                  </a:rPr>
                  <a:t> </a:t>
                </a:r>
              </a:p>
            </p:txBody>
          </p:sp>
        </mc:Fallback>
      </mc:AlternateContent>
      <p:sp>
        <p:nvSpPr>
          <p:cNvPr id="29" name="頁尾版面配置區 28">
            <a:extLst>
              <a:ext uri="{FF2B5EF4-FFF2-40B4-BE49-F238E27FC236}">
                <a16:creationId xmlns:a16="http://schemas.microsoft.com/office/drawing/2014/main" id="{D6AC925E-A73E-729C-5516-D3071F1B2383}"/>
              </a:ext>
            </a:extLst>
          </p:cNvPr>
          <p:cNvSpPr>
            <a:spLocks noGrp="1"/>
          </p:cNvSpPr>
          <p:nvPr>
            <p:ph type="ftr" sz="quarter" idx="11"/>
          </p:nvPr>
        </p:nvSpPr>
        <p:spPr/>
        <p:txBody>
          <a:bodyPr/>
          <a:lstStyle/>
          <a:p>
            <a:r>
              <a:rPr lang="en-US" altLang="zh-TW"/>
              <a:t>/78</a:t>
            </a:r>
            <a:endParaRPr lang="zh-TW" altLang="en-US" dirty="0"/>
          </a:p>
        </p:txBody>
      </p:sp>
      <p:sp>
        <p:nvSpPr>
          <p:cNvPr id="30" name="投影片編號版面配置區 29">
            <a:extLst>
              <a:ext uri="{FF2B5EF4-FFF2-40B4-BE49-F238E27FC236}">
                <a16:creationId xmlns:a16="http://schemas.microsoft.com/office/drawing/2014/main" id="{93A246AF-EE4A-FDF6-829E-82DA89CE696F}"/>
              </a:ext>
            </a:extLst>
          </p:cNvPr>
          <p:cNvSpPr>
            <a:spLocks noGrp="1"/>
          </p:cNvSpPr>
          <p:nvPr>
            <p:ph type="sldNum" sz="quarter" idx="12"/>
          </p:nvPr>
        </p:nvSpPr>
        <p:spPr/>
        <p:txBody>
          <a:bodyPr/>
          <a:lstStyle/>
          <a:p>
            <a:fld id="{EE3F9CDB-1F21-4789-A81E-8FEA25CE194B}" type="slidenum">
              <a:rPr lang="zh-CN" altLang="en-US" smtClean="0"/>
              <a:pPr/>
              <a:t>88</a:t>
            </a:fld>
            <a:endParaRPr lang="zh-CN" altLang="en-US" dirty="0"/>
          </a:p>
        </p:txBody>
      </p:sp>
    </p:spTree>
    <p:extLst>
      <p:ext uri="{BB962C8B-B14F-4D97-AF65-F5344CB8AC3E}">
        <p14:creationId xmlns:p14="http://schemas.microsoft.com/office/powerpoint/2010/main" val="67312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表格 73">
            <a:extLst>
              <a:ext uri="{FF2B5EF4-FFF2-40B4-BE49-F238E27FC236}">
                <a16:creationId xmlns:a16="http://schemas.microsoft.com/office/drawing/2014/main" id="{769CD36E-FEB3-495B-8D24-93729A5FD6DE}"/>
              </a:ext>
            </a:extLst>
          </p:cNvPr>
          <p:cNvGraphicFramePr>
            <a:graphicFrameLocks noGrp="1"/>
          </p:cNvGraphicFramePr>
          <p:nvPr/>
        </p:nvGraphicFramePr>
        <p:xfrm>
          <a:off x="5786155" y="817763"/>
          <a:ext cx="3026589" cy="746760"/>
        </p:xfrm>
        <a:graphic>
          <a:graphicData uri="http://schemas.openxmlformats.org/drawingml/2006/table">
            <a:tbl>
              <a:tblPr firstRow="1" bandRow="1">
                <a:tableStyleId>{5C22544A-7EE6-4342-B048-85BDC9FD1C3A}</a:tableStyleId>
              </a:tblPr>
              <a:tblGrid>
                <a:gridCol w="1008863">
                  <a:extLst>
                    <a:ext uri="{9D8B030D-6E8A-4147-A177-3AD203B41FA5}">
                      <a16:colId xmlns:a16="http://schemas.microsoft.com/office/drawing/2014/main" val="3026160228"/>
                    </a:ext>
                  </a:extLst>
                </a:gridCol>
                <a:gridCol w="1008863">
                  <a:extLst>
                    <a:ext uri="{9D8B030D-6E8A-4147-A177-3AD203B41FA5}">
                      <a16:colId xmlns:a16="http://schemas.microsoft.com/office/drawing/2014/main" val="3822535946"/>
                    </a:ext>
                  </a:extLst>
                </a:gridCol>
                <a:gridCol w="1008863">
                  <a:extLst>
                    <a:ext uri="{9D8B030D-6E8A-4147-A177-3AD203B41FA5}">
                      <a16:colId xmlns:a16="http://schemas.microsoft.com/office/drawing/2014/main" val="4041370389"/>
                    </a:ext>
                  </a:extLst>
                </a:gridCol>
              </a:tblGrid>
              <a:tr h="4751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Feature extractor</a:t>
                      </a:r>
                      <a:endParaRPr lang="zh-TW" altLang="en-US" sz="10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Encoder </a:t>
                      </a:r>
                      <a:endParaRPr lang="zh-TW" altLang="en-US" sz="10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Component Projection Network</a:t>
                      </a:r>
                    </a:p>
                  </a:txBody>
                  <a:tcPr marL="68580" marR="68580" marT="34290" marB="34290">
                    <a:lnR w="12700" cap="flat" cmpd="sng" algn="ctr">
                      <a:noFill/>
                      <a:prstDash val="solid"/>
                      <a:round/>
                      <a:headEnd type="none" w="med" len="med"/>
                      <a:tailEnd type="none" w="med" len="med"/>
                    </a:lnR>
                    <a:solidFill>
                      <a:srgbClr val="1C72DB"/>
                    </a:solidFill>
                  </a:tcPr>
                </a:tc>
                <a:extLst>
                  <a:ext uri="{0D108BD9-81ED-4DB2-BD59-A6C34878D82A}">
                    <a16:rowId xmlns:a16="http://schemas.microsoft.com/office/drawing/2014/main" val="1436596836"/>
                  </a:ext>
                </a:extLst>
              </a:tr>
              <a:tr h="199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3611493012"/>
                  </a:ext>
                </a:extLst>
              </a:tr>
            </a:tbl>
          </a:graphicData>
        </a:graphic>
      </p:graphicFrame>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FB71C8D3-7017-486A-BD6B-110B52691C2E}"/>
                  </a:ext>
                </a:extLst>
              </p:cNvPr>
              <p:cNvSpPr/>
              <p:nvPr/>
            </p:nvSpPr>
            <p:spPr>
              <a:xfrm>
                <a:off x="6375025" y="3388712"/>
                <a:ext cx="1011206"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i="1">
                          <a:latin typeface="Cambria Math" panose="02040503050406030204" pitchFamily="18" charset="0"/>
                        </a:rPr>
                        <m:t>(</m:t>
                      </m:r>
                      <m:sSubSup>
                        <m:sSubSupPr>
                          <m:ctrlPr>
                            <a:rPr lang="en-US" altLang="zh-TW" sz="1050" i="1" dirty="0">
                              <a:latin typeface="Cambria Math" panose="02040503050406030204" pitchFamily="18" charset="0"/>
                            </a:rPr>
                          </m:ctrlPr>
                        </m:sSubSupPr>
                        <m:e>
                          <m:r>
                            <a:rPr lang="en-US" altLang="zh-TW" sz="1050" i="1" dirty="0">
                              <a:latin typeface="Cambria Math" panose="02040503050406030204" pitchFamily="18" charset="0"/>
                            </a:rPr>
                            <m:t>𝑧</m:t>
                          </m:r>
                        </m:e>
                        <m:sub>
                          <m:r>
                            <a:rPr lang="en-US" altLang="zh-TW" sz="1050" i="1" dirty="0">
                              <a:latin typeface="Cambria Math" panose="02040503050406030204" pitchFamily="18" charset="0"/>
                            </a:rPr>
                            <m:t>𝑐𝑜𝑚</m:t>
                          </m:r>
                        </m:sub>
                        <m:sup>
                          <m:r>
                            <a:rPr lang="en-US" altLang="zh-TW" sz="1050" i="1" dirty="0">
                              <a:latin typeface="Cambria Math" panose="02040503050406030204" pitchFamily="18" charset="0"/>
                            </a:rPr>
                            <m:t>′</m:t>
                          </m:r>
                        </m:sup>
                      </m:sSubSup>
                      <m:r>
                        <a:rPr lang="en-US" altLang="zh-TW" sz="1050" i="1">
                          <a:latin typeface="Cambria Math" panose="02040503050406030204" pitchFamily="18" charset="0"/>
                        </a:rPr>
                        <m:t>)</m:t>
                      </m:r>
                    </m:oMath>
                  </m:oMathPara>
                </a14:m>
                <a:endParaRPr lang="zh-TW" altLang="en-US" sz="1050" i="1" dirty="0"/>
              </a:p>
            </p:txBody>
          </p:sp>
        </mc:Choice>
        <mc:Fallback xmlns="">
          <p:sp>
            <p:nvSpPr>
              <p:cNvPr id="62" name="矩形 61">
                <a:extLst>
                  <a:ext uri="{FF2B5EF4-FFF2-40B4-BE49-F238E27FC236}">
                    <a16:creationId xmlns:a16="http://schemas.microsoft.com/office/drawing/2014/main" id="{FB71C8D3-7017-486A-BD6B-110B52691C2E}"/>
                  </a:ext>
                </a:extLst>
              </p:cNvPr>
              <p:cNvSpPr>
                <a:spLocks noRot="1" noChangeAspect="1" noMove="1" noResize="1" noEditPoints="1" noAdjustHandles="1" noChangeArrowheads="1" noChangeShapeType="1" noTextEdit="1"/>
              </p:cNvSpPr>
              <p:nvPr/>
            </p:nvSpPr>
            <p:spPr>
              <a:xfrm>
                <a:off x="6375025" y="3388712"/>
                <a:ext cx="1011206" cy="80872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70C32288-A0C7-4C0C-8DDE-F526E33A6BF0}"/>
                  </a:ext>
                </a:extLst>
              </p:cNvPr>
              <p:cNvSpPr/>
              <p:nvPr/>
            </p:nvSpPr>
            <p:spPr>
              <a:xfrm>
                <a:off x="6365303" y="2142240"/>
                <a:ext cx="1007938"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ea typeface="Cambria Math" panose="02040503050406030204" pitchFamily="18" charset="0"/>
                        </a:rPr>
                        <m:t>F</m:t>
                      </m:r>
                      <m:sSub>
                        <m:sSubPr>
                          <m:ctrlPr>
                            <a:rPr lang="en-US" altLang="zh-TW" sz="1050" i="1" dirty="0">
                              <a:latin typeface="Cambria Math" panose="02040503050406030204" pitchFamily="18" charset="0"/>
                              <a:ea typeface="Cambria Math" panose="02040503050406030204" pitchFamily="18" charset="0"/>
                            </a:rPr>
                          </m:ctrlPr>
                        </m:sSubPr>
                        <m:e>
                          <m:r>
                            <m:rPr>
                              <m:sty m:val="p"/>
                            </m:rPr>
                            <a:rPr lang="en-US" altLang="zh-TW" sz="1050" dirty="0">
                              <a:latin typeface="Cambria Math" panose="02040503050406030204" pitchFamily="18" charset="0"/>
                              <a:ea typeface="Cambria Math" panose="02040503050406030204" pitchFamily="18" charset="0"/>
                            </a:rPr>
                            <m:t>C</m:t>
                          </m:r>
                        </m:e>
                        <m:sub>
                          <m:r>
                            <a:rPr lang="en-US" altLang="zh-TW" sz="1050" dirty="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𝑧</m:t>
                          </m:r>
                        </m:e>
                        <m:sub>
                          <m:r>
                            <a:rPr lang="en-US" altLang="zh-TW" sz="1050" i="1">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70" name="矩形 69">
                <a:extLst>
                  <a:ext uri="{FF2B5EF4-FFF2-40B4-BE49-F238E27FC236}">
                    <a16:creationId xmlns:a16="http://schemas.microsoft.com/office/drawing/2014/main" id="{70C32288-A0C7-4C0C-8DDE-F526E33A6BF0}"/>
                  </a:ext>
                </a:extLst>
              </p:cNvPr>
              <p:cNvSpPr>
                <a:spLocks noRot="1" noChangeAspect="1" noMove="1" noResize="1" noEditPoints="1" noAdjustHandles="1" noChangeArrowheads="1" noChangeShapeType="1" noTextEdit="1"/>
              </p:cNvSpPr>
              <p:nvPr/>
            </p:nvSpPr>
            <p:spPr>
              <a:xfrm>
                <a:off x="6365303" y="2142240"/>
                <a:ext cx="1007938" cy="808725"/>
              </a:xfrm>
              <a:prstGeom prst="rect">
                <a:avLst/>
              </a:prstGeom>
              <a:blipFill>
                <a:blip r:embed="rId5"/>
                <a:stretch>
                  <a:fillRect/>
                </a:stretch>
              </a:blipFill>
            </p:spPr>
            <p:txBody>
              <a:bodyPr/>
              <a:lstStyle/>
              <a:p>
                <a:r>
                  <a:rPr lang="zh-TW" altLang="en-US">
                    <a:noFill/>
                  </a:rPr>
                  <a:t> </a:t>
                </a:r>
              </a:p>
            </p:txBody>
          </p:sp>
        </mc:Fallback>
      </mc:AlternateContent>
      <p:cxnSp>
        <p:nvCxnSpPr>
          <p:cNvPr id="82" name="直線單箭頭接點 81">
            <a:extLst>
              <a:ext uri="{FF2B5EF4-FFF2-40B4-BE49-F238E27FC236}">
                <a16:creationId xmlns:a16="http://schemas.microsoft.com/office/drawing/2014/main" id="{8528ABAC-A0EB-4548-A3AB-3534860EF014}"/>
              </a:ext>
            </a:extLst>
          </p:cNvPr>
          <p:cNvCxnSpPr>
            <a:stCxn id="70" idx="3"/>
          </p:cNvCxnSpPr>
          <p:nvPr/>
        </p:nvCxnSpPr>
        <p:spPr>
          <a:xfrm>
            <a:off x="7373242" y="2546603"/>
            <a:ext cx="5575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2E2E15CD-5770-40E6-951F-A795C205AA3A}"/>
              </a:ext>
            </a:extLst>
          </p:cNvPr>
          <p:cNvCxnSpPr>
            <a:cxnSpLocks/>
            <a:stCxn id="135" idx="2"/>
            <a:endCxn id="7" idx="1"/>
          </p:cNvCxnSpPr>
          <p:nvPr/>
        </p:nvCxnSpPr>
        <p:spPr>
          <a:xfrm>
            <a:off x="1565230" y="2215409"/>
            <a:ext cx="961543" cy="28305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54253C6F-0FDB-422D-A121-3B3753EB726D}"/>
                  </a:ext>
                </a:extLst>
              </p:cNvPr>
              <p:cNvSpPr txBox="1"/>
              <p:nvPr/>
            </p:nvSpPr>
            <p:spPr>
              <a:xfrm>
                <a:off x="473987" y="2206629"/>
                <a:ext cx="797506" cy="4283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84" name="文字方塊 83">
                <a:extLst>
                  <a:ext uri="{FF2B5EF4-FFF2-40B4-BE49-F238E27FC236}">
                    <a16:creationId xmlns:a16="http://schemas.microsoft.com/office/drawing/2014/main" id="{54253C6F-0FDB-422D-A121-3B3753EB726D}"/>
                  </a:ext>
                </a:extLst>
              </p:cNvPr>
              <p:cNvSpPr txBox="1">
                <a:spLocks noRot="1" noChangeAspect="1" noMove="1" noResize="1" noEditPoints="1" noAdjustHandles="1" noChangeArrowheads="1" noChangeShapeType="1" noTextEdit="1"/>
              </p:cNvSpPr>
              <p:nvPr/>
            </p:nvSpPr>
            <p:spPr>
              <a:xfrm>
                <a:off x="473987" y="2206629"/>
                <a:ext cx="797506" cy="428372"/>
              </a:xfrm>
              <a:prstGeom prst="rect">
                <a:avLst/>
              </a:prstGeom>
              <a:blipFill>
                <a:blip r:embed="rId6"/>
                <a:stretch>
                  <a:fillRect r="-3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0D61F010-CB45-4944-B29D-F256FEB83091}"/>
                  </a:ext>
                </a:extLst>
              </p:cNvPr>
              <p:cNvSpPr txBox="1"/>
              <p:nvPr/>
            </p:nvSpPr>
            <p:spPr>
              <a:xfrm>
                <a:off x="4682876" y="2205449"/>
                <a:ext cx="589581"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𝑧</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86" name="文字方塊 85">
                <a:extLst>
                  <a:ext uri="{FF2B5EF4-FFF2-40B4-BE49-F238E27FC236}">
                    <a16:creationId xmlns:a16="http://schemas.microsoft.com/office/drawing/2014/main" id="{0D61F010-CB45-4944-B29D-F256FEB83091}"/>
                  </a:ext>
                </a:extLst>
              </p:cNvPr>
              <p:cNvSpPr txBox="1">
                <a:spLocks noRot="1" noChangeAspect="1" noMove="1" noResize="1" noEditPoints="1" noAdjustHandles="1" noChangeArrowheads="1" noChangeShapeType="1" noTextEdit="1"/>
              </p:cNvSpPr>
              <p:nvPr/>
            </p:nvSpPr>
            <p:spPr>
              <a:xfrm>
                <a:off x="4682876" y="2205449"/>
                <a:ext cx="589581" cy="266868"/>
              </a:xfrm>
              <a:prstGeom prst="rect">
                <a:avLst/>
              </a:prstGeom>
              <a:blipFill>
                <a:blip r:embed="rId7"/>
                <a:stretch>
                  <a:fillRect/>
                </a:stretch>
              </a:blipFill>
            </p:spPr>
            <p:txBody>
              <a:bodyPr/>
              <a:lstStyle/>
              <a:p>
                <a:r>
                  <a:rPr lang="zh-TW" altLang="en-US">
                    <a:noFill/>
                  </a:rPr>
                  <a:t> </a:t>
                </a:r>
              </a:p>
            </p:txBody>
          </p:sp>
        </mc:Fallback>
      </mc:AlternateContent>
      <p:sp>
        <p:nvSpPr>
          <p:cNvPr id="87" name="圓角矩形 23">
            <a:extLst>
              <a:ext uri="{FF2B5EF4-FFF2-40B4-BE49-F238E27FC236}">
                <a16:creationId xmlns:a16="http://schemas.microsoft.com/office/drawing/2014/main" id="{04FB5FE3-D8FC-4C21-A869-56EEF2281003}"/>
              </a:ext>
            </a:extLst>
          </p:cNvPr>
          <p:cNvSpPr/>
          <p:nvPr/>
        </p:nvSpPr>
        <p:spPr>
          <a:xfrm>
            <a:off x="7930776" y="215442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88" name="圓角矩形 24">
            <a:extLst>
              <a:ext uri="{FF2B5EF4-FFF2-40B4-BE49-F238E27FC236}">
                <a16:creationId xmlns:a16="http://schemas.microsoft.com/office/drawing/2014/main" id="{E4CD9864-17E4-4E5C-8EAD-E3A00302698E}"/>
              </a:ext>
            </a:extLst>
          </p:cNvPr>
          <p:cNvSpPr/>
          <p:nvPr/>
        </p:nvSpPr>
        <p:spPr>
          <a:xfrm>
            <a:off x="7944242" y="3403253"/>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89" name="直線單箭頭接點 88">
            <a:extLst>
              <a:ext uri="{FF2B5EF4-FFF2-40B4-BE49-F238E27FC236}">
                <a16:creationId xmlns:a16="http://schemas.microsoft.com/office/drawing/2014/main" id="{163FDFDB-5482-4760-A06A-C5A6FC31CAD1}"/>
              </a:ext>
            </a:extLst>
          </p:cNvPr>
          <p:cNvCxnSpPr>
            <a:stCxn id="62" idx="3"/>
          </p:cNvCxnSpPr>
          <p:nvPr/>
        </p:nvCxnSpPr>
        <p:spPr>
          <a:xfrm flipV="1">
            <a:off x="7386232" y="3790128"/>
            <a:ext cx="554265" cy="2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4F5FD61F-5E9F-4605-B8C5-430FB8A26A96}"/>
                  </a:ext>
                </a:extLst>
              </p:cNvPr>
              <p:cNvSpPr txBox="1"/>
              <p:nvPr/>
            </p:nvSpPr>
            <p:spPr>
              <a:xfrm>
                <a:off x="1703583" y="1461434"/>
                <a:ext cx="490276"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97" name="文字方塊 96">
                <a:extLst>
                  <a:ext uri="{FF2B5EF4-FFF2-40B4-BE49-F238E27FC236}">
                    <a16:creationId xmlns:a16="http://schemas.microsoft.com/office/drawing/2014/main" id="{4F5FD61F-5E9F-4605-B8C5-430FB8A26A96}"/>
                  </a:ext>
                </a:extLst>
              </p:cNvPr>
              <p:cNvSpPr txBox="1">
                <a:spLocks noRot="1" noChangeAspect="1" noMove="1" noResize="1" noEditPoints="1" noAdjustHandles="1" noChangeArrowheads="1" noChangeShapeType="1" noTextEdit="1"/>
              </p:cNvSpPr>
              <p:nvPr/>
            </p:nvSpPr>
            <p:spPr>
              <a:xfrm>
                <a:off x="1703583" y="1461434"/>
                <a:ext cx="490276" cy="266868"/>
              </a:xfrm>
              <a:prstGeom prst="rect">
                <a:avLst/>
              </a:prstGeom>
              <a:blipFill>
                <a:blip r:embed="rId8"/>
                <a:stretch>
                  <a:fillRect/>
                </a:stretch>
              </a:blipFill>
            </p:spPr>
            <p:txBody>
              <a:bodyPr/>
              <a:lstStyle/>
              <a:p>
                <a:r>
                  <a:rPr lang="zh-TW" altLang="en-US">
                    <a:noFill/>
                  </a:rPr>
                  <a:t> </a:t>
                </a:r>
              </a:p>
            </p:txBody>
          </p:sp>
        </mc:Fallback>
      </mc:AlternateContent>
      <p:cxnSp>
        <p:nvCxnSpPr>
          <p:cNvPr id="98" name="肘形接點 16">
            <a:extLst>
              <a:ext uri="{FF2B5EF4-FFF2-40B4-BE49-F238E27FC236}">
                <a16:creationId xmlns:a16="http://schemas.microsoft.com/office/drawing/2014/main" id="{83F4CEA0-78E6-4954-BBE5-D730B25708D9}"/>
              </a:ext>
            </a:extLst>
          </p:cNvPr>
          <p:cNvCxnSpPr>
            <a:cxnSpLocks/>
            <a:endCxn id="88" idx="2"/>
          </p:cNvCxnSpPr>
          <p:nvPr/>
        </p:nvCxnSpPr>
        <p:spPr>
          <a:xfrm flipV="1">
            <a:off x="1576841" y="4217871"/>
            <a:ext cx="6801652" cy="107866"/>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70A0636E-B082-45C4-8471-F07669FF03BB}"/>
                  </a:ext>
                </a:extLst>
              </p:cNvPr>
              <p:cNvSpPr/>
              <p:nvPr/>
            </p:nvSpPr>
            <p:spPr>
              <a:xfrm>
                <a:off x="7315362" y="2237792"/>
                <a:ext cx="611357" cy="266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19" name="矩形 118">
                <a:extLst>
                  <a:ext uri="{FF2B5EF4-FFF2-40B4-BE49-F238E27FC236}">
                    <a16:creationId xmlns:a16="http://schemas.microsoft.com/office/drawing/2014/main" id="{70A0636E-B082-45C4-8471-F07669FF03BB}"/>
                  </a:ext>
                </a:extLst>
              </p:cNvPr>
              <p:cNvSpPr>
                <a:spLocks noRot="1" noChangeAspect="1" noMove="1" noResize="1" noEditPoints="1" noAdjustHandles="1" noChangeArrowheads="1" noChangeShapeType="1" noTextEdit="1"/>
              </p:cNvSpPr>
              <p:nvPr/>
            </p:nvSpPr>
            <p:spPr>
              <a:xfrm>
                <a:off x="7315362" y="2237792"/>
                <a:ext cx="611357" cy="266868"/>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2" name="文字方塊 121">
                <a:extLst>
                  <a:ext uri="{FF2B5EF4-FFF2-40B4-BE49-F238E27FC236}">
                    <a16:creationId xmlns:a16="http://schemas.microsoft.com/office/drawing/2014/main" id="{521820FA-97C2-4B08-8DF3-4B25CBA2703F}"/>
                  </a:ext>
                </a:extLst>
              </p:cNvPr>
              <p:cNvSpPr txBox="1"/>
              <p:nvPr/>
            </p:nvSpPr>
            <p:spPr>
              <a:xfrm>
                <a:off x="5952456" y="3442025"/>
                <a:ext cx="518731"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050" b="0" i="1" dirty="0" smtClean="0">
                              <a:latin typeface="Cambria Math" panose="02040503050406030204" pitchFamily="18" charset="0"/>
                            </a:rPr>
                          </m:ctrlPr>
                        </m:sSubSupPr>
                        <m:e>
                          <m:r>
                            <a:rPr lang="en-US" altLang="zh-TW" sz="1050" b="0" i="1" dirty="0" smtClean="0">
                              <a:latin typeface="Cambria Math" panose="02040503050406030204" pitchFamily="18" charset="0"/>
                            </a:rPr>
                            <m:t>𝑧</m:t>
                          </m:r>
                        </m:e>
                        <m:sub>
                          <m:r>
                            <a:rPr lang="en-US" altLang="zh-TW" sz="1050" i="1" dirty="0">
                              <a:latin typeface="Cambria Math" panose="02040503050406030204" pitchFamily="18" charset="0"/>
                            </a:rPr>
                            <m:t>𝑐𝑜𝑚</m:t>
                          </m:r>
                        </m:sub>
                        <m:sup>
                          <m:r>
                            <a:rPr lang="en-US" altLang="zh-TW" sz="1050" b="0" i="1" dirty="0" smtClean="0">
                              <a:latin typeface="Cambria Math" panose="02040503050406030204" pitchFamily="18" charset="0"/>
                            </a:rPr>
                            <m:t>′</m:t>
                          </m:r>
                        </m:sup>
                      </m:sSubSup>
                    </m:oMath>
                  </m:oMathPara>
                </a14:m>
                <a:endParaRPr lang="zh-TW" altLang="en-US" sz="1050" dirty="0"/>
              </a:p>
            </p:txBody>
          </p:sp>
        </mc:Choice>
        <mc:Fallback xmlns="">
          <p:sp>
            <p:nvSpPr>
              <p:cNvPr id="122" name="文字方塊 121">
                <a:extLst>
                  <a:ext uri="{FF2B5EF4-FFF2-40B4-BE49-F238E27FC236}">
                    <a16:creationId xmlns:a16="http://schemas.microsoft.com/office/drawing/2014/main" id="{521820FA-97C2-4B08-8DF3-4B25CBA2703F}"/>
                  </a:ext>
                </a:extLst>
              </p:cNvPr>
              <p:cNvSpPr txBox="1">
                <a:spLocks noRot="1" noChangeAspect="1" noMove="1" noResize="1" noEditPoints="1" noAdjustHandles="1" noChangeArrowheads="1" noChangeShapeType="1" noTextEdit="1"/>
              </p:cNvSpPr>
              <p:nvPr/>
            </p:nvSpPr>
            <p:spPr>
              <a:xfrm>
                <a:off x="5952456" y="3442025"/>
                <a:ext cx="518731" cy="253916"/>
              </a:xfrm>
              <a:prstGeom prst="rect">
                <a:avLst/>
              </a:prstGeom>
              <a:blipFill>
                <a:blip r:embed="rId10"/>
                <a:stretch>
                  <a:fillRect/>
                </a:stretch>
              </a:blipFill>
            </p:spPr>
            <p:txBody>
              <a:bodyPr/>
              <a:lstStyle/>
              <a:p>
                <a:r>
                  <a:rPr lang="zh-TW" altLang="en-US">
                    <a:noFill/>
                  </a:rPr>
                  <a:t> </a:t>
                </a:r>
              </a:p>
            </p:txBody>
          </p:sp>
        </mc:Fallback>
      </mc:AlternateContent>
      <p:cxnSp>
        <p:nvCxnSpPr>
          <p:cNvPr id="123" name="直線單箭頭接點 122">
            <a:extLst>
              <a:ext uri="{FF2B5EF4-FFF2-40B4-BE49-F238E27FC236}">
                <a16:creationId xmlns:a16="http://schemas.microsoft.com/office/drawing/2014/main" id="{E8373C19-173B-433A-B7E8-2678D6B3C679}"/>
              </a:ext>
            </a:extLst>
          </p:cNvPr>
          <p:cNvCxnSpPr>
            <a:cxnSpLocks/>
            <a:endCxn id="13" idx="1"/>
          </p:cNvCxnSpPr>
          <p:nvPr/>
        </p:nvCxnSpPr>
        <p:spPr>
          <a:xfrm flipV="1">
            <a:off x="1576841" y="3649925"/>
            <a:ext cx="949932" cy="1502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0CEBFC2B-E913-4336-AC9D-021DA02CDC12}"/>
                  </a:ext>
                </a:extLst>
              </p:cNvPr>
              <p:cNvSpPr txBox="1"/>
              <p:nvPr/>
            </p:nvSpPr>
            <p:spPr>
              <a:xfrm>
                <a:off x="1637446" y="3372002"/>
                <a:ext cx="604926"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4" name="文字方塊 123">
                <a:extLst>
                  <a:ext uri="{FF2B5EF4-FFF2-40B4-BE49-F238E27FC236}">
                    <a16:creationId xmlns:a16="http://schemas.microsoft.com/office/drawing/2014/main" id="{0CEBFC2B-E913-4336-AC9D-021DA02CDC12}"/>
                  </a:ext>
                </a:extLst>
              </p:cNvPr>
              <p:cNvSpPr txBox="1">
                <a:spLocks noRot="1" noChangeAspect="1" noMove="1" noResize="1" noEditPoints="1" noAdjustHandles="1" noChangeArrowheads="1" noChangeShapeType="1" noTextEdit="1"/>
              </p:cNvSpPr>
              <p:nvPr/>
            </p:nvSpPr>
            <p:spPr>
              <a:xfrm>
                <a:off x="1637446" y="3372002"/>
                <a:ext cx="604926" cy="253916"/>
              </a:xfrm>
              <a:prstGeom prst="rect">
                <a:avLst/>
              </a:prstGeom>
              <a:blipFill>
                <a:blip r:embed="rId11"/>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3AAEB97A-4CE5-442D-99A4-5CACECAE9829}"/>
                  </a:ext>
                </a:extLst>
              </p:cNvPr>
              <p:cNvSpPr txBox="1"/>
              <p:nvPr/>
            </p:nvSpPr>
            <p:spPr>
              <a:xfrm>
                <a:off x="1696653" y="3961708"/>
                <a:ext cx="438951"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7" name="文字方塊 126">
                <a:extLst>
                  <a:ext uri="{FF2B5EF4-FFF2-40B4-BE49-F238E27FC236}">
                    <a16:creationId xmlns:a16="http://schemas.microsoft.com/office/drawing/2014/main" id="{3AAEB97A-4CE5-442D-99A4-5CACECAE9829}"/>
                  </a:ext>
                </a:extLst>
              </p:cNvPr>
              <p:cNvSpPr txBox="1">
                <a:spLocks noRot="1" noChangeAspect="1" noMove="1" noResize="1" noEditPoints="1" noAdjustHandles="1" noChangeArrowheads="1" noChangeShapeType="1" noTextEdit="1"/>
              </p:cNvSpPr>
              <p:nvPr/>
            </p:nvSpPr>
            <p:spPr>
              <a:xfrm>
                <a:off x="1696653" y="3961708"/>
                <a:ext cx="438951" cy="407582"/>
              </a:xfrm>
              <a:prstGeom prst="rect">
                <a:avLst/>
              </a:prstGeom>
              <a:blipFill>
                <a:blip r:embed="rId12"/>
                <a:stretch>
                  <a:fillRect/>
                </a:stretch>
              </a:blipFill>
            </p:spPr>
            <p:txBody>
              <a:bodyPr/>
              <a:lstStyle/>
              <a:p>
                <a:r>
                  <a:rPr lang="zh-TW" altLang="en-US">
                    <a:noFill/>
                  </a:rPr>
                  <a:t> </a:t>
                </a:r>
              </a:p>
            </p:txBody>
          </p:sp>
        </mc:Fallback>
      </mc:AlternateContent>
      <p:sp>
        <p:nvSpPr>
          <p:cNvPr id="135" name="梯形 134">
            <a:extLst>
              <a:ext uri="{FF2B5EF4-FFF2-40B4-BE49-F238E27FC236}">
                <a16:creationId xmlns:a16="http://schemas.microsoft.com/office/drawing/2014/main" id="{487D5AE2-5FFA-42CA-81B1-C8DCA710D678}"/>
              </a:ext>
            </a:extLst>
          </p:cNvPr>
          <p:cNvSpPr/>
          <p:nvPr/>
        </p:nvSpPr>
        <p:spPr>
          <a:xfrm rot="16200000">
            <a:off x="1039204" y="2157765"/>
            <a:ext cx="936764" cy="11528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6" name="梯形 135">
            <a:extLst>
              <a:ext uri="{FF2B5EF4-FFF2-40B4-BE49-F238E27FC236}">
                <a16:creationId xmlns:a16="http://schemas.microsoft.com/office/drawing/2014/main" id="{CB125000-2C71-4AC8-B065-5011B14A1066}"/>
              </a:ext>
            </a:extLst>
          </p:cNvPr>
          <p:cNvSpPr/>
          <p:nvPr/>
        </p:nvSpPr>
        <p:spPr>
          <a:xfrm rot="16200000">
            <a:off x="1052793" y="3951611"/>
            <a:ext cx="909589" cy="11528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2C76648D-82B1-4969-AFFF-456278994FDF}"/>
                  </a:ext>
                </a:extLst>
              </p:cNvPr>
              <p:cNvSpPr txBox="1"/>
              <p:nvPr/>
            </p:nvSpPr>
            <p:spPr>
              <a:xfrm>
                <a:off x="405155" y="3604818"/>
                <a:ext cx="797506"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137" name="文字方塊 136">
                <a:extLst>
                  <a:ext uri="{FF2B5EF4-FFF2-40B4-BE49-F238E27FC236}">
                    <a16:creationId xmlns:a16="http://schemas.microsoft.com/office/drawing/2014/main" id="{2C76648D-82B1-4969-AFFF-456278994FDF}"/>
                  </a:ext>
                </a:extLst>
              </p:cNvPr>
              <p:cNvSpPr txBox="1">
                <a:spLocks noRot="1" noChangeAspect="1" noMove="1" noResize="1" noEditPoints="1" noAdjustHandles="1" noChangeArrowheads="1" noChangeShapeType="1" noTextEdit="1"/>
              </p:cNvSpPr>
              <p:nvPr/>
            </p:nvSpPr>
            <p:spPr>
              <a:xfrm>
                <a:off x="405155" y="3604818"/>
                <a:ext cx="797506" cy="407582"/>
              </a:xfrm>
              <a:prstGeom prst="rect">
                <a:avLst/>
              </a:prstGeom>
              <a:blipFill>
                <a:blip r:embed="rId13"/>
                <a:stretch>
                  <a:fillRect r="-763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75B064D5-A601-4523-ACEB-F56B67C8E0C8}"/>
                  </a:ext>
                </a:extLst>
              </p:cNvPr>
              <p:cNvSpPr txBox="1"/>
              <p:nvPr/>
            </p:nvSpPr>
            <p:spPr>
              <a:xfrm>
                <a:off x="1596456" y="2364874"/>
                <a:ext cx="665951"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38" name="文字方塊 137">
                <a:extLst>
                  <a:ext uri="{FF2B5EF4-FFF2-40B4-BE49-F238E27FC236}">
                    <a16:creationId xmlns:a16="http://schemas.microsoft.com/office/drawing/2014/main" id="{75B064D5-A601-4523-ACEB-F56B67C8E0C8}"/>
                  </a:ext>
                </a:extLst>
              </p:cNvPr>
              <p:cNvSpPr txBox="1">
                <a:spLocks noRot="1" noChangeAspect="1" noMove="1" noResize="1" noEditPoints="1" noAdjustHandles="1" noChangeArrowheads="1" noChangeShapeType="1" noTextEdit="1"/>
              </p:cNvSpPr>
              <p:nvPr/>
            </p:nvSpPr>
            <p:spPr>
              <a:xfrm>
                <a:off x="1596456" y="2364874"/>
                <a:ext cx="665951" cy="266868"/>
              </a:xfrm>
              <a:prstGeom prst="rect">
                <a:avLst/>
              </a:prstGeom>
              <a:blipFill>
                <a:blip r:embed="rId14"/>
                <a:stretch>
                  <a:fillRect/>
                </a:stretch>
              </a:blipFill>
            </p:spPr>
            <p:txBody>
              <a:bodyPr/>
              <a:lstStyle/>
              <a:p>
                <a:r>
                  <a:rPr lang="zh-TW" altLang="en-US">
                    <a:noFill/>
                  </a:rPr>
                  <a:t> </a:t>
                </a:r>
              </a:p>
            </p:txBody>
          </p:sp>
        </mc:Fallback>
      </mc:AlternateContent>
      <p:cxnSp>
        <p:nvCxnSpPr>
          <p:cNvPr id="139" name="接點: 肘形 138">
            <a:extLst>
              <a:ext uri="{FF2B5EF4-FFF2-40B4-BE49-F238E27FC236}">
                <a16:creationId xmlns:a16="http://schemas.microsoft.com/office/drawing/2014/main" id="{FC67040F-4740-4111-9291-E1F08E4397E6}"/>
              </a:ext>
            </a:extLst>
          </p:cNvPr>
          <p:cNvCxnSpPr>
            <a:cxnSpLocks/>
            <a:endCxn id="87" idx="0"/>
          </p:cNvCxnSpPr>
          <p:nvPr/>
        </p:nvCxnSpPr>
        <p:spPr>
          <a:xfrm>
            <a:off x="1576841" y="1947356"/>
            <a:ext cx="6788186" cy="207064"/>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93FF3A23-8DCF-4E85-A779-CF14C25E956A}"/>
              </a:ext>
            </a:extLst>
          </p:cNvPr>
          <p:cNvCxnSpPr>
            <a:cxnSpLocks/>
            <a:endCxn id="136" idx="0"/>
          </p:cNvCxnSpPr>
          <p:nvPr/>
        </p:nvCxnSpPr>
        <p:spPr>
          <a:xfrm flipV="1">
            <a:off x="527250" y="4009255"/>
            <a:ext cx="922694" cy="135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C343FC0C-659D-4582-B502-E3414A49E31A}"/>
              </a:ext>
            </a:extLst>
          </p:cNvPr>
          <p:cNvCxnSpPr>
            <a:cxnSpLocks/>
            <a:endCxn id="135" idx="0"/>
          </p:cNvCxnSpPr>
          <p:nvPr/>
        </p:nvCxnSpPr>
        <p:spPr>
          <a:xfrm>
            <a:off x="527250" y="2215408"/>
            <a:ext cx="9226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4" name="矩形 143">
                <a:extLst>
                  <a:ext uri="{FF2B5EF4-FFF2-40B4-BE49-F238E27FC236}">
                    <a16:creationId xmlns:a16="http://schemas.microsoft.com/office/drawing/2014/main" id="{89F663E8-91FB-4B6A-96D5-AF58AF6D9C1E}"/>
                  </a:ext>
                </a:extLst>
              </p:cNvPr>
              <p:cNvSpPr/>
              <p:nvPr/>
            </p:nvSpPr>
            <p:spPr>
              <a:xfrm>
                <a:off x="4977155" y="3390996"/>
                <a:ext cx="1066219" cy="802948"/>
              </a:xfrm>
              <a:prstGeom prst="rect">
                <a:avLst/>
              </a:prstGeom>
              <a:solidFill>
                <a:srgbClr val="1C72D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b="1" dirty="0"/>
                  <a:t>Component Projection Network</a:t>
                </a:r>
              </a:p>
              <a:p>
                <a:pPr algn="ctr"/>
                <a14:m>
                  <m:oMathPara xmlns:m="http://schemas.openxmlformats.org/officeDocument/2006/math">
                    <m:oMathParaPr>
                      <m:jc m:val="centerGroup"/>
                    </m:oMathParaPr>
                    <m:oMath xmlns:m="http://schemas.openxmlformats.org/officeDocument/2006/math">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2</m:t>
                          </m:r>
                        </m:sub>
                      </m:sSub>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144" name="矩形 143">
                <a:extLst>
                  <a:ext uri="{FF2B5EF4-FFF2-40B4-BE49-F238E27FC236}">
                    <a16:creationId xmlns:a16="http://schemas.microsoft.com/office/drawing/2014/main" id="{89F663E8-91FB-4B6A-96D5-AF58AF6D9C1E}"/>
                  </a:ext>
                </a:extLst>
              </p:cNvPr>
              <p:cNvSpPr>
                <a:spLocks noRot="1" noChangeAspect="1" noMove="1" noResize="1" noEditPoints="1" noAdjustHandles="1" noChangeArrowheads="1" noChangeShapeType="1" noTextEdit="1"/>
              </p:cNvSpPr>
              <p:nvPr/>
            </p:nvSpPr>
            <p:spPr>
              <a:xfrm>
                <a:off x="4977155" y="3390996"/>
                <a:ext cx="1066219" cy="802948"/>
              </a:xfrm>
              <a:prstGeom prst="rect">
                <a:avLst/>
              </a:prstGeom>
              <a:blipFill>
                <a:blip r:embed="rId15"/>
                <a:stretch>
                  <a:fillRect/>
                </a:stretch>
              </a:blipFill>
            </p:spPr>
            <p:txBody>
              <a:bodyPr/>
              <a:lstStyle/>
              <a:p>
                <a:r>
                  <a:rPr lang="zh-TW" altLang="en-US">
                    <a:noFill/>
                  </a:rPr>
                  <a:t> </a:t>
                </a:r>
              </a:p>
            </p:txBody>
          </p:sp>
        </mc:Fallback>
      </mc:AlternateContent>
      <p:cxnSp>
        <p:nvCxnSpPr>
          <p:cNvPr id="4" name="接點: 肘形 3">
            <a:extLst>
              <a:ext uri="{FF2B5EF4-FFF2-40B4-BE49-F238E27FC236}">
                <a16:creationId xmlns:a16="http://schemas.microsoft.com/office/drawing/2014/main" id="{252E33B5-0B02-4B73-85D2-2E27D7D7A85C}"/>
              </a:ext>
            </a:extLst>
          </p:cNvPr>
          <p:cNvCxnSpPr>
            <a:cxnSpLocks/>
            <a:stCxn id="13" idx="3"/>
            <a:endCxn id="144" idx="1"/>
          </p:cNvCxnSpPr>
          <p:nvPr/>
        </p:nvCxnSpPr>
        <p:spPr>
          <a:xfrm>
            <a:off x="3611192" y="3649925"/>
            <a:ext cx="1365963" cy="142545"/>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線單箭頭接點 145">
            <a:extLst>
              <a:ext uri="{FF2B5EF4-FFF2-40B4-BE49-F238E27FC236}">
                <a16:creationId xmlns:a16="http://schemas.microsoft.com/office/drawing/2014/main" id="{F90AA942-BC53-4693-AD16-40519364CBD0}"/>
              </a:ext>
            </a:extLst>
          </p:cNvPr>
          <p:cNvCxnSpPr>
            <a:cxnSpLocks/>
            <a:stCxn id="144" idx="3"/>
            <a:endCxn id="62" idx="1"/>
          </p:cNvCxnSpPr>
          <p:nvPr/>
        </p:nvCxnSpPr>
        <p:spPr>
          <a:xfrm>
            <a:off x="6043374" y="3792470"/>
            <a:ext cx="331651" cy="6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4BC04A1F-6D7B-478A-9A23-B206204F0499}"/>
                  </a:ext>
                </a:extLst>
              </p:cNvPr>
              <p:cNvSpPr txBox="1"/>
              <p:nvPr/>
            </p:nvSpPr>
            <p:spPr>
              <a:xfrm>
                <a:off x="3894036" y="3350555"/>
                <a:ext cx="518731"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smtClean="0">
                              <a:latin typeface="Cambria Math" panose="02040503050406030204" pitchFamily="18" charset="0"/>
                            </a:rPr>
                          </m:ctrlPr>
                        </m:sSubPr>
                        <m:e>
                          <m:r>
                            <a:rPr lang="en-US" altLang="zh-TW" sz="1050" b="0" i="1" smtClean="0">
                              <a:latin typeface="Cambria Math" panose="02040503050406030204" pitchFamily="18" charset="0"/>
                            </a:rPr>
                            <m:t>𝑧</m:t>
                          </m:r>
                        </m:e>
                        <m:sub>
                          <m:r>
                            <a:rPr lang="en-US" altLang="zh-TW" sz="1050" b="0" i="1" smtClean="0">
                              <a:latin typeface="Cambria Math" panose="02040503050406030204" pitchFamily="18" charset="0"/>
                            </a:rPr>
                            <m:t>𝑐𝑜𝑚</m:t>
                          </m:r>
                        </m:sub>
                      </m:sSub>
                    </m:oMath>
                  </m:oMathPara>
                </a14:m>
                <a:endParaRPr lang="en-US" altLang="zh-TW" sz="1050" b="0" dirty="0"/>
              </a:p>
            </p:txBody>
          </p:sp>
        </mc:Choice>
        <mc:Fallback xmlns="">
          <p:sp>
            <p:nvSpPr>
              <p:cNvPr id="148" name="文字方塊 147">
                <a:extLst>
                  <a:ext uri="{FF2B5EF4-FFF2-40B4-BE49-F238E27FC236}">
                    <a16:creationId xmlns:a16="http://schemas.microsoft.com/office/drawing/2014/main" id="{4BC04A1F-6D7B-478A-9A23-B206204F0499}"/>
                  </a:ext>
                </a:extLst>
              </p:cNvPr>
              <p:cNvSpPr txBox="1">
                <a:spLocks noRot="1" noChangeAspect="1" noMove="1" noResize="1" noEditPoints="1" noAdjustHandles="1" noChangeArrowheads="1" noChangeShapeType="1" noTextEdit="1"/>
              </p:cNvSpPr>
              <p:nvPr/>
            </p:nvSpPr>
            <p:spPr>
              <a:xfrm>
                <a:off x="3894036" y="3350555"/>
                <a:ext cx="518731" cy="253916"/>
              </a:xfrm>
              <a:prstGeom prst="rect">
                <a:avLst/>
              </a:prstGeom>
              <a:blipFill>
                <a:blip r:embed="rId17"/>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7938149E-9B44-4A2D-A0C3-05B1ECDCA2FE}"/>
              </a:ext>
            </a:extLst>
          </p:cNvPr>
          <p:cNvCxnSpPr>
            <a:cxnSpLocks/>
            <a:stCxn id="7" idx="3"/>
            <a:endCxn id="70" idx="1"/>
          </p:cNvCxnSpPr>
          <p:nvPr/>
        </p:nvCxnSpPr>
        <p:spPr>
          <a:xfrm>
            <a:off x="3611192" y="2498459"/>
            <a:ext cx="2754111" cy="481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矩形 1">
            <a:extLst>
              <a:ext uri="{FF2B5EF4-FFF2-40B4-BE49-F238E27FC236}">
                <a16:creationId xmlns:a16="http://schemas.microsoft.com/office/drawing/2014/main" id="{A6441D99-359B-D71D-4D40-F74E5D585B08}"/>
              </a:ext>
            </a:extLst>
          </p:cNvPr>
          <p:cNvSpPr/>
          <p:nvPr/>
        </p:nvSpPr>
        <p:spPr>
          <a:xfrm>
            <a:off x="5530414" y="4519828"/>
            <a:ext cx="2702984" cy="253916"/>
          </a:xfrm>
          <a:prstGeom prst="rect">
            <a:avLst/>
          </a:prstGeom>
        </p:spPr>
        <p:txBody>
          <a:bodyPr wrap="none">
            <a:spAutoFit/>
          </a:bodyPr>
          <a:lstStyle/>
          <a:p>
            <a:r>
              <a:rPr lang="en-US" altLang="zh-TW" sz="1050" dirty="0"/>
              <a:t>Inducing points = number of component types</a:t>
            </a:r>
            <a:endParaRPr lang="zh-TW" altLang="en-US" sz="1050" dirty="0"/>
          </a:p>
        </p:txBody>
      </p:sp>
      <p:cxnSp>
        <p:nvCxnSpPr>
          <p:cNvPr id="3" name="直線單箭頭接點 2">
            <a:extLst>
              <a:ext uri="{FF2B5EF4-FFF2-40B4-BE49-F238E27FC236}">
                <a16:creationId xmlns:a16="http://schemas.microsoft.com/office/drawing/2014/main" id="{D43F5253-E931-F44A-5892-08B27DBD7E56}"/>
              </a:ext>
            </a:extLst>
          </p:cNvPr>
          <p:cNvCxnSpPr>
            <a:cxnSpLocks/>
          </p:cNvCxnSpPr>
          <p:nvPr/>
        </p:nvCxnSpPr>
        <p:spPr>
          <a:xfrm flipV="1">
            <a:off x="6875556" y="4197437"/>
            <a:ext cx="5072" cy="322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6A08E33-83B7-383D-E98E-A6E4E5F138C3}"/>
              </a:ext>
            </a:extLst>
          </p:cNvPr>
          <p:cNvSpPr/>
          <p:nvPr/>
        </p:nvSpPr>
        <p:spPr bwMode="auto">
          <a:xfrm>
            <a:off x="168540" y="90085"/>
            <a:ext cx="4419480"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Element in each ablative architecture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6DDF00E-11B8-AD7D-3EE4-47749C3E0FBD}"/>
                  </a:ext>
                </a:extLst>
              </p:cNvPr>
              <p:cNvSpPr/>
              <p:nvPr/>
            </p:nvSpPr>
            <p:spPr>
              <a:xfrm>
                <a:off x="4572000" y="111563"/>
                <a:ext cx="4674293" cy="540469"/>
              </a:xfrm>
              <a:prstGeom prst="rect">
                <a:avLst/>
              </a:prstGeom>
            </p:spPr>
            <p:txBody>
              <a:bodyPr wrap="non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6" name="矩形 5">
                <a:extLst>
                  <a:ext uri="{FF2B5EF4-FFF2-40B4-BE49-F238E27FC236}">
                    <a16:creationId xmlns:a16="http://schemas.microsoft.com/office/drawing/2014/main" id="{76DDF00E-11B8-AD7D-3EE4-47749C3E0FBD}"/>
                  </a:ext>
                </a:extLst>
              </p:cNvPr>
              <p:cNvSpPr>
                <a:spLocks noRot="1" noChangeAspect="1" noMove="1" noResize="1" noEditPoints="1" noAdjustHandles="1" noChangeArrowheads="1" noChangeShapeType="1" noTextEdit="1"/>
              </p:cNvSpPr>
              <p:nvPr/>
            </p:nvSpPr>
            <p:spPr>
              <a:xfrm>
                <a:off x="4572000" y="111563"/>
                <a:ext cx="4674293" cy="540469"/>
              </a:xfrm>
              <a:prstGeom prst="rect">
                <a:avLst/>
              </a:prstGeom>
              <a:blipFill>
                <a:blip r:embed="rId18"/>
                <a:stretch>
                  <a:fillRect b="-33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04AF982-F006-CB30-D700-B6E59CE1136A}"/>
                  </a:ext>
                </a:extLst>
              </p:cNvPr>
              <p:cNvSpPr/>
              <p:nvPr/>
            </p:nvSpPr>
            <p:spPr>
              <a:xfrm>
                <a:off x="2526773" y="2201469"/>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7" name="矩形 6">
                <a:extLst>
                  <a:ext uri="{FF2B5EF4-FFF2-40B4-BE49-F238E27FC236}">
                    <a16:creationId xmlns:a16="http://schemas.microsoft.com/office/drawing/2014/main" id="{504AF982-F006-CB30-D700-B6E59CE1136A}"/>
                  </a:ext>
                </a:extLst>
              </p:cNvPr>
              <p:cNvSpPr>
                <a:spLocks noRot="1" noChangeAspect="1" noMove="1" noResize="1" noEditPoints="1" noAdjustHandles="1" noChangeArrowheads="1" noChangeShapeType="1" noTextEdit="1"/>
              </p:cNvSpPr>
              <p:nvPr/>
            </p:nvSpPr>
            <p:spPr>
              <a:xfrm>
                <a:off x="2526773" y="2201469"/>
                <a:ext cx="1084419" cy="593979"/>
              </a:xfrm>
              <a:prstGeom prst="rect">
                <a:avLst/>
              </a:prstGeom>
              <a:blipFill>
                <a:blip r:embed="rId1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197E33B3-3A55-C88C-D23E-B060F24C2E7D}"/>
                  </a:ext>
                </a:extLst>
              </p:cNvPr>
              <p:cNvSpPr/>
              <p:nvPr/>
            </p:nvSpPr>
            <p:spPr>
              <a:xfrm>
                <a:off x="2526773" y="3352935"/>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13" name="矩形 12">
                <a:extLst>
                  <a:ext uri="{FF2B5EF4-FFF2-40B4-BE49-F238E27FC236}">
                    <a16:creationId xmlns:a16="http://schemas.microsoft.com/office/drawing/2014/main" id="{197E33B3-3A55-C88C-D23E-B060F24C2E7D}"/>
                  </a:ext>
                </a:extLst>
              </p:cNvPr>
              <p:cNvSpPr>
                <a:spLocks noRot="1" noChangeAspect="1" noMove="1" noResize="1" noEditPoints="1" noAdjustHandles="1" noChangeArrowheads="1" noChangeShapeType="1" noTextEdit="1"/>
              </p:cNvSpPr>
              <p:nvPr/>
            </p:nvSpPr>
            <p:spPr>
              <a:xfrm>
                <a:off x="2526773" y="3352935"/>
                <a:ext cx="1084419" cy="593979"/>
              </a:xfrm>
              <a:prstGeom prst="rect">
                <a:avLst/>
              </a:prstGeom>
              <a:blipFill>
                <a:blip r:embed="rId20"/>
                <a:stretch>
                  <a:fillRect/>
                </a:stretch>
              </a:blipFill>
            </p:spPr>
            <p:txBody>
              <a:bodyPr/>
              <a:lstStyle/>
              <a:p>
                <a:r>
                  <a:rPr lang="zh-TW" altLang="en-US">
                    <a:noFill/>
                  </a:rPr>
                  <a:t> </a:t>
                </a:r>
              </a:p>
            </p:txBody>
          </p:sp>
        </mc:Fallback>
      </mc:AlternateContent>
      <p:cxnSp>
        <p:nvCxnSpPr>
          <p:cNvPr id="14" name="直線單箭頭接點 13">
            <a:extLst>
              <a:ext uri="{FF2B5EF4-FFF2-40B4-BE49-F238E27FC236}">
                <a16:creationId xmlns:a16="http://schemas.microsoft.com/office/drawing/2014/main" id="{F184CCD4-BF22-27D7-38B1-46EF807178D7}"/>
              </a:ext>
            </a:extLst>
          </p:cNvPr>
          <p:cNvCxnSpPr>
            <a:cxnSpLocks/>
            <a:stCxn id="7" idx="2"/>
            <a:endCxn id="13" idx="0"/>
          </p:cNvCxnSpPr>
          <p:nvPr/>
        </p:nvCxnSpPr>
        <p:spPr>
          <a:xfrm>
            <a:off x="3068983" y="2795448"/>
            <a:ext cx="0" cy="557487"/>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文字方塊 14">
            <a:extLst>
              <a:ext uri="{FF2B5EF4-FFF2-40B4-BE49-F238E27FC236}">
                <a16:creationId xmlns:a16="http://schemas.microsoft.com/office/drawing/2014/main" id="{3C8A2DDB-D175-4938-E426-15B28DDFDADE}"/>
              </a:ext>
            </a:extLst>
          </p:cNvPr>
          <p:cNvSpPr txBox="1"/>
          <p:nvPr/>
        </p:nvSpPr>
        <p:spPr>
          <a:xfrm>
            <a:off x="3175808" y="2943185"/>
            <a:ext cx="1178624" cy="300082"/>
          </a:xfrm>
          <a:prstGeom prst="rect">
            <a:avLst/>
          </a:prstGeom>
          <a:noFill/>
        </p:spPr>
        <p:txBody>
          <a:bodyPr wrap="square" rtlCol="0">
            <a:spAutoFit/>
          </a:bodyPr>
          <a:lstStyle/>
          <a:p>
            <a:r>
              <a:rPr lang="en-US" altLang="zh-TW" dirty="0"/>
              <a:t>Shared weight</a:t>
            </a:r>
            <a:endParaRPr lang="zh-TW" altLang="en-US"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96E35CC-4D01-45B4-5C75-5151F3F01B49}"/>
                  </a:ext>
                </a:extLst>
              </p:cNvPr>
              <p:cNvSpPr/>
              <p:nvPr/>
            </p:nvSpPr>
            <p:spPr>
              <a:xfrm>
                <a:off x="7345351" y="3433565"/>
                <a:ext cx="613316" cy="253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oMath>
                  </m:oMathPara>
                </a14:m>
                <a:endParaRPr lang="zh-TW" altLang="en-US" sz="1050" i="1" dirty="0">
                  <a:latin typeface="Cambria Math" panose="02040503050406030204" pitchFamily="18" charset="0"/>
                </a:endParaRPr>
              </a:p>
            </p:txBody>
          </p:sp>
        </mc:Choice>
        <mc:Fallback xmlns="">
          <p:sp>
            <p:nvSpPr>
              <p:cNvPr id="8" name="矩形 7">
                <a:extLst>
                  <a:ext uri="{FF2B5EF4-FFF2-40B4-BE49-F238E27FC236}">
                    <a16:creationId xmlns:a16="http://schemas.microsoft.com/office/drawing/2014/main" id="{296E35CC-4D01-45B4-5C75-5151F3F01B49}"/>
                  </a:ext>
                </a:extLst>
              </p:cNvPr>
              <p:cNvSpPr>
                <a:spLocks noRot="1" noChangeAspect="1" noMove="1" noResize="1" noEditPoints="1" noAdjustHandles="1" noChangeArrowheads="1" noChangeShapeType="1" noTextEdit="1"/>
              </p:cNvSpPr>
              <p:nvPr/>
            </p:nvSpPr>
            <p:spPr>
              <a:xfrm>
                <a:off x="7345351" y="3433565"/>
                <a:ext cx="613316" cy="253916"/>
              </a:xfrm>
              <a:prstGeom prst="rect">
                <a:avLst/>
              </a:prstGeom>
              <a:blipFill>
                <a:blip r:embed="rId21"/>
                <a:stretch>
                  <a:fillRect/>
                </a:stretch>
              </a:blipFill>
            </p:spPr>
            <p:txBody>
              <a:bodyPr/>
              <a:lstStyle/>
              <a:p>
                <a:r>
                  <a:rPr lang="zh-TW" altLang="en-US">
                    <a:noFill/>
                  </a:rPr>
                  <a:t> </a:t>
                </a:r>
              </a:p>
            </p:txBody>
          </p:sp>
        </mc:Fallback>
      </mc:AlternateContent>
      <p:sp>
        <p:nvSpPr>
          <p:cNvPr id="21" name="頁尾版面配置區 20">
            <a:extLst>
              <a:ext uri="{FF2B5EF4-FFF2-40B4-BE49-F238E27FC236}">
                <a16:creationId xmlns:a16="http://schemas.microsoft.com/office/drawing/2014/main" id="{F3A03960-CBD4-AB99-BC44-303971470D46}"/>
              </a:ext>
            </a:extLst>
          </p:cNvPr>
          <p:cNvSpPr>
            <a:spLocks noGrp="1"/>
          </p:cNvSpPr>
          <p:nvPr>
            <p:ph type="ftr" sz="quarter" idx="11"/>
          </p:nvPr>
        </p:nvSpPr>
        <p:spPr/>
        <p:txBody>
          <a:bodyPr/>
          <a:lstStyle/>
          <a:p>
            <a:r>
              <a:rPr lang="en-US" altLang="zh-TW"/>
              <a:t>/78</a:t>
            </a:r>
            <a:endParaRPr lang="zh-TW" altLang="en-US" dirty="0"/>
          </a:p>
        </p:txBody>
      </p:sp>
      <p:sp>
        <p:nvSpPr>
          <p:cNvPr id="22" name="投影片編號版面配置區 21">
            <a:extLst>
              <a:ext uri="{FF2B5EF4-FFF2-40B4-BE49-F238E27FC236}">
                <a16:creationId xmlns:a16="http://schemas.microsoft.com/office/drawing/2014/main" id="{153EACB8-551C-0CB2-B249-A73A1A3C84D4}"/>
              </a:ext>
            </a:extLst>
          </p:cNvPr>
          <p:cNvSpPr>
            <a:spLocks noGrp="1"/>
          </p:cNvSpPr>
          <p:nvPr>
            <p:ph type="sldNum" sz="quarter" idx="12"/>
          </p:nvPr>
        </p:nvSpPr>
        <p:spPr/>
        <p:txBody>
          <a:bodyPr/>
          <a:lstStyle/>
          <a:p>
            <a:fld id="{EE3F9CDB-1F21-4789-A81E-8FEA25CE194B}" type="slidenum">
              <a:rPr lang="zh-CN" altLang="en-US" smtClean="0"/>
              <a:pPr/>
              <a:t>89</a:t>
            </a:fld>
            <a:endParaRPr lang="zh-CN" altLang="en-US" dirty="0"/>
          </a:p>
        </p:txBody>
      </p:sp>
    </p:spTree>
    <p:extLst>
      <p:ext uri="{BB962C8B-B14F-4D97-AF65-F5344CB8AC3E}">
        <p14:creationId xmlns:p14="http://schemas.microsoft.com/office/powerpoint/2010/main" val="99610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FCC8168F-CDEC-6696-C4F4-787AB37AC96B}"/>
              </a:ext>
            </a:extLst>
          </p:cNvPr>
          <p:cNvSpPr/>
          <p:nvPr/>
        </p:nvSpPr>
        <p:spPr bwMode="auto">
          <a:xfrm>
            <a:off x="147318" y="90085"/>
            <a:ext cx="5564344" cy="646331"/>
          </a:xfrm>
          <a:prstGeom prst="rect">
            <a:avLst/>
          </a:prstGeom>
          <a:noFill/>
        </p:spPr>
        <p:txBody>
          <a:bodyPr wrap="none">
            <a:spAutoFit/>
          </a:bodyPr>
          <a:lstStyle/>
          <a:p>
            <a:pPr>
              <a:defRPr/>
            </a:pPr>
            <a:r>
              <a:rPr lang="zh-CN"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Part1: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Introduction and</a:t>
            </a:r>
            <a:r>
              <a:rPr lang="zh-TW" altLang="en-US"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The proposed method</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Contribution of this study</a:t>
            </a:r>
            <a:endPar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AF0C3946-3120-5762-5683-C40295D26CDB}"/>
                  </a:ext>
                </a:extLst>
              </p:cNvPr>
              <p:cNvSpPr txBox="1"/>
              <p:nvPr/>
            </p:nvSpPr>
            <p:spPr>
              <a:xfrm>
                <a:off x="781050" y="901785"/>
                <a:ext cx="7581900" cy="3631956"/>
              </a:xfrm>
              <a:prstGeom prst="rect">
                <a:avLst/>
              </a:prstGeom>
              <a:noFill/>
            </p:spPr>
            <p:txBody>
              <a:bodyPr wrap="square">
                <a:spAutoFit/>
              </a:bodyPr>
              <a:lstStyle/>
              <a:p>
                <a:r>
                  <a:rPr lang="en-US" altLang="zh-TW" sz="1200" b="1" dirty="0">
                    <a:solidFill>
                      <a:prstClr val="black"/>
                    </a:solidFill>
                    <a:latin typeface="Cambria" panose="02040503050406030204" pitchFamily="18" charset="0"/>
                    <a:ea typeface="Cambria" panose="02040503050406030204" pitchFamily="18" charset="0"/>
                  </a:rPr>
                  <a:t>We have achieved the following changes by transitioning from GMM to Gaussian Process classifier (GPC) :</a:t>
                </a:r>
              </a:p>
              <a:p>
                <a:endParaRPr lang="en-US" altLang="zh-TW" sz="1200" dirty="0">
                  <a:solidFill>
                    <a:prstClr val="black"/>
                  </a:solidFill>
                  <a:latin typeface="Cambria" panose="02040503050406030204" pitchFamily="18" charset="0"/>
                  <a:ea typeface="Cambria" panose="02040503050406030204" pitchFamily="18" charset="0"/>
                </a:endParaRPr>
              </a:p>
              <a:p>
                <a:pPr marL="228600" indent="-228600">
                  <a:buFont typeface="+mj-lt"/>
                  <a:buAutoNum type="arabicPeriod"/>
                </a:pPr>
                <a:r>
                  <a:rPr lang="en-US" altLang="zh-TW" sz="1200" b="1" dirty="0">
                    <a:solidFill>
                      <a:prstClr val="black"/>
                    </a:solidFill>
                    <a:latin typeface="Cambria" panose="02040503050406030204" pitchFamily="18" charset="0"/>
                    <a:ea typeface="Cambria" panose="02040503050406030204" pitchFamily="18" charset="0"/>
                  </a:rPr>
                  <a:t>Gaussian Processes for Large-Scale Data </a:t>
                </a:r>
                <a:r>
                  <a:rPr lang="en-US" altLang="zh-TW" sz="1200" dirty="0">
                    <a:solidFill>
                      <a:prstClr val="black"/>
                    </a:solidFill>
                    <a:latin typeface="Cambria" panose="02040503050406030204" pitchFamily="18" charset="0"/>
                    <a:ea typeface="Cambria" panose="02040503050406030204" pitchFamily="18" charset="0"/>
                  </a:rPr>
                  <a:t>: To perform Gaussian process calculations on a large volume of data, we employed the optimization techniques of Inducing Points and Variational Evidence Lower Bound (ELBO). </a:t>
                </a:r>
              </a:p>
              <a:p>
                <a:pPr marL="571500" lvl="1" indent="-228600">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Inducing Points involve selecting a small subset of data points from the original dataset. These points are then used to approximate the original Gaussian process model, reducing computational complexity. </a:t>
                </a:r>
              </a:p>
              <a:p>
                <a:pPr marL="571500" lvl="1" indent="-228600">
                  <a:buFont typeface="+mj-lt"/>
                  <a:buAutoNum type="arabicPeriod"/>
                </a:pPr>
                <a:r>
                  <a:rPr lang="en-US" altLang="zh-TW" sz="1200" dirty="0">
                    <a:solidFill>
                      <a:prstClr val="black"/>
                    </a:solidFill>
                    <a:latin typeface="Cambria" panose="02040503050406030204" pitchFamily="18" charset="0"/>
                    <a:ea typeface="Cambria" panose="02040503050406030204" pitchFamily="18" charset="0"/>
                  </a:rPr>
                  <a:t>The Variational ELBO method introduces an approximate distribution (also known as a variational distribution) using inducing points in the Gaussian process. By adjusting the positions of the inducing points, this method optimizes the approximate distribution, maximizing the variation ELBO.</a:t>
                </a:r>
                <a:endParaRPr lang="en-US" altLang="zh-TW" sz="1200" b="1" dirty="0">
                  <a:solidFill>
                    <a:prstClr val="black"/>
                  </a:solidFill>
                  <a:latin typeface="Cambria" panose="02040503050406030204" pitchFamily="18" charset="0"/>
                  <a:ea typeface="Cambria" panose="02040503050406030204" pitchFamily="18" charset="0"/>
                </a:endParaRPr>
              </a:p>
              <a:p>
                <a:pPr marL="228600" indent="-228600">
                  <a:buFont typeface="+mj-lt"/>
                  <a:buAutoNum type="arabicPeriod"/>
                </a:pPr>
                <a:endParaRPr lang="en-US" altLang="zh-TW" sz="1200" b="1" dirty="0">
                  <a:solidFill>
                    <a:prstClr val="black"/>
                  </a:solidFill>
                  <a:latin typeface="Cambria" panose="02040503050406030204" pitchFamily="18" charset="0"/>
                  <a:ea typeface="Cambria" panose="02040503050406030204" pitchFamily="18" charset="0"/>
                </a:endParaRPr>
              </a:p>
              <a:p>
                <a:pPr marL="228600" indent="-228600">
                  <a:buFont typeface="+mj-lt"/>
                  <a:buAutoNum type="arabicPeriod"/>
                </a:pPr>
                <a:r>
                  <a:rPr lang="en-US" altLang="zh-TW" sz="1200" b="1" dirty="0">
                    <a:solidFill>
                      <a:prstClr val="black"/>
                    </a:solidFill>
                    <a:latin typeface="Cambria" panose="02040503050406030204" pitchFamily="18" charset="0"/>
                    <a:ea typeface="Cambria" panose="02040503050406030204" pitchFamily="18" charset="0"/>
                  </a:rPr>
                  <a:t>Prediction uncertainty to defect detection converter </a:t>
                </a:r>
                <a:r>
                  <a:rPr lang="en-US" altLang="zh-TW" sz="1200" dirty="0">
                    <a:solidFill>
                      <a:prstClr val="black"/>
                    </a:solidFill>
                    <a:latin typeface="Cambria" panose="02040503050406030204" pitchFamily="18" charset="0"/>
                    <a:ea typeface="Cambria" panose="02040503050406030204" pitchFamily="18" charset="0"/>
                  </a:rPr>
                  <a:t>: We devised this approach by implementing two predefined thresholds, </a:t>
                </a:r>
                <a14:m>
                  <m:oMath xmlns:m="http://schemas.openxmlformats.org/officeDocument/2006/math">
                    <m:sSubSup>
                      <m:sSubSupPr>
                        <m:ctrlPr>
                          <a:rPr lang="en-US" altLang="zh-TW" sz="1200" i="1">
                            <a:solidFill>
                              <a:prstClr val="black"/>
                            </a:solidFill>
                            <a:latin typeface="Cambria Math" panose="02040503050406030204" pitchFamily="18" charset="0"/>
                            <a:ea typeface="Cambria" panose="02040503050406030204" pitchFamily="18" charset="0"/>
                          </a:rPr>
                        </m:ctrlPr>
                      </m:sSubSupPr>
                      <m:e>
                        <m:r>
                          <a:rPr lang="en-US" altLang="zh-TW" sz="1200">
                            <a:solidFill>
                              <a:prstClr val="black"/>
                            </a:solidFill>
                            <a:latin typeface="Cambria Math" panose="02040503050406030204" pitchFamily="18" charset="0"/>
                            <a:ea typeface="Cambria" panose="02040503050406030204" pitchFamily="18" charset="0"/>
                          </a:rPr>
                          <m:t>𝑇</m:t>
                        </m:r>
                      </m:e>
                      <m:sub>
                        <m:r>
                          <a:rPr lang="en-US" altLang="zh-TW" sz="1200">
                            <a:solidFill>
                              <a:prstClr val="black"/>
                            </a:solidFill>
                            <a:latin typeface="Cambria Math" panose="02040503050406030204" pitchFamily="18" charset="0"/>
                            <a:ea typeface="Cambria" panose="02040503050406030204" pitchFamily="18" charset="0"/>
                          </a:rPr>
                          <m:t>𝑗</m:t>
                        </m:r>
                      </m:sub>
                      <m:sup>
                        <m:r>
                          <a:rPr lang="en-US" altLang="zh-TW" sz="1200">
                            <a:solidFill>
                              <a:prstClr val="black"/>
                            </a:solidFill>
                            <a:latin typeface="Cambria Math" panose="02040503050406030204" pitchFamily="18" charset="0"/>
                            <a:ea typeface="Cambria" panose="02040503050406030204" pitchFamily="18" charset="0"/>
                          </a:rPr>
                          <m:t>1</m:t>
                        </m:r>
                      </m:sup>
                    </m:sSubSup>
                    <m:r>
                      <a:rPr lang="en-US" altLang="zh-TW" sz="1200">
                        <a:solidFill>
                          <a:prstClr val="black"/>
                        </a:solidFill>
                        <a:latin typeface="Cambria Math" panose="02040503050406030204" pitchFamily="18" charset="0"/>
                        <a:ea typeface="Cambria" panose="02040503050406030204" pitchFamily="18" charset="0"/>
                      </a:rPr>
                      <m:t> </m:t>
                    </m:r>
                  </m:oMath>
                </a14:m>
                <a:r>
                  <a:rPr lang="en-US" altLang="zh-TW" sz="1200" dirty="0">
                    <a:solidFill>
                      <a:prstClr val="black"/>
                    </a:solidFill>
                    <a:latin typeface="Cambria" panose="02040503050406030204" pitchFamily="18" charset="0"/>
                    <a:ea typeface="Cambria" panose="02040503050406030204" pitchFamily="18" charset="0"/>
                  </a:rPr>
                  <a:t>and </a:t>
                </a:r>
                <a14:m>
                  <m:oMath xmlns:m="http://schemas.openxmlformats.org/officeDocument/2006/math">
                    <m:sSubSup>
                      <m:sSubSupPr>
                        <m:ctrlPr>
                          <a:rPr lang="en-US" altLang="zh-TW" sz="1200" i="1">
                            <a:solidFill>
                              <a:prstClr val="black"/>
                            </a:solidFill>
                            <a:latin typeface="Cambria Math" panose="02040503050406030204" pitchFamily="18" charset="0"/>
                            <a:ea typeface="Cambria" panose="02040503050406030204" pitchFamily="18" charset="0"/>
                          </a:rPr>
                        </m:ctrlPr>
                      </m:sSubSupPr>
                      <m:e>
                        <m:r>
                          <a:rPr lang="en-US" altLang="zh-TW" sz="1200">
                            <a:solidFill>
                              <a:prstClr val="black"/>
                            </a:solidFill>
                            <a:latin typeface="Cambria Math" panose="02040503050406030204" pitchFamily="18" charset="0"/>
                            <a:ea typeface="Cambria" panose="02040503050406030204" pitchFamily="18" charset="0"/>
                          </a:rPr>
                          <m:t>𝑇</m:t>
                        </m:r>
                      </m:e>
                      <m:sub>
                        <m:r>
                          <a:rPr lang="en-US" altLang="zh-TW" sz="1200">
                            <a:solidFill>
                              <a:prstClr val="black"/>
                            </a:solidFill>
                            <a:latin typeface="Cambria Math" panose="02040503050406030204" pitchFamily="18" charset="0"/>
                            <a:ea typeface="Cambria" panose="02040503050406030204" pitchFamily="18" charset="0"/>
                          </a:rPr>
                          <m:t>𝑗</m:t>
                        </m:r>
                      </m:sub>
                      <m:sup>
                        <m:r>
                          <a:rPr lang="en-US" altLang="zh-TW" sz="1200">
                            <a:solidFill>
                              <a:prstClr val="black"/>
                            </a:solidFill>
                            <a:latin typeface="Cambria Math" panose="02040503050406030204" pitchFamily="18" charset="0"/>
                            <a:ea typeface="Cambria" panose="02040503050406030204" pitchFamily="18" charset="0"/>
                          </a:rPr>
                          <m:t>2</m:t>
                        </m:r>
                      </m:sup>
                    </m:sSubSup>
                    <m:r>
                      <a:rPr lang="en-US" altLang="zh-TW" sz="1200">
                        <a:solidFill>
                          <a:prstClr val="black"/>
                        </a:solidFill>
                        <a:latin typeface="Cambria Math" panose="02040503050406030204" pitchFamily="18" charset="0"/>
                        <a:ea typeface="Cambria" panose="02040503050406030204" pitchFamily="18" charset="0"/>
                      </a:rPr>
                      <m:t> </m:t>
                    </m:r>
                  </m:oMath>
                </a14:m>
                <a:r>
                  <a:rPr lang="en-US" altLang="zh-TW" sz="1200" dirty="0">
                    <a:solidFill>
                      <a:prstClr val="black"/>
                    </a:solidFill>
                    <a:latin typeface="Cambria" panose="02040503050406030204" pitchFamily="18" charset="0"/>
                    <a:ea typeface="Cambria" panose="02040503050406030204" pitchFamily="18" charset="0"/>
                  </a:rPr>
                  <a:t>. This enables us to convert the output of the component classifier into definitive classifications of good, bad, or unknown defect states.</a:t>
                </a:r>
              </a:p>
              <a:p>
                <a:pPr lvl="1"/>
                <a:endParaRPr lang="en-US" altLang="zh-TW" sz="1200" dirty="0">
                  <a:solidFill>
                    <a:prstClr val="black"/>
                  </a:solidFill>
                  <a:latin typeface="Cambria" panose="02040503050406030204" pitchFamily="18" charset="0"/>
                  <a:ea typeface="Cambria" panose="02040503050406030204" pitchFamily="18" charset="0"/>
                </a:endParaRPr>
              </a:p>
              <a:p>
                <a:pPr marL="228600" indent="-228600">
                  <a:buFont typeface="+mj-lt"/>
                  <a:buAutoNum type="arabicPeriod"/>
                </a:pPr>
                <a:r>
                  <a:rPr lang="en-US" altLang="zh-TW" sz="1200" b="1" dirty="0">
                    <a:solidFill>
                      <a:prstClr val="black"/>
                    </a:solidFill>
                    <a:latin typeface="Cambria" panose="02040503050406030204" pitchFamily="18" charset="0"/>
                    <a:ea typeface="Cambria" panose="02040503050406030204" pitchFamily="18" charset="0"/>
                  </a:rPr>
                  <a:t>Spectral Normalization : </a:t>
                </a:r>
                <a:r>
                  <a:rPr lang="en-US" altLang="zh-TW" sz="1200" dirty="0">
                    <a:solidFill>
                      <a:prstClr val="black"/>
                    </a:solidFill>
                    <a:latin typeface="Cambria" panose="02040503050406030204" pitchFamily="18" charset="0"/>
                    <a:ea typeface="Cambria" panose="02040503050406030204" pitchFamily="18" charset="0"/>
                  </a:rPr>
                  <a:t>By employing Spectral Normalization, we can ensure that the distances between each feature point are maintained appropriately. This method has an impact on our predictions for new components. If Spectral Normalization is not applied, our algorithm's predictions for new components would be inaccurate.</a:t>
                </a:r>
                <a:endParaRPr lang="zh-TW" altLang="en-US" sz="1200" dirty="0">
                  <a:solidFill>
                    <a:prstClr val="black"/>
                  </a:solidFill>
                  <a:latin typeface="Cambria" panose="02040503050406030204" pitchFamily="18" charset="0"/>
                </a:endParaRPr>
              </a:p>
            </p:txBody>
          </p:sp>
        </mc:Choice>
        <mc:Fallback xmlns="">
          <p:sp>
            <p:nvSpPr>
              <p:cNvPr id="7" name="文字方塊 6">
                <a:extLst>
                  <a:ext uri="{FF2B5EF4-FFF2-40B4-BE49-F238E27FC236}">
                    <a16:creationId xmlns:a16="http://schemas.microsoft.com/office/drawing/2014/main" id="{AF0C3946-3120-5762-5683-C40295D26CDB}"/>
                  </a:ext>
                </a:extLst>
              </p:cNvPr>
              <p:cNvSpPr txBox="1">
                <a:spLocks noRot="1" noChangeAspect="1" noMove="1" noResize="1" noEditPoints="1" noAdjustHandles="1" noChangeArrowheads="1" noChangeShapeType="1" noTextEdit="1"/>
              </p:cNvSpPr>
              <p:nvPr/>
            </p:nvSpPr>
            <p:spPr>
              <a:xfrm>
                <a:off x="781050" y="901785"/>
                <a:ext cx="7581900" cy="3631956"/>
              </a:xfrm>
              <a:prstGeom prst="rect">
                <a:avLst/>
              </a:prstGeom>
              <a:blipFill>
                <a:blip r:embed="rId2"/>
                <a:stretch>
                  <a:fillRect t="-168" b="-336"/>
                </a:stretch>
              </a:blipFill>
            </p:spPr>
            <p:txBody>
              <a:bodyPr/>
              <a:lstStyle/>
              <a:p>
                <a:r>
                  <a:rPr lang="zh-TW" altLang="en-US">
                    <a:noFill/>
                  </a:rPr>
                  <a:t> </a:t>
                </a:r>
              </a:p>
            </p:txBody>
          </p:sp>
        </mc:Fallback>
      </mc:AlternateContent>
      <p:sp>
        <p:nvSpPr>
          <p:cNvPr id="12" name="頁尾版面配置區 11">
            <a:extLst>
              <a:ext uri="{FF2B5EF4-FFF2-40B4-BE49-F238E27FC236}">
                <a16:creationId xmlns:a16="http://schemas.microsoft.com/office/drawing/2014/main" id="{FAD622F3-C06D-3192-FA50-B91410B59F64}"/>
              </a:ext>
            </a:extLst>
          </p:cNvPr>
          <p:cNvSpPr>
            <a:spLocks noGrp="1"/>
          </p:cNvSpPr>
          <p:nvPr>
            <p:ph type="ftr" sz="quarter" idx="11"/>
          </p:nvPr>
        </p:nvSpPr>
        <p:spPr/>
        <p:txBody>
          <a:bodyPr/>
          <a:lstStyle/>
          <a:p>
            <a:r>
              <a:rPr lang="en-US" altLang="zh-TW"/>
              <a:t>/78</a:t>
            </a:r>
            <a:endParaRPr lang="zh-TW" altLang="en-US" dirty="0"/>
          </a:p>
        </p:txBody>
      </p:sp>
      <p:sp>
        <p:nvSpPr>
          <p:cNvPr id="13" name="投影片編號版面配置區 12">
            <a:extLst>
              <a:ext uri="{FF2B5EF4-FFF2-40B4-BE49-F238E27FC236}">
                <a16:creationId xmlns:a16="http://schemas.microsoft.com/office/drawing/2014/main" id="{ED9D94C6-8442-04AC-54D4-F58D8D50E6B2}"/>
              </a:ext>
            </a:extLst>
          </p:cNvPr>
          <p:cNvSpPr>
            <a:spLocks noGrp="1"/>
          </p:cNvSpPr>
          <p:nvPr>
            <p:ph type="sldNum" sz="quarter" idx="12"/>
          </p:nvPr>
        </p:nvSpPr>
        <p:spPr/>
        <p:txBody>
          <a:bodyPr/>
          <a:lstStyle/>
          <a:p>
            <a:fld id="{EE3F9CDB-1F21-4789-A81E-8FEA25CE194B}" type="slidenum">
              <a:rPr lang="zh-CN" altLang="en-US" smtClean="0"/>
              <a:pPr/>
              <a:t>9</a:t>
            </a:fld>
            <a:endParaRPr lang="zh-CN" altLang="en-US" dirty="0"/>
          </a:p>
        </p:txBody>
      </p:sp>
    </p:spTree>
    <p:extLst>
      <p:ext uri="{BB962C8B-B14F-4D97-AF65-F5344CB8AC3E}">
        <p14:creationId xmlns:p14="http://schemas.microsoft.com/office/powerpoint/2010/main" val="1036959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表格 73">
            <a:extLst>
              <a:ext uri="{FF2B5EF4-FFF2-40B4-BE49-F238E27FC236}">
                <a16:creationId xmlns:a16="http://schemas.microsoft.com/office/drawing/2014/main" id="{769CD36E-FEB3-495B-8D24-93729A5FD6DE}"/>
              </a:ext>
            </a:extLst>
          </p:cNvPr>
          <p:cNvGraphicFramePr>
            <a:graphicFrameLocks noGrp="1"/>
          </p:cNvGraphicFramePr>
          <p:nvPr/>
        </p:nvGraphicFramePr>
        <p:xfrm>
          <a:off x="5786155" y="817763"/>
          <a:ext cx="3026589" cy="746760"/>
        </p:xfrm>
        <a:graphic>
          <a:graphicData uri="http://schemas.openxmlformats.org/drawingml/2006/table">
            <a:tbl>
              <a:tblPr firstRow="1" bandRow="1">
                <a:tableStyleId>{5C22544A-7EE6-4342-B048-85BDC9FD1C3A}</a:tableStyleId>
              </a:tblPr>
              <a:tblGrid>
                <a:gridCol w="1008863">
                  <a:extLst>
                    <a:ext uri="{9D8B030D-6E8A-4147-A177-3AD203B41FA5}">
                      <a16:colId xmlns:a16="http://schemas.microsoft.com/office/drawing/2014/main" val="3026160228"/>
                    </a:ext>
                  </a:extLst>
                </a:gridCol>
                <a:gridCol w="1008863">
                  <a:extLst>
                    <a:ext uri="{9D8B030D-6E8A-4147-A177-3AD203B41FA5}">
                      <a16:colId xmlns:a16="http://schemas.microsoft.com/office/drawing/2014/main" val="3822535946"/>
                    </a:ext>
                  </a:extLst>
                </a:gridCol>
                <a:gridCol w="1008863">
                  <a:extLst>
                    <a:ext uri="{9D8B030D-6E8A-4147-A177-3AD203B41FA5}">
                      <a16:colId xmlns:a16="http://schemas.microsoft.com/office/drawing/2014/main" val="4041370389"/>
                    </a:ext>
                  </a:extLst>
                </a:gridCol>
              </a:tblGrid>
              <a:tr h="4751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dirty="0"/>
                        <a:t>Feature extractor</a:t>
                      </a:r>
                      <a:endParaRPr lang="zh-TW" altLang="en-US" sz="10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Encoder </a:t>
                      </a:r>
                      <a:endParaRPr lang="zh-TW" altLang="en-US" sz="10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000" b="1" kern="1200" dirty="0">
                          <a:solidFill>
                            <a:schemeClr val="lt1"/>
                          </a:solidFill>
                          <a:latin typeface="+mn-lt"/>
                          <a:ea typeface="+mn-ea"/>
                          <a:cs typeface="+mn-cs"/>
                        </a:rPr>
                        <a:t>Component Projection Network</a:t>
                      </a:r>
                    </a:p>
                  </a:txBody>
                  <a:tcPr marL="68580" marR="68580" marT="34290" marB="34290">
                    <a:lnR w="12700" cap="flat" cmpd="sng" algn="ctr">
                      <a:noFill/>
                      <a:prstDash val="solid"/>
                      <a:round/>
                      <a:headEnd type="none" w="med" len="med"/>
                      <a:tailEnd type="none" w="med" len="med"/>
                    </a:lnR>
                    <a:solidFill>
                      <a:srgbClr val="1C72DB"/>
                    </a:solidFill>
                  </a:tcPr>
                </a:tc>
                <a:extLst>
                  <a:ext uri="{0D108BD9-81ED-4DB2-BD59-A6C34878D82A}">
                    <a16:rowId xmlns:a16="http://schemas.microsoft.com/office/drawing/2014/main" val="1436596836"/>
                  </a:ext>
                </a:extLst>
              </a:tr>
              <a:tr h="199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0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0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noFill/>
                      <a:prstDash val="solid"/>
                      <a:round/>
                      <a:headEnd type="none" w="med" len="med"/>
                      <a:tailEnd type="none" w="med" len="med"/>
                    </a:lnR>
                  </a:tcPr>
                </a:tc>
                <a:extLst>
                  <a:ext uri="{0D108BD9-81ED-4DB2-BD59-A6C34878D82A}">
                    <a16:rowId xmlns:a16="http://schemas.microsoft.com/office/drawing/2014/main" val="3611493012"/>
                  </a:ext>
                </a:extLst>
              </a:tr>
            </a:tbl>
          </a:graphicData>
        </a:graphic>
      </p:graphicFrame>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FB71C8D3-7017-486A-BD6B-110B52691C2E}"/>
                  </a:ext>
                </a:extLst>
              </p:cNvPr>
              <p:cNvSpPr/>
              <p:nvPr/>
            </p:nvSpPr>
            <p:spPr>
              <a:xfrm>
                <a:off x="5802198" y="3358854"/>
                <a:ext cx="1011206"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1050" i="1">
                          <a:solidFill>
                            <a:schemeClr val="bg1"/>
                          </a:solidFill>
                          <a:latin typeface="Cambria Math" panose="02040503050406030204" pitchFamily="18" charset="0"/>
                        </a:rPr>
                        <m:t>𝐺</m:t>
                      </m:r>
                      <m:sSub>
                        <m:sSubPr>
                          <m:ctrlPr>
                            <a:rPr lang="en-US" altLang="zh-TW" sz="1050" i="1">
                              <a:solidFill>
                                <a:schemeClr val="bg1"/>
                              </a:solidFill>
                              <a:latin typeface="Cambria Math" panose="02040503050406030204" pitchFamily="18" charset="0"/>
                            </a:rPr>
                          </m:ctrlPr>
                        </m:sSubPr>
                        <m:e>
                          <m:r>
                            <a:rPr lang="en-US" altLang="zh-TW" sz="1050" i="1">
                              <a:solidFill>
                                <a:schemeClr val="bg1"/>
                              </a:solidFill>
                              <a:latin typeface="Cambria Math" panose="02040503050406030204" pitchFamily="18" charset="0"/>
                            </a:rPr>
                            <m:t>𝑃</m:t>
                          </m:r>
                        </m:e>
                        <m:sub>
                          <m:r>
                            <a:rPr lang="en-US" altLang="zh-TW" sz="1050" i="1">
                              <a:solidFill>
                                <a:schemeClr val="bg1"/>
                              </a:solidFill>
                              <a:latin typeface="Cambria Math" panose="02040503050406030204" pitchFamily="18" charset="0"/>
                            </a:rPr>
                            <m:t>𝑐𝑜𝑚</m:t>
                          </m:r>
                        </m:sub>
                      </m:sSub>
                    </m:oMath>
                  </m:oMathPara>
                </a14:m>
                <a:endParaRPr lang="en-US" altLang="zh-TW" sz="1050" i="1" dirty="0"/>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rPr>
                        <m:t>𝜙</m:t>
                      </m:r>
                      <m:r>
                        <a:rPr lang="en-US" altLang="zh-TW" sz="1050" i="1">
                          <a:latin typeface="Cambria Math" panose="02040503050406030204" pitchFamily="18" charset="0"/>
                        </a:rPr>
                        <m:t>(</m:t>
                      </m:r>
                      <m:sSub>
                        <m:sSubPr>
                          <m:ctrlPr>
                            <a:rPr lang="en-US" altLang="zh-TW" sz="1050" i="1">
                              <a:latin typeface="Cambria Math" panose="02040503050406030204" pitchFamily="18" charset="0"/>
                            </a:rPr>
                          </m:ctrlPr>
                        </m:sSubPr>
                        <m:e>
                          <m:r>
                            <a:rPr lang="en-US" altLang="zh-TW" sz="1050" i="1">
                              <a:latin typeface="Cambria Math" panose="02040503050406030204" pitchFamily="18" charset="0"/>
                            </a:rPr>
                            <m:t>𝑧</m:t>
                          </m:r>
                        </m:e>
                        <m:sub>
                          <m:r>
                            <a:rPr lang="en-US" altLang="zh-TW" sz="1050" i="1">
                              <a:latin typeface="Cambria Math" panose="02040503050406030204" pitchFamily="18" charset="0"/>
                            </a:rPr>
                            <m:t>𝑐𝑜𝑚</m:t>
                          </m:r>
                        </m:sub>
                      </m:sSub>
                      <m:r>
                        <a:rPr lang="en-US" altLang="zh-TW" sz="1050" i="1">
                          <a:latin typeface="Cambria Math" panose="02040503050406030204" pitchFamily="18" charset="0"/>
                        </a:rPr>
                        <m:t>)</m:t>
                      </m:r>
                    </m:oMath>
                  </m:oMathPara>
                </a14:m>
                <a:endParaRPr lang="zh-TW" altLang="en-US" sz="1050" i="1" dirty="0"/>
              </a:p>
            </p:txBody>
          </p:sp>
        </mc:Choice>
        <mc:Fallback xmlns="">
          <p:sp>
            <p:nvSpPr>
              <p:cNvPr id="62" name="矩形 61">
                <a:extLst>
                  <a:ext uri="{FF2B5EF4-FFF2-40B4-BE49-F238E27FC236}">
                    <a16:creationId xmlns:a16="http://schemas.microsoft.com/office/drawing/2014/main" id="{FB71C8D3-7017-486A-BD6B-110B52691C2E}"/>
                  </a:ext>
                </a:extLst>
              </p:cNvPr>
              <p:cNvSpPr>
                <a:spLocks noRot="1" noChangeAspect="1" noMove="1" noResize="1" noEditPoints="1" noAdjustHandles="1" noChangeArrowheads="1" noChangeShapeType="1" noTextEdit="1"/>
              </p:cNvSpPr>
              <p:nvPr/>
            </p:nvSpPr>
            <p:spPr>
              <a:xfrm>
                <a:off x="5802198" y="3358854"/>
                <a:ext cx="1011206" cy="808725"/>
              </a:xfrm>
              <a:prstGeom prst="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70C32288-A0C7-4C0C-8DDE-F526E33A6BF0}"/>
                  </a:ext>
                </a:extLst>
              </p:cNvPr>
              <p:cNvSpPr/>
              <p:nvPr/>
            </p:nvSpPr>
            <p:spPr>
              <a:xfrm>
                <a:off x="5788731" y="2026750"/>
                <a:ext cx="1007938" cy="80872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altLang="zh-TW" sz="1050" dirty="0">
                          <a:latin typeface="Cambria Math" panose="02040503050406030204" pitchFamily="18" charset="0"/>
                          <a:ea typeface="Cambria Math" panose="02040503050406030204" pitchFamily="18" charset="0"/>
                        </a:rPr>
                        <m:t>F</m:t>
                      </m:r>
                      <m:sSub>
                        <m:sSubPr>
                          <m:ctrlPr>
                            <a:rPr lang="en-US" altLang="zh-TW" sz="1050" i="1" dirty="0">
                              <a:latin typeface="Cambria Math" panose="02040503050406030204" pitchFamily="18" charset="0"/>
                              <a:ea typeface="Cambria Math" panose="02040503050406030204" pitchFamily="18" charset="0"/>
                            </a:rPr>
                          </m:ctrlPr>
                        </m:sSubPr>
                        <m:e>
                          <m:r>
                            <m:rPr>
                              <m:sty m:val="p"/>
                            </m:rPr>
                            <a:rPr lang="en-US" altLang="zh-TW" sz="1050" dirty="0">
                              <a:latin typeface="Cambria Math" panose="02040503050406030204" pitchFamily="18" charset="0"/>
                              <a:ea typeface="Cambria Math" panose="02040503050406030204" pitchFamily="18" charset="0"/>
                            </a:rPr>
                            <m:t>C</m:t>
                          </m:r>
                        </m:e>
                        <m:sub>
                          <m:r>
                            <a:rPr lang="en-US" altLang="zh-TW" sz="1050" dirty="0">
                              <a:latin typeface="Cambria Math" panose="02040503050406030204" pitchFamily="18" charset="0"/>
                              <a:ea typeface="Cambria Math" panose="02040503050406030204" pitchFamily="18" charset="0"/>
                            </a:rPr>
                            <m:t>1</m:t>
                          </m:r>
                        </m:sub>
                      </m:sSub>
                    </m:oMath>
                  </m:oMathPara>
                </a14:m>
                <a:endParaRPr lang="en-US" altLang="zh-TW" sz="1050" dirty="0">
                  <a:latin typeface="Cambria Math" panose="02040503050406030204" pitchFamily="18" charset="0"/>
                  <a:ea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a:rPr lang="en-US" altLang="zh-TW" sz="1050" i="1">
                          <a:latin typeface="Cambria Math" panose="02040503050406030204" pitchFamily="18" charset="0"/>
                          <a:ea typeface="Cambria Math" panose="02040503050406030204" pitchFamily="18" charset="0"/>
                        </a:rPr>
                        <m:t>𝜓</m:t>
                      </m:r>
                      <m:r>
                        <a:rPr lang="en-US" altLang="zh-TW" sz="1050" i="1">
                          <a:latin typeface="Cambria Math" panose="02040503050406030204" pitchFamily="18" charset="0"/>
                          <a:ea typeface="Cambria Math" panose="02040503050406030204" pitchFamily="18" charset="0"/>
                        </a:rPr>
                        <m:t>(</m:t>
                      </m:r>
                      <m:sSub>
                        <m:sSubPr>
                          <m:ctrlPr>
                            <a:rPr lang="en-US" altLang="zh-TW" sz="1050" i="1">
                              <a:latin typeface="Cambria Math" panose="02040503050406030204" pitchFamily="18" charset="0"/>
                              <a:ea typeface="Cambria Math" panose="02040503050406030204" pitchFamily="18" charset="0"/>
                            </a:rPr>
                          </m:ctrlPr>
                        </m:sSubPr>
                        <m:e>
                          <m:r>
                            <a:rPr lang="en-US" altLang="zh-TW" sz="1050" i="1">
                              <a:latin typeface="Cambria Math" panose="02040503050406030204" pitchFamily="18" charset="0"/>
                              <a:ea typeface="Cambria Math" panose="02040503050406030204" pitchFamily="18" charset="0"/>
                            </a:rPr>
                            <m:t>𝑧</m:t>
                          </m:r>
                        </m:e>
                        <m:sub>
                          <m:r>
                            <a:rPr lang="en-US" altLang="zh-TW" sz="1050" i="1">
                              <a:latin typeface="Cambria Math" panose="02040503050406030204" pitchFamily="18" charset="0"/>
                              <a:ea typeface="Cambria Math" panose="02040503050406030204" pitchFamily="18" charset="0"/>
                            </a:rPr>
                            <m:t>𝑑𝑒𝑓</m:t>
                          </m:r>
                        </m:sub>
                      </m:sSub>
                      <m:r>
                        <a:rPr lang="en-US" altLang="zh-TW" sz="1050" i="1">
                          <a:latin typeface="Cambria Math" panose="02040503050406030204" pitchFamily="18" charset="0"/>
                          <a:ea typeface="Cambria Math" panose="02040503050406030204" pitchFamily="18" charset="0"/>
                        </a:rPr>
                        <m:t>)</m:t>
                      </m:r>
                    </m:oMath>
                  </m:oMathPara>
                </a14:m>
                <a:endParaRPr lang="zh-TW" altLang="en-US" sz="1050" i="1" dirty="0">
                  <a:latin typeface="Cambria Math" panose="02040503050406030204" pitchFamily="18" charset="0"/>
                </a:endParaRPr>
              </a:p>
            </p:txBody>
          </p:sp>
        </mc:Choice>
        <mc:Fallback xmlns="">
          <p:sp>
            <p:nvSpPr>
              <p:cNvPr id="70" name="矩形 69">
                <a:extLst>
                  <a:ext uri="{FF2B5EF4-FFF2-40B4-BE49-F238E27FC236}">
                    <a16:creationId xmlns:a16="http://schemas.microsoft.com/office/drawing/2014/main" id="{70C32288-A0C7-4C0C-8DDE-F526E33A6BF0}"/>
                  </a:ext>
                </a:extLst>
              </p:cNvPr>
              <p:cNvSpPr>
                <a:spLocks noRot="1" noChangeAspect="1" noMove="1" noResize="1" noEditPoints="1" noAdjustHandles="1" noChangeArrowheads="1" noChangeShapeType="1" noTextEdit="1"/>
              </p:cNvSpPr>
              <p:nvPr/>
            </p:nvSpPr>
            <p:spPr>
              <a:xfrm>
                <a:off x="5788731" y="2026750"/>
                <a:ext cx="1007938" cy="808725"/>
              </a:xfrm>
              <a:prstGeom prst="rect">
                <a:avLst/>
              </a:prstGeom>
              <a:blipFill>
                <a:blip r:embed="rId5"/>
                <a:stretch>
                  <a:fillRect/>
                </a:stretch>
              </a:blipFill>
            </p:spPr>
            <p:txBody>
              <a:bodyPr/>
              <a:lstStyle/>
              <a:p>
                <a:r>
                  <a:rPr lang="zh-TW" altLang="en-US">
                    <a:noFill/>
                  </a:rPr>
                  <a:t> </a:t>
                </a:r>
              </a:p>
            </p:txBody>
          </p:sp>
        </mc:Fallback>
      </mc:AlternateContent>
      <p:cxnSp>
        <p:nvCxnSpPr>
          <p:cNvPr id="82" name="直線單箭頭接點 81">
            <a:extLst>
              <a:ext uri="{FF2B5EF4-FFF2-40B4-BE49-F238E27FC236}">
                <a16:creationId xmlns:a16="http://schemas.microsoft.com/office/drawing/2014/main" id="{8528ABAC-A0EB-4548-A3AB-3534860EF014}"/>
              </a:ext>
            </a:extLst>
          </p:cNvPr>
          <p:cNvCxnSpPr>
            <a:stCxn id="70" idx="3"/>
          </p:cNvCxnSpPr>
          <p:nvPr/>
        </p:nvCxnSpPr>
        <p:spPr>
          <a:xfrm>
            <a:off x="6796670" y="2431113"/>
            <a:ext cx="55753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a:extLst>
              <a:ext uri="{FF2B5EF4-FFF2-40B4-BE49-F238E27FC236}">
                <a16:creationId xmlns:a16="http://schemas.microsoft.com/office/drawing/2014/main" id="{2E2E15CD-5770-40E6-951F-A795C205AA3A}"/>
              </a:ext>
            </a:extLst>
          </p:cNvPr>
          <p:cNvCxnSpPr>
            <a:cxnSpLocks/>
            <a:stCxn id="135" idx="2"/>
            <a:endCxn id="7" idx="1"/>
          </p:cNvCxnSpPr>
          <p:nvPr/>
        </p:nvCxnSpPr>
        <p:spPr>
          <a:xfrm>
            <a:off x="2017326" y="2228109"/>
            <a:ext cx="1017442" cy="27823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文字方塊 83">
                <a:extLst>
                  <a:ext uri="{FF2B5EF4-FFF2-40B4-BE49-F238E27FC236}">
                    <a16:creationId xmlns:a16="http://schemas.microsoft.com/office/drawing/2014/main" id="{54253C6F-0FDB-422D-A121-3B3753EB726D}"/>
                  </a:ext>
                </a:extLst>
              </p:cNvPr>
              <p:cNvSpPr txBox="1"/>
              <p:nvPr/>
            </p:nvSpPr>
            <p:spPr>
              <a:xfrm>
                <a:off x="926083" y="2219329"/>
                <a:ext cx="797506" cy="4283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84" name="文字方塊 83">
                <a:extLst>
                  <a:ext uri="{FF2B5EF4-FFF2-40B4-BE49-F238E27FC236}">
                    <a16:creationId xmlns:a16="http://schemas.microsoft.com/office/drawing/2014/main" id="{54253C6F-0FDB-422D-A121-3B3753EB726D}"/>
                  </a:ext>
                </a:extLst>
              </p:cNvPr>
              <p:cNvSpPr txBox="1">
                <a:spLocks noRot="1" noChangeAspect="1" noMove="1" noResize="1" noEditPoints="1" noAdjustHandles="1" noChangeArrowheads="1" noChangeShapeType="1" noTextEdit="1"/>
              </p:cNvSpPr>
              <p:nvPr/>
            </p:nvSpPr>
            <p:spPr>
              <a:xfrm>
                <a:off x="926083" y="2219329"/>
                <a:ext cx="797506" cy="428372"/>
              </a:xfrm>
              <a:prstGeom prst="rect">
                <a:avLst/>
              </a:prstGeom>
              <a:blipFill>
                <a:blip r:embed="rId6"/>
                <a:stretch>
                  <a:fillRect r="-30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6" name="文字方塊 85">
                <a:extLst>
                  <a:ext uri="{FF2B5EF4-FFF2-40B4-BE49-F238E27FC236}">
                    <a16:creationId xmlns:a16="http://schemas.microsoft.com/office/drawing/2014/main" id="{0D61F010-CB45-4944-B29D-F256FEB83091}"/>
                  </a:ext>
                </a:extLst>
              </p:cNvPr>
              <p:cNvSpPr txBox="1"/>
              <p:nvPr/>
            </p:nvSpPr>
            <p:spPr>
              <a:xfrm>
                <a:off x="4316848" y="2160879"/>
                <a:ext cx="510304"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𝑧</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86" name="文字方塊 85">
                <a:extLst>
                  <a:ext uri="{FF2B5EF4-FFF2-40B4-BE49-F238E27FC236}">
                    <a16:creationId xmlns:a16="http://schemas.microsoft.com/office/drawing/2014/main" id="{0D61F010-CB45-4944-B29D-F256FEB83091}"/>
                  </a:ext>
                </a:extLst>
              </p:cNvPr>
              <p:cNvSpPr txBox="1">
                <a:spLocks noRot="1" noChangeAspect="1" noMove="1" noResize="1" noEditPoints="1" noAdjustHandles="1" noChangeArrowheads="1" noChangeShapeType="1" noTextEdit="1"/>
              </p:cNvSpPr>
              <p:nvPr/>
            </p:nvSpPr>
            <p:spPr>
              <a:xfrm>
                <a:off x="4316848" y="2160879"/>
                <a:ext cx="510304" cy="266868"/>
              </a:xfrm>
              <a:prstGeom prst="rect">
                <a:avLst/>
              </a:prstGeom>
              <a:blipFill>
                <a:blip r:embed="rId7"/>
                <a:stretch>
                  <a:fillRect/>
                </a:stretch>
              </a:blipFill>
            </p:spPr>
            <p:txBody>
              <a:bodyPr/>
              <a:lstStyle/>
              <a:p>
                <a:r>
                  <a:rPr lang="zh-TW" altLang="en-US">
                    <a:noFill/>
                  </a:rPr>
                  <a:t> </a:t>
                </a:r>
              </a:p>
            </p:txBody>
          </p:sp>
        </mc:Fallback>
      </mc:AlternateContent>
      <p:sp>
        <p:nvSpPr>
          <p:cNvPr id="87" name="圓角矩形 23">
            <a:extLst>
              <a:ext uri="{FF2B5EF4-FFF2-40B4-BE49-F238E27FC236}">
                <a16:creationId xmlns:a16="http://schemas.microsoft.com/office/drawing/2014/main" id="{04FB5FE3-D8FC-4C21-A869-56EEF2281003}"/>
              </a:ext>
            </a:extLst>
          </p:cNvPr>
          <p:cNvSpPr/>
          <p:nvPr/>
        </p:nvSpPr>
        <p:spPr>
          <a:xfrm>
            <a:off x="7354204" y="203893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Cross Entropy Loss</a:t>
            </a:r>
            <a:endParaRPr lang="zh-TW" altLang="en-US" sz="1050" dirty="0">
              <a:solidFill>
                <a:schemeClr val="tx1"/>
              </a:solidFill>
            </a:endParaRPr>
          </a:p>
        </p:txBody>
      </p:sp>
      <p:sp>
        <p:nvSpPr>
          <p:cNvPr id="88" name="圓角矩形 24">
            <a:extLst>
              <a:ext uri="{FF2B5EF4-FFF2-40B4-BE49-F238E27FC236}">
                <a16:creationId xmlns:a16="http://schemas.microsoft.com/office/drawing/2014/main" id="{E4CD9864-17E4-4E5C-8EAD-E3A00302698E}"/>
              </a:ext>
            </a:extLst>
          </p:cNvPr>
          <p:cNvSpPr/>
          <p:nvPr/>
        </p:nvSpPr>
        <p:spPr>
          <a:xfrm>
            <a:off x="7367670" y="3362400"/>
            <a:ext cx="868502" cy="81461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050" dirty="0">
                <a:solidFill>
                  <a:schemeClr val="tx1"/>
                </a:solidFill>
              </a:rPr>
              <a:t>Variational</a:t>
            </a:r>
          </a:p>
          <a:p>
            <a:pPr algn="ctr"/>
            <a:r>
              <a:rPr lang="en-US" altLang="zh-TW" sz="1050" dirty="0">
                <a:solidFill>
                  <a:schemeClr val="tx1"/>
                </a:solidFill>
              </a:rPr>
              <a:t>ELBO</a:t>
            </a:r>
          </a:p>
        </p:txBody>
      </p:sp>
      <p:cxnSp>
        <p:nvCxnSpPr>
          <p:cNvPr id="89" name="直線單箭頭接點 88">
            <a:extLst>
              <a:ext uri="{FF2B5EF4-FFF2-40B4-BE49-F238E27FC236}">
                <a16:creationId xmlns:a16="http://schemas.microsoft.com/office/drawing/2014/main" id="{163FDFDB-5482-4760-A06A-C5A6FC31CAD1}"/>
              </a:ext>
            </a:extLst>
          </p:cNvPr>
          <p:cNvCxnSpPr>
            <a:stCxn id="62" idx="3"/>
          </p:cNvCxnSpPr>
          <p:nvPr/>
        </p:nvCxnSpPr>
        <p:spPr>
          <a:xfrm flipV="1">
            <a:off x="6813405" y="3760270"/>
            <a:ext cx="554265" cy="294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7" name="文字方塊 96">
                <a:extLst>
                  <a:ext uri="{FF2B5EF4-FFF2-40B4-BE49-F238E27FC236}">
                    <a16:creationId xmlns:a16="http://schemas.microsoft.com/office/drawing/2014/main" id="{4F5FD61F-5E9F-4605-B8C5-430FB8A26A96}"/>
                  </a:ext>
                </a:extLst>
              </p:cNvPr>
              <p:cNvSpPr txBox="1"/>
              <p:nvPr/>
            </p:nvSpPr>
            <p:spPr>
              <a:xfrm>
                <a:off x="2155679" y="1474134"/>
                <a:ext cx="490276"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97" name="文字方塊 96">
                <a:extLst>
                  <a:ext uri="{FF2B5EF4-FFF2-40B4-BE49-F238E27FC236}">
                    <a16:creationId xmlns:a16="http://schemas.microsoft.com/office/drawing/2014/main" id="{4F5FD61F-5E9F-4605-B8C5-430FB8A26A96}"/>
                  </a:ext>
                </a:extLst>
              </p:cNvPr>
              <p:cNvSpPr txBox="1">
                <a:spLocks noRot="1" noChangeAspect="1" noMove="1" noResize="1" noEditPoints="1" noAdjustHandles="1" noChangeArrowheads="1" noChangeShapeType="1" noTextEdit="1"/>
              </p:cNvSpPr>
              <p:nvPr/>
            </p:nvSpPr>
            <p:spPr>
              <a:xfrm>
                <a:off x="2155679" y="1474134"/>
                <a:ext cx="490276" cy="266868"/>
              </a:xfrm>
              <a:prstGeom prst="rect">
                <a:avLst/>
              </a:prstGeom>
              <a:blipFill>
                <a:blip r:embed="rId8"/>
                <a:stretch>
                  <a:fillRect/>
                </a:stretch>
              </a:blipFill>
            </p:spPr>
            <p:txBody>
              <a:bodyPr/>
              <a:lstStyle/>
              <a:p>
                <a:r>
                  <a:rPr lang="zh-TW" altLang="en-US">
                    <a:noFill/>
                  </a:rPr>
                  <a:t> </a:t>
                </a:r>
              </a:p>
            </p:txBody>
          </p:sp>
        </mc:Fallback>
      </mc:AlternateContent>
      <p:cxnSp>
        <p:nvCxnSpPr>
          <p:cNvPr id="98" name="肘形接點 16">
            <a:extLst>
              <a:ext uri="{FF2B5EF4-FFF2-40B4-BE49-F238E27FC236}">
                <a16:creationId xmlns:a16="http://schemas.microsoft.com/office/drawing/2014/main" id="{83F4CEA0-78E6-4954-BBE5-D730B25708D9}"/>
              </a:ext>
            </a:extLst>
          </p:cNvPr>
          <p:cNvCxnSpPr>
            <a:cxnSpLocks/>
            <a:stCxn id="136" idx="1"/>
            <a:endCxn id="88" idx="2"/>
          </p:cNvCxnSpPr>
          <p:nvPr/>
        </p:nvCxnSpPr>
        <p:spPr>
          <a:xfrm rot="5400000" flipH="1" flipV="1">
            <a:off x="4738141" y="1398560"/>
            <a:ext cx="285321" cy="5842237"/>
          </a:xfrm>
          <a:prstGeom prst="bentConnector3">
            <a:avLst>
              <a:gd name="adj1" fmla="val 19880"/>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9" name="矩形 118">
                <a:extLst>
                  <a:ext uri="{FF2B5EF4-FFF2-40B4-BE49-F238E27FC236}">
                    <a16:creationId xmlns:a16="http://schemas.microsoft.com/office/drawing/2014/main" id="{70A0636E-B082-45C4-8471-F07669FF03BB}"/>
                  </a:ext>
                </a:extLst>
              </p:cNvPr>
              <p:cNvSpPr/>
              <p:nvPr/>
            </p:nvSpPr>
            <p:spPr>
              <a:xfrm>
                <a:off x="6738790" y="2122302"/>
                <a:ext cx="611357" cy="266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i="1" dirty="0">
                              <a:latin typeface="Cambria Math" panose="02040503050406030204" pitchFamily="18" charset="0"/>
                            </a:rPr>
                            <m:t>𝑑𝑒𝑓</m:t>
                          </m:r>
                        </m:sub>
                      </m:sSub>
                    </m:oMath>
                  </m:oMathPara>
                </a14:m>
                <a:endParaRPr lang="zh-TW" altLang="en-US" sz="1050" i="1" dirty="0">
                  <a:latin typeface="Cambria Math" panose="02040503050406030204" pitchFamily="18" charset="0"/>
                </a:endParaRPr>
              </a:p>
            </p:txBody>
          </p:sp>
        </mc:Choice>
        <mc:Fallback xmlns="">
          <p:sp>
            <p:nvSpPr>
              <p:cNvPr id="119" name="矩形 118">
                <a:extLst>
                  <a:ext uri="{FF2B5EF4-FFF2-40B4-BE49-F238E27FC236}">
                    <a16:creationId xmlns:a16="http://schemas.microsoft.com/office/drawing/2014/main" id="{70A0636E-B082-45C4-8471-F07669FF03BB}"/>
                  </a:ext>
                </a:extLst>
              </p:cNvPr>
              <p:cNvSpPr>
                <a:spLocks noRot="1" noChangeAspect="1" noMove="1" noResize="1" noEditPoints="1" noAdjustHandles="1" noChangeArrowheads="1" noChangeShapeType="1" noTextEdit="1"/>
              </p:cNvSpPr>
              <p:nvPr/>
            </p:nvSpPr>
            <p:spPr>
              <a:xfrm>
                <a:off x="6738790" y="2122302"/>
                <a:ext cx="611357" cy="266868"/>
              </a:xfrm>
              <a:prstGeom prst="rect">
                <a:avLst/>
              </a:prstGeom>
              <a:blipFill>
                <a:blip r:embed="rId9"/>
                <a:stretch>
                  <a:fillRect/>
                </a:stretch>
              </a:blipFill>
            </p:spPr>
            <p:txBody>
              <a:bodyPr/>
              <a:lstStyle/>
              <a:p>
                <a:r>
                  <a:rPr lang="zh-TW" altLang="en-US">
                    <a:noFill/>
                  </a:rPr>
                  <a:t> </a:t>
                </a:r>
              </a:p>
            </p:txBody>
          </p:sp>
        </mc:Fallback>
      </mc:AlternateContent>
      <p:cxnSp>
        <p:nvCxnSpPr>
          <p:cNvPr id="121" name="肘形接點 44">
            <a:extLst>
              <a:ext uri="{FF2B5EF4-FFF2-40B4-BE49-F238E27FC236}">
                <a16:creationId xmlns:a16="http://schemas.microsoft.com/office/drawing/2014/main" id="{11F5B104-EC95-4DEC-8D66-AED5A60799FF}"/>
              </a:ext>
            </a:extLst>
          </p:cNvPr>
          <p:cNvCxnSpPr>
            <a:cxnSpLocks/>
            <a:stCxn id="7" idx="3"/>
            <a:endCxn id="70" idx="1"/>
          </p:cNvCxnSpPr>
          <p:nvPr/>
        </p:nvCxnSpPr>
        <p:spPr>
          <a:xfrm flipV="1">
            <a:off x="4119187" y="2431113"/>
            <a:ext cx="1669544" cy="75234"/>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線單箭頭接點 122">
            <a:extLst>
              <a:ext uri="{FF2B5EF4-FFF2-40B4-BE49-F238E27FC236}">
                <a16:creationId xmlns:a16="http://schemas.microsoft.com/office/drawing/2014/main" id="{E8373C19-173B-433A-B7E8-2678D6B3C679}"/>
              </a:ext>
            </a:extLst>
          </p:cNvPr>
          <p:cNvCxnSpPr>
            <a:cxnSpLocks/>
            <a:endCxn id="8" idx="1"/>
          </p:cNvCxnSpPr>
          <p:nvPr/>
        </p:nvCxnSpPr>
        <p:spPr>
          <a:xfrm flipV="1">
            <a:off x="2028937" y="3657813"/>
            <a:ext cx="1005831" cy="1550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4" name="文字方塊 123">
                <a:extLst>
                  <a:ext uri="{FF2B5EF4-FFF2-40B4-BE49-F238E27FC236}">
                    <a16:creationId xmlns:a16="http://schemas.microsoft.com/office/drawing/2014/main" id="{0CEBFC2B-E913-4336-AC9D-021DA02CDC12}"/>
                  </a:ext>
                </a:extLst>
              </p:cNvPr>
              <p:cNvSpPr txBox="1"/>
              <p:nvPr/>
            </p:nvSpPr>
            <p:spPr>
              <a:xfrm>
                <a:off x="2141036" y="3406557"/>
                <a:ext cx="604925"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4" name="文字方塊 123">
                <a:extLst>
                  <a:ext uri="{FF2B5EF4-FFF2-40B4-BE49-F238E27FC236}">
                    <a16:creationId xmlns:a16="http://schemas.microsoft.com/office/drawing/2014/main" id="{0CEBFC2B-E913-4336-AC9D-021DA02CDC12}"/>
                  </a:ext>
                </a:extLst>
              </p:cNvPr>
              <p:cNvSpPr txBox="1">
                <a:spLocks noRot="1" noChangeAspect="1" noMove="1" noResize="1" noEditPoints="1" noAdjustHandles="1" noChangeArrowheads="1" noChangeShapeType="1" noTextEdit="1"/>
              </p:cNvSpPr>
              <p:nvPr/>
            </p:nvSpPr>
            <p:spPr>
              <a:xfrm>
                <a:off x="2141036" y="3406557"/>
                <a:ext cx="604925" cy="253916"/>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7" name="文字方塊 126">
                <a:extLst>
                  <a:ext uri="{FF2B5EF4-FFF2-40B4-BE49-F238E27FC236}">
                    <a16:creationId xmlns:a16="http://schemas.microsoft.com/office/drawing/2014/main" id="{3AAEB97A-4CE5-442D-99A4-5CACECAE9829}"/>
                  </a:ext>
                </a:extLst>
              </p:cNvPr>
              <p:cNvSpPr txBox="1"/>
              <p:nvPr/>
            </p:nvSpPr>
            <p:spPr>
              <a:xfrm>
                <a:off x="2148749" y="3974408"/>
                <a:ext cx="438951"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oMath>
                  </m:oMathPara>
                </a14:m>
                <a:endParaRPr lang="zh-TW" altLang="en-US" sz="1050" dirty="0"/>
              </a:p>
            </p:txBody>
          </p:sp>
        </mc:Choice>
        <mc:Fallback xmlns="">
          <p:sp>
            <p:nvSpPr>
              <p:cNvPr id="127" name="文字方塊 126">
                <a:extLst>
                  <a:ext uri="{FF2B5EF4-FFF2-40B4-BE49-F238E27FC236}">
                    <a16:creationId xmlns:a16="http://schemas.microsoft.com/office/drawing/2014/main" id="{3AAEB97A-4CE5-442D-99A4-5CACECAE9829}"/>
                  </a:ext>
                </a:extLst>
              </p:cNvPr>
              <p:cNvSpPr txBox="1">
                <a:spLocks noRot="1" noChangeAspect="1" noMove="1" noResize="1" noEditPoints="1" noAdjustHandles="1" noChangeArrowheads="1" noChangeShapeType="1" noTextEdit="1"/>
              </p:cNvSpPr>
              <p:nvPr/>
            </p:nvSpPr>
            <p:spPr>
              <a:xfrm>
                <a:off x="2148749" y="3974408"/>
                <a:ext cx="438951" cy="407582"/>
              </a:xfrm>
              <a:prstGeom prst="rect">
                <a:avLst/>
              </a:prstGeom>
              <a:blipFill>
                <a:blip r:embed="rId11"/>
                <a:stretch>
                  <a:fillRect/>
                </a:stretch>
              </a:blipFill>
            </p:spPr>
            <p:txBody>
              <a:bodyPr/>
              <a:lstStyle/>
              <a:p>
                <a:r>
                  <a:rPr lang="zh-TW" altLang="en-US">
                    <a:noFill/>
                  </a:rPr>
                  <a:t> </a:t>
                </a:r>
              </a:p>
            </p:txBody>
          </p:sp>
        </mc:Fallback>
      </mc:AlternateContent>
      <p:sp>
        <p:nvSpPr>
          <p:cNvPr id="135" name="梯形 134">
            <a:extLst>
              <a:ext uri="{FF2B5EF4-FFF2-40B4-BE49-F238E27FC236}">
                <a16:creationId xmlns:a16="http://schemas.microsoft.com/office/drawing/2014/main" id="{487D5AE2-5FFA-42CA-81B1-C8DCA710D678}"/>
              </a:ext>
            </a:extLst>
          </p:cNvPr>
          <p:cNvSpPr/>
          <p:nvPr/>
        </p:nvSpPr>
        <p:spPr>
          <a:xfrm rot="16200000">
            <a:off x="1491300" y="2170465"/>
            <a:ext cx="936764" cy="115287"/>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p:sp>
        <p:nvSpPr>
          <p:cNvPr id="136" name="梯形 135">
            <a:extLst>
              <a:ext uri="{FF2B5EF4-FFF2-40B4-BE49-F238E27FC236}">
                <a16:creationId xmlns:a16="http://schemas.microsoft.com/office/drawing/2014/main" id="{CB125000-2C71-4AC8-B065-5011B14A1066}"/>
              </a:ext>
            </a:extLst>
          </p:cNvPr>
          <p:cNvSpPr/>
          <p:nvPr/>
        </p:nvSpPr>
        <p:spPr>
          <a:xfrm rot="16200000">
            <a:off x="1504889" y="3964311"/>
            <a:ext cx="909589" cy="115288"/>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13"/>
          </a:p>
        </p:txBody>
      </p:sp>
      <mc:AlternateContent xmlns:mc="http://schemas.openxmlformats.org/markup-compatibility/2006" xmlns:a14="http://schemas.microsoft.com/office/drawing/2010/main">
        <mc:Choice Requires="a14">
          <p:sp>
            <p:nvSpPr>
              <p:cNvPr id="137" name="文字方塊 136">
                <a:extLst>
                  <a:ext uri="{FF2B5EF4-FFF2-40B4-BE49-F238E27FC236}">
                    <a16:creationId xmlns:a16="http://schemas.microsoft.com/office/drawing/2014/main" id="{2C76648D-82B1-4969-AFFF-456278994FDF}"/>
                  </a:ext>
                </a:extLst>
              </p:cNvPr>
              <p:cNvSpPr txBox="1"/>
              <p:nvPr/>
            </p:nvSpPr>
            <p:spPr>
              <a:xfrm>
                <a:off x="857251" y="3617518"/>
                <a:ext cx="797506" cy="4075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TW" sz="1050" i="1" dirty="0">
                          <a:latin typeface="Cambria Math" panose="02040503050406030204" pitchFamily="18" charset="0"/>
                        </a:rPr>
                        <m:t>(</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 </m:t>
                      </m:r>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𝑦</m:t>
                          </m:r>
                        </m:e>
                        <m:sub>
                          <m:r>
                            <a:rPr lang="en-US" altLang="zh-TW" sz="1050" i="1" dirty="0">
                              <a:latin typeface="Cambria Math" panose="02040503050406030204" pitchFamily="18" charset="0"/>
                            </a:rPr>
                            <m:t>𝑐𝑜𝑚</m:t>
                          </m:r>
                        </m:sub>
                      </m:sSub>
                      <m:r>
                        <a:rPr lang="en-US" altLang="zh-TW" sz="1050" i="1" dirty="0">
                          <a:latin typeface="Cambria Math" panose="02040503050406030204" pitchFamily="18" charset="0"/>
                        </a:rPr>
                        <m:t>)</m:t>
                      </m:r>
                    </m:oMath>
                  </m:oMathPara>
                </a14:m>
                <a:endParaRPr lang="zh-TW" altLang="en-US" sz="1050" dirty="0"/>
              </a:p>
            </p:txBody>
          </p:sp>
        </mc:Choice>
        <mc:Fallback xmlns="">
          <p:sp>
            <p:nvSpPr>
              <p:cNvPr id="137" name="文字方塊 136">
                <a:extLst>
                  <a:ext uri="{FF2B5EF4-FFF2-40B4-BE49-F238E27FC236}">
                    <a16:creationId xmlns:a16="http://schemas.microsoft.com/office/drawing/2014/main" id="{2C76648D-82B1-4969-AFFF-456278994FDF}"/>
                  </a:ext>
                </a:extLst>
              </p:cNvPr>
              <p:cNvSpPr txBox="1">
                <a:spLocks noRot="1" noChangeAspect="1" noMove="1" noResize="1" noEditPoints="1" noAdjustHandles="1" noChangeArrowheads="1" noChangeShapeType="1" noTextEdit="1"/>
              </p:cNvSpPr>
              <p:nvPr/>
            </p:nvSpPr>
            <p:spPr>
              <a:xfrm>
                <a:off x="857251" y="3617518"/>
                <a:ext cx="797506" cy="407582"/>
              </a:xfrm>
              <a:prstGeom prst="rect">
                <a:avLst/>
              </a:prstGeom>
              <a:blipFill>
                <a:blip r:embed="rId12"/>
                <a:stretch>
                  <a:fillRect r="-84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8" name="文字方塊 137">
                <a:extLst>
                  <a:ext uri="{FF2B5EF4-FFF2-40B4-BE49-F238E27FC236}">
                    <a16:creationId xmlns:a16="http://schemas.microsoft.com/office/drawing/2014/main" id="{75B064D5-A601-4523-ACEB-F56B67C8E0C8}"/>
                  </a:ext>
                </a:extLst>
              </p:cNvPr>
              <p:cNvSpPr txBox="1"/>
              <p:nvPr/>
            </p:nvSpPr>
            <p:spPr>
              <a:xfrm>
                <a:off x="2148749" y="2396188"/>
                <a:ext cx="626701" cy="2668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a:latin typeface="Cambria Math" panose="02040503050406030204" pitchFamily="18" charset="0"/>
                            </a:rPr>
                          </m:ctrlPr>
                        </m:sSubPr>
                        <m:e>
                          <m:r>
                            <a:rPr lang="en-US" altLang="zh-TW" sz="1050" i="1" dirty="0">
                              <a:latin typeface="Cambria Math" panose="02040503050406030204" pitchFamily="18" charset="0"/>
                            </a:rPr>
                            <m:t>𝑥</m:t>
                          </m:r>
                        </m:e>
                        <m:sub>
                          <m:r>
                            <a:rPr lang="en-US" altLang="zh-TW" sz="1050" i="1" dirty="0">
                              <a:latin typeface="Cambria Math" panose="02040503050406030204" pitchFamily="18" charset="0"/>
                            </a:rPr>
                            <m:t>𝑑𝑒𝑓</m:t>
                          </m:r>
                        </m:sub>
                      </m:sSub>
                    </m:oMath>
                  </m:oMathPara>
                </a14:m>
                <a:endParaRPr lang="zh-TW" altLang="en-US" sz="1050" dirty="0"/>
              </a:p>
            </p:txBody>
          </p:sp>
        </mc:Choice>
        <mc:Fallback xmlns="">
          <p:sp>
            <p:nvSpPr>
              <p:cNvPr id="138" name="文字方塊 137">
                <a:extLst>
                  <a:ext uri="{FF2B5EF4-FFF2-40B4-BE49-F238E27FC236}">
                    <a16:creationId xmlns:a16="http://schemas.microsoft.com/office/drawing/2014/main" id="{75B064D5-A601-4523-ACEB-F56B67C8E0C8}"/>
                  </a:ext>
                </a:extLst>
              </p:cNvPr>
              <p:cNvSpPr txBox="1">
                <a:spLocks noRot="1" noChangeAspect="1" noMove="1" noResize="1" noEditPoints="1" noAdjustHandles="1" noChangeArrowheads="1" noChangeShapeType="1" noTextEdit="1"/>
              </p:cNvSpPr>
              <p:nvPr/>
            </p:nvSpPr>
            <p:spPr>
              <a:xfrm>
                <a:off x="2148749" y="2396188"/>
                <a:ext cx="626701" cy="266868"/>
              </a:xfrm>
              <a:prstGeom prst="rect">
                <a:avLst/>
              </a:prstGeom>
              <a:blipFill>
                <a:blip r:embed="rId13"/>
                <a:stretch>
                  <a:fillRect/>
                </a:stretch>
              </a:blipFill>
            </p:spPr>
            <p:txBody>
              <a:bodyPr/>
              <a:lstStyle/>
              <a:p>
                <a:r>
                  <a:rPr lang="zh-TW" altLang="en-US">
                    <a:noFill/>
                  </a:rPr>
                  <a:t> </a:t>
                </a:r>
              </a:p>
            </p:txBody>
          </p:sp>
        </mc:Fallback>
      </mc:AlternateContent>
      <p:cxnSp>
        <p:nvCxnSpPr>
          <p:cNvPr id="139" name="接點: 肘形 138">
            <a:extLst>
              <a:ext uri="{FF2B5EF4-FFF2-40B4-BE49-F238E27FC236}">
                <a16:creationId xmlns:a16="http://schemas.microsoft.com/office/drawing/2014/main" id="{FC67040F-4740-4111-9291-E1F08E4397E6}"/>
              </a:ext>
            </a:extLst>
          </p:cNvPr>
          <p:cNvCxnSpPr>
            <a:cxnSpLocks/>
            <a:endCxn id="87" idx="0"/>
          </p:cNvCxnSpPr>
          <p:nvPr/>
        </p:nvCxnSpPr>
        <p:spPr>
          <a:xfrm>
            <a:off x="2017325" y="1899827"/>
            <a:ext cx="5771130" cy="139103"/>
          </a:xfrm>
          <a:prstGeom prst="bentConnector2">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2" name="直線單箭頭接點 141">
            <a:extLst>
              <a:ext uri="{FF2B5EF4-FFF2-40B4-BE49-F238E27FC236}">
                <a16:creationId xmlns:a16="http://schemas.microsoft.com/office/drawing/2014/main" id="{93FF3A23-8DCF-4E85-A779-CF14C25E956A}"/>
              </a:ext>
            </a:extLst>
          </p:cNvPr>
          <p:cNvCxnSpPr>
            <a:cxnSpLocks/>
            <a:endCxn id="136" idx="0"/>
          </p:cNvCxnSpPr>
          <p:nvPr/>
        </p:nvCxnSpPr>
        <p:spPr>
          <a:xfrm flipV="1">
            <a:off x="979346" y="4021955"/>
            <a:ext cx="922694" cy="135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線單箭頭接點 142">
            <a:extLst>
              <a:ext uri="{FF2B5EF4-FFF2-40B4-BE49-F238E27FC236}">
                <a16:creationId xmlns:a16="http://schemas.microsoft.com/office/drawing/2014/main" id="{C343FC0C-659D-4582-B502-E3414A49E31A}"/>
              </a:ext>
            </a:extLst>
          </p:cNvPr>
          <p:cNvCxnSpPr>
            <a:cxnSpLocks/>
            <a:endCxn id="135" idx="0"/>
          </p:cNvCxnSpPr>
          <p:nvPr/>
        </p:nvCxnSpPr>
        <p:spPr>
          <a:xfrm>
            <a:off x="979346" y="2228108"/>
            <a:ext cx="922694"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 name="接點: 肘形 3">
            <a:extLst>
              <a:ext uri="{FF2B5EF4-FFF2-40B4-BE49-F238E27FC236}">
                <a16:creationId xmlns:a16="http://schemas.microsoft.com/office/drawing/2014/main" id="{252E33B5-0B02-4B73-85D2-2E27D7D7A85C}"/>
              </a:ext>
            </a:extLst>
          </p:cNvPr>
          <p:cNvCxnSpPr>
            <a:cxnSpLocks/>
            <a:stCxn id="8" idx="3"/>
            <a:endCxn id="62" idx="1"/>
          </p:cNvCxnSpPr>
          <p:nvPr/>
        </p:nvCxnSpPr>
        <p:spPr>
          <a:xfrm>
            <a:off x="4119187" y="3657813"/>
            <a:ext cx="1683011" cy="105404"/>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8" name="文字方塊 147">
                <a:extLst>
                  <a:ext uri="{FF2B5EF4-FFF2-40B4-BE49-F238E27FC236}">
                    <a16:creationId xmlns:a16="http://schemas.microsoft.com/office/drawing/2014/main" id="{4BC04A1F-6D7B-478A-9A23-B206204F0499}"/>
                  </a:ext>
                </a:extLst>
              </p:cNvPr>
              <p:cNvSpPr txBox="1"/>
              <p:nvPr/>
            </p:nvSpPr>
            <p:spPr>
              <a:xfrm>
                <a:off x="4360302" y="3716202"/>
                <a:ext cx="472409" cy="2539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050" b="0" i="1" smtClean="0">
                              <a:latin typeface="Cambria Math" panose="02040503050406030204" pitchFamily="18" charset="0"/>
                            </a:rPr>
                          </m:ctrlPr>
                        </m:sSubPr>
                        <m:e>
                          <m:r>
                            <a:rPr lang="en-US" altLang="zh-TW" sz="1050" b="0" i="1" smtClean="0">
                              <a:latin typeface="Cambria Math" panose="02040503050406030204" pitchFamily="18" charset="0"/>
                            </a:rPr>
                            <m:t>𝑧</m:t>
                          </m:r>
                        </m:e>
                        <m:sub>
                          <m:r>
                            <a:rPr lang="en-US" altLang="zh-TW" sz="1050" b="0" i="1" smtClean="0">
                              <a:latin typeface="Cambria Math" panose="02040503050406030204" pitchFamily="18" charset="0"/>
                            </a:rPr>
                            <m:t>𝑐𝑜𝑚</m:t>
                          </m:r>
                        </m:sub>
                      </m:sSub>
                    </m:oMath>
                  </m:oMathPara>
                </a14:m>
                <a:endParaRPr lang="en-US" altLang="zh-TW" sz="1050" b="0" dirty="0"/>
              </a:p>
            </p:txBody>
          </p:sp>
        </mc:Choice>
        <mc:Fallback xmlns="">
          <p:sp>
            <p:nvSpPr>
              <p:cNvPr id="148" name="文字方塊 147">
                <a:extLst>
                  <a:ext uri="{FF2B5EF4-FFF2-40B4-BE49-F238E27FC236}">
                    <a16:creationId xmlns:a16="http://schemas.microsoft.com/office/drawing/2014/main" id="{4BC04A1F-6D7B-478A-9A23-B206204F0499}"/>
                  </a:ext>
                </a:extLst>
              </p:cNvPr>
              <p:cNvSpPr txBox="1">
                <a:spLocks noRot="1" noChangeAspect="1" noMove="1" noResize="1" noEditPoints="1" noAdjustHandles="1" noChangeArrowheads="1" noChangeShapeType="1" noTextEdit="1"/>
              </p:cNvSpPr>
              <p:nvPr/>
            </p:nvSpPr>
            <p:spPr>
              <a:xfrm>
                <a:off x="4360302" y="3716202"/>
                <a:ext cx="472409" cy="253916"/>
              </a:xfrm>
              <a:prstGeom prst="rect">
                <a:avLst/>
              </a:prstGeom>
              <a:blipFill>
                <a:blip r:embed="rId15"/>
                <a:stretch>
                  <a:fillRect/>
                </a:stretch>
              </a:blipFill>
            </p:spPr>
            <p:txBody>
              <a:bodyPr/>
              <a:lstStyle/>
              <a:p>
                <a:r>
                  <a:rPr lang="zh-TW" altLang="en-US">
                    <a:noFill/>
                  </a:rPr>
                  <a:t> </a:t>
                </a:r>
              </a:p>
            </p:txBody>
          </p:sp>
        </mc:Fallback>
      </mc:AlternateContent>
      <p:sp>
        <p:nvSpPr>
          <p:cNvPr id="2" name="矩形 1">
            <a:extLst>
              <a:ext uri="{FF2B5EF4-FFF2-40B4-BE49-F238E27FC236}">
                <a16:creationId xmlns:a16="http://schemas.microsoft.com/office/drawing/2014/main" id="{152E8717-6FF9-B38A-3B29-66A04139230B}"/>
              </a:ext>
            </a:extLst>
          </p:cNvPr>
          <p:cNvSpPr/>
          <p:nvPr/>
        </p:nvSpPr>
        <p:spPr>
          <a:xfrm>
            <a:off x="4958914" y="4521327"/>
            <a:ext cx="2702984" cy="253916"/>
          </a:xfrm>
          <a:prstGeom prst="rect">
            <a:avLst/>
          </a:prstGeom>
        </p:spPr>
        <p:txBody>
          <a:bodyPr wrap="square">
            <a:spAutoFit/>
          </a:bodyPr>
          <a:lstStyle/>
          <a:p>
            <a:r>
              <a:rPr lang="en-US" altLang="zh-TW" sz="1050" dirty="0"/>
              <a:t>Inducing points = number of component types</a:t>
            </a:r>
            <a:endParaRPr lang="zh-TW" altLang="en-US" sz="1050" dirty="0"/>
          </a:p>
        </p:txBody>
      </p:sp>
      <p:cxnSp>
        <p:nvCxnSpPr>
          <p:cNvPr id="3" name="直線單箭頭接點 2">
            <a:extLst>
              <a:ext uri="{FF2B5EF4-FFF2-40B4-BE49-F238E27FC236}">
                <a16:creationId xmlns:a16="http://schemas.microsoft.com/office/drawing/2014/main" id="{E61714EB-B96D-FDEF-DDA9-AEC231B5A561}"/>
              </a:ext>
            </a:extLst>
          </p:cNvPr>
          <p:cNvCxnSpPr>
            <a:cxnSpLocks/>
            <a:stCxn id="2" idx="0"/>
            <a:endCxn id="62" idx="2"/>
          </p:cNvCxnSpPr>
          <p:nvPr/>
        </p:nvCxnSpPr>
        <p:spPr>
          <a:xfrm flipH="1" flipV="1">
            <a:off x="6307801" y="4167579"/>
            <a:ext cx="2605" cy="353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7E42F8FF-3DAF-9543-C11E-AC79F145F602}"/>
              </a:ext>
            </a:extLst>
          </p:cNvPr>
          <p:cNvSpPr/>
          <p:nvPr/>
        </p:nvSpPr>
        <p:spPr bwMode="auto">
          <a:xfrm>
            <a:off x="168540" y="90085"/>
            <a:ext cx="4419480"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p>
          <a:p>
            <a:pPr>
              <a:defRPr/>
            </a:pP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Element in each ablative architecture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A491443-5C93-73BB-8B1A-EAB02B41C68C}"/>
                  </a:ext>
                </a:extLst>
              </p:cNvPr>
              <p:cNvSpPr/>
              <p:nvPr/>
            </p:nvSpPr>
            <p:spPr>
              <a:xfrm>
                <a:off x="4572000" y="111563"/>
                <a:ext cx="4674293" cy="540469"/>
              </a:xfrm>
              <a:prstGeom prst="rect">
                <a:avLst/>
              </a:prstGeom>
            </p:spPr>
            <p:txBody>
              <a:bodyPr wrap="none">
                <a:spAutoFit/>
              </a:bodyPr>
              <a:lstStyle/>
              <a:p>
                <a14:m>
                  <m:oMath xmlns:m="http://schemas.openxmlformats.org/officeDocument/2006/math">
                    <m:sSub>
                      <m:sSubPr>
                        <m:ctrlPr>
                          <a:rPr lang="en-US" altLang="zh-TW" sz="1400" i="1" dirty="0" smtClean="0">
                            <a:latin typeface="Cambria Math" panose="02040503050406030204" pitchFamily="18" charset="0"/>
                          </a:rPr>
                        </m:ctrlPr>
                      </m:sSubPr>
                      <m:e>
                        <m:r>
                          <a:rPr lang="en-US" altLang="zh-TW" sz="1400" i="1" dirty="0">
                            <a:latin typeface="Cambria Math" panose="02040503050406030204" pitchFamily="18" charset="0"/>
                          </a:rPr>
                          <m:t>𝑥</m:t>
                        </m:r>
                      </m:e>
                      <m:sub>
                        <m:r>
                          <a:rPr lang="en-US" altLang="zh-TW" sz="1400" i="1" dirty="0">
                            <a:latin typeface="Cambria Math" panose="02040503050406030204" pitchFamily="18" charset="0"/>
                          </a:rPr>
                          <m:t>𝑑𝑒𝑓</m:t>
                        </m:r>
                      </m:sub>
                    </m:sSub>
                  </m:oMath>
                </a14:m>
                <a:r>
                  <a:rPr lang="zh-TW" altLang="en-US" dirty="0"/>
                  <a:t> </a:t>
                </a:r>
                <a14:m>
                  <m:oMath xmlns:m="http://schemas.openxmlformats.org/officeDocument/2006/math">
                    <m:r>
                      <a:rPr lang="zh-TW" altLang="en-US" sz="1050" dirty="0">
                        <a:latin typeface="Cambria Math" panose="02040503050406030204" pitchFamily="18" charset="0"/>
                      </a:rPr>
                      <m:t>∈</m:t>
                    </m:r>
                  </m:oMath>
                </a14:m>
                <a:r>
                  <a:rPr lang="zh-TW" altLang="en-US" sz="1050" dirty="0">
                    <a:latin typeface="Cambria Math" panose="02040503050406030204" pitchFamily="18" charset="0"/>
                  </a:rPr>
                  <a:t> </a:t>
                </a:r>
                <a:r>
                  <a:rPr lang="en-US" altLang="zh-TW" sz="1050" dirty="0">
                    <a:latin typeface="Cambria Math" panose="02040503050406030204" pitchFamily="18" charset="0"/>
                  </a:rPr>
                  <a:t>{ Good , Bad/Missing , Bad/Stand, Bad/Short, Bad/Broke, Bad/Shift } </a:t>
                </a:r>
              </a:p>
              <a:p>
                <a14:m>
                  <m:oMath xmlns:m="http://schemas.openxmlformats.org/officeDocument/2006/math">
                    <m:sSub>
                      <m:sSubPr>
                        <m:ctrlPr>
                          <a:rPr lang="en-US" altLang="zh-TW" sz="1400" b="0" i="1" smtClean="0">
                            <a:latin typeface="Cambria Math" panose="02040503050406030204" pitchFamily="18" charset="0"/>
                          </a:rPr>
                        </m:ctrlPr>
                      </m:sSubPr>
                      <m:e>
                        <m:r>
                          <a:rPr lang="en-US" altLang="zh-TW" sz="1400" b="0" i="1" smtClean="0">
                            <a:latin typeface="Cambria Math" panose="02040503050406030204" pitchFamily="18" charset="0"/>
                          </a:rPr>
                          <m:t>𝑥</m:t>
                        </m:r>
                      </m:e>
                      <m:sub>
                        <m:r>
                          <a:rPr lang="en-US" altLang="zh-TW" sz="1400" b="0" i="1" smtClean="0">
                            <a:latin typeface="Cambria Math" panose="02040503050406030204" pitchFamily="18" charset="0"/>
                          </a:rPr>
                          <m:t>𝑐𝑜𝑚</m:t>
                        </m:r>
                      </m:sub>
                    </m:sSub>
                  </m:oMath>
                </a14:m>
                <a:r>
                  <a:rPr lang="zh-TW" altLang="en-US" sz="1050" dirty="0">
                    <a:latin typeface="Cambria Math" panose="02040503050406030204" pitchFamily="18" charset="0"/>
                  </a:rPr>
                  <a:t> </a:t>
                </a:r>
                <a14:m>
                  <m:oMath xmlns:m="http://schemas.openxmlformats.org/officeDocument/2006/math">
                    <m:r>
                      <a:rPr lang="zh-TW" altLang="en-US" sz="1050" dirty="0">
                        <a:latin typeface="Cambria Math" panose="02040503050406030204" pitchFamily="18" charset="0"/>
                      </a:rPr>
                      <m:t>∈</m:t>
                    </m:r>
                  </m:oMath>
                </a14:m>
                <a:r>
                  <a:rPr lang="en-US" altLang="zh-TW" sz="1050" dirty="0">
                    <a:latin typeface="Cambria Math" panose="02040503050406030204" pitchFamily="18" charset="0"/>
                  </a:rPr>
                  <a:t> {Good , Bad/Missing , Bad/Stand}</a:t>
                </a:r>
              </a:p>
            </p:txBody>
          </p:sp>
        </mc:Choice>
        <mc:Fallback xmlns="">
          <p:sp>
            <p:nvSpPr>
              <p:cNvPr id="6" name="矩形 5">
                <a:extLst>
                  <a:ext uri="{FF2B5EF4-FFF2-40B4-BE49-F238E27FC236}">
                    <a16:creationId xmlns:a16="http://schemas.microsoft.com/office/drawing/2014/main" id="{3A491443-5C93-73BB-8B1A-EAB02B41C68C}"/>
                  </a:ext>
                </a:extLst>
              </p:cNvPr>
              <p:cNvSpPr>
                <a:spLocks noRot="1" noChangeAspect="1" noMove="1" noResize="1" noEditPoints="1" noAdjustHandles="1" noChangeArrowheads="1" noChangeShapeType="1" noTextEdit="1"/>
              </p:cNvSpPr>
              <p:nvPr/>
            </p:nvSpPr>
            <p:spPr>
              <a:xfrm>
                <a:off x="4572000" y="111563"/>
                <a:ext cx="4674293" cy="540469"/>
              </a:xfrm>
              <a:prstGeom prst="rect">
                <a:avLst/>
              </a:prstGeom>
              <a:blipFill>
                <a:blip r:embed="rId16"/>
                <a:stretch>
                  <a:fillRect b="-337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70C4AF3-E1C8-A259-662A-B2714C0EACA2}"/>
                  </a:ext>
                </a:extLst>
              </p:cNvPr>
              <p:cNvSpPr/>
              <p:nvPr/>
            </p:nvSpPr>
            <p:spPr>
              <a:xfrm>
                <a:off x="3034768" y="2209357"/>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7" name="矩形 6">
                <a:extLst>
                  <a:ext uri="{FF2B5EF4-FFF2-40B4-BE49-F238E27FC236}">
                    <a16:creationId xmlns:a16="http://schemas.microsoft.com/office/drawing/2014/main" id="{A70C4AF3-E1C8-A259-662A-B2714C0EACA2}"/>
                  </a:ext>
                </a:extLst>
              </p:cNvPr>
              <p:cNvSpPr>
                <a:spLocks noRot="1" noChangeAspect="1" noMove="1" noResize="1" noEditPoints="1" noAdjustHandles="1" noChangeArrowheads="1" noChangeShapeType="1" noTextEdit="1"/>
              </p:cNvSpPr>
              <p:nvPr/>
            </p:nvSpPr>
            <p:spPr>
              <a:xfrm>
                <a:off x="3034768" y="2209357"/>
                <a:ext cx="1084419" cy="593979"/>
              </a:xfrm>
              <a:prstGeom prst="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E9E515B-2F3D-3E9E-496E-ECAAD6795CDC}"/>
                  </a:ext>
                </a:extLst>
              </p:cNvPr>
              <p:cNvSpPr/>
              <p:nvPr/>
            </p:nvSpPr>
            <p:spPr>
              <a:xfrm>
                <a:off x="3034768" y="3360823"/>
                <a:ext cx="1084419" cy="593979"/>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TW" sz="1050" dirty="0">
                    <a:latin typeface="Cambria Math" panose="02040503050406030204" pitchFamily="18" charset="0"/>
                  </a:rPr>
                  <a:t>Feature Extractor</a:t>
                </a:r>
              </a:p>
              <a:p>
                <a:pPr algn="ctr"/>
                <a14:m>
                  <m:oMathPara xmlns:m="http://schemas.openxmlformats.org/officeDocument/2006/math">
                    <m:oMathParaPr>
                      <m:jc m:val="centerGroup"/>
                    </m:oMathParaPr>
                    <m:oMath xmlns:m="http://schemas.openxmlformats.org/officeDocument/2006/math">
                      <m:sSub>
                        <m:sSubPr>
                          <m:ctrlPr>
                            <a:rPr lang="en-US" altLang="zh-TW" sz="1050" i="1" smtClean="0">
                              <a:latin typeface="Cambria Math" panose="02040503050406030204" pitchFamily="18" charset="0"/>
                            </a:rPr>
                          </m:ctrlPr>
                        </m:sSubPr>
                        <m:e>
                          <m:r>
                            <a:rPr lang="en-US" altLang="zh-TW" sz="1050" i="1">
                              <a:latin typeface="Cambria Math" panose="02040503050406030204" pitchFamily="18" charset="0"/>
                            </a:rPr>
                            <m:t>𝑓</m:t>
                          </m:r>
                        </m:e>
                        <m:sub>
                          <m:r>
                            <a:rPr lang="en-US" altLang="zh-TW" sz="1050" i="1">
                              <a:latin typeface="Cambria Math" panose="02040503050406030204" pitchFamily="18" charset="0"/>
                            </a:rPr>
                            <m:t>𝜃</m:t>
                          </m:r>
                          <m:r>
                            <a:rPr lang="en-US" altLang="zh-TW" sz="1050" b="0" i="1" smtClean="0">
                              <a:latin typeface="Cambria Math" panose="02040503050406030204" pitchFamily="18" charset="0"/>
                            </a:rPr>
                            <m:t>1</m:t>
                          </m:r>
                        </m:sub>
                      </m:sSub>
                      <m:r>
                        <a:rPr lang="en-US" altLang="zh-TW" sz="1050" i="1">
                          <a:latin typeface="Cambria Math" panose="02040503050406030204" pitchFamily="18" charset="0"/>
                        </a:rPr>
                        <m:t>(</m:t>
                      </m:r>
                      <m:r>
                        <a:rPr lang="en-US" altLang="zh-TW" sz="1050" i="1">
                          <a:latin typeface="Cambria Math" panose="02040503050406030204" pitchFamily="18" charset="0"/>
                        </a:rPr>
                        <m:t>𝑥</m:t>
                      </m:r>
                      <m:r>
                        <a:rPr lang="en-US" altLang="zh-TW" sz="1050" i="1">
                          <a:latin typeface="Cambria Math" panose="02040503050406030204" pitchFamily="18" charset="0"/>
                        </a:rPr>
                        <m:t>)</m:t>
                      </m:r>
                    </m:oMath>
                  </m:oMathPara>
                </a14:m>
                <a:endParaRPr lang="zh-TW" altLang="en-US" sz="1050" i="1" dirty="0"/>
              </a:p>
            </p:txBody>
          </p:sp>
        </mc:Choice>
        <mc:Fallback xmlns="">
          <p:sp>
            <p:nvSpPr>
              <p:cNvPr id="8" name="矩形 7">
                <a:extLst>
                  <a:ext uri="{FF2B5EF4-FFF2-40B4-BE49-F238E27FC236}">
                    <a16:creationId xmlns:a16="http://schemas.microsoft.com/office/drawing/2014/main" id="{0E9E515B-2F3D-3E9E-496E-ECAAD6795CDC}"/>
                  </a:ext>
                </a:extLst>
              </p:cNvPr>
              <p:cNvSpPr>
                <a:spLocks noRot="1" noChangeAspect="1" noMove="1" noResize="1" noEditPoints="1" noAdjustHandles="1" noChangeArrowheads="1" noChangeShapeType="1" noTextEdit="1"/>
              </p:cNvSpPr>
              <p:nvPr/>
            </p:nvSpPr>
            <p:spPr>
              <a:xfrm>
                <a:off x="3034768" y="3360823"/>
                <a:ext cx="1084419" cy="593979"/>
              </a:xfrm>
              <a:prstGeom prst="rect">
                <a:avLst/>
              </a:prstGeom>
              <a:blipFill>
                <a:blip r:embed="rId17"/>
                <a:stretch>
                  <a:fillRect/>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5A358E2C-4C9E-AAC9-C215-A1F04195BC48}"/>
              </a:ext>
            </a:extLst>
          </p:cNvPr>
          <p:cNvCxnSpPr>
            <a:cxnSpLocks/>
            <a:stCxn id="7" idx="2"/>
            <a:endCxn id="8" idx="0"/>
          </p:cNvCxnSpPr>
          <p:nvPr/>
        </p:nvCxnSpPr>
        <p:spPr>
          <a:xfrm>
            <a:off x="3576978" y="2803336"/>
            <a:ext cx="0" cy="557487"/>
          </a:xfrm>
          <a:prstGeom prst="straightConnector1">
            <a:avLst/>
          </a:prstGeom>
          <a:ln w="9525" cap="flat" cmpd="sng" algn="ctr">
            <a:solidFill>
              <a:schemeClr val="accent2"/>
            </a:solidFill>
            <a:prstDash val="dash"/>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0" name="文字方塊 9">
            <a:extLst>
              <a:ext uri="{FF2B5EF4-FFF2-40B4-BE49-F238E27FC236}">
                <a16:creationId xmlns:a16="http://schemas.microsoft.com/office/drawing/2014/main" id="{ED38F156-99CB-00C9-4290-2E956DC3CF47}"/>
              </a:ext>
            </a:extLst>
          </p:cNvPr>
          <p:cNvSpPr txBox="1"/>
          <p:nvPr/>
        </p:nvSpPr>
        <p:spPr>
          <a:xfrm>
            <a:off x="3683803" y="2951073"/>
            <a:ext cx="1178624" cy="300082"/>
          </a:xfrm>
          <a:prstGeom prst="rect">
            <a:avLst/>
          </a:prstGeom>
          <a:noFill/>
        </p:spPr>
        <p:txBody>
          <a:bodyPr wrap="square" rtlCol="0">
            <a:spAutoFit/>
          </a:bodyPr>
          <a:lstStyle/>
          <a:p>
            <a:r>
              <a:rPr lang="en-US" altLang="zh-TW" dirty="0"/>
              <a:t>Shared weight</a:t>
            </a:r>
            <a:endParaRPr lang="zh-TW" altLang="en-US" dirty="0"/>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7F0358D-4FB5-CF2C-2D33-F0F6AB724E2A}"/>
                  </a:ext>
                </a:extLst>
              </p:cNvPr>
              <p:cNvSpPr/>
              <p:nvPr/>
            </p:nvSpPr>
            <p:spPr>
              <a:xfrm>
                <a:off x="6767152" y="3411837"/>
                <a:ext cx="613316" cy="2539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050" i="1" dirty="0" smtClean="0">
                              <a:latin typeface="Cambria Math" panose="02040503050406030204" pitchFamily="18" charset="0"/>
                            </a:rPr>
                          </m:ctrlPr>
                        </m:sSubPr>
                        <m:e>
                          <m:acc>
                            <m:accPr>
                              <m:chr m:val="̂"/>
                              <m:ctrlPr>
                                <a:rPr lang="zh-TW" altLang="en-US" sz="1050" i="1" dirty="0">
                                  <a:latin typeface="Cambria Math" panose="02040503050406030204" pitchFamily="18" charset="0"/>
                                </a:rPr>
                              </m:ctrlPr>
                            </m:accPr>
                            <m:e>
                              <m:r>
                                <a:rPr lang="zh-TW" altLang="en-US" sz="1050" i="1" dirty="0">
                                  <a:latin typeface="Cambria Math" panose="02040503050406030204" pitchFamily="18" charset="0"/>
                                </a:rPr>
                                <m:t>𝑦</m:t>
                              </m:r>
                            </m:e>
                          </m:acc>
                        </m:e>
                        <m:sub>
                          <m:r>
                            <a:rPr lang="en-US" altLang="zh-TW" sz="1050" b="0" i="1" dirty="0" smtClean="0">
                              <a:latin typeface="Cambria Math" panose="02040503050406030204" pitchFamily="18" charset="0"/>
                            </a:rPr>
                            <m:t>𝑐𝑜𝑚</m:t>
                          </m:r>
                        </m:sub>
                      </m:sSub>
                    </m:oMath>
                  </m:oMathPara>
                </a14:m>
                <a:endParaRPr lang="zh-TW" altLang="en-US" sz="1050" i="1" dirty="0">
                  <a:latin typeface="Cambria Math" panose="02040503050406030204" pitchFamily="18" charset="0"/>
                </a:endParaRPr>
              </a:p>
            </p:txBody>
          </p:sp>
        </mc:Choice>
        <mc:Fallback xmlns="">
          <p:sp>
            <p:nvSpPr>
              <p:cNvPr id="11" name="矩形 10">
                <a:extLst>
                  <a:ext uri="{FF2B5EF4-FFF2-40B4-BE49-F238E27FC236}">
                    <a16:creationId xmlns:a16="http://schemas.microsoft.com/office/drawing/2014/main" id="{57F0358D-4FB5-CF2C-2D33-F0F6AB724E2A}"/>
                  </a:ext>
                </a:extLst>
              </p:cNvPr>
              <p:cNvSpPr>
                <a:spLocks noRot="1" noChangeAspect="1" noMove="1" noResize="1" noEditPoints="1" noAdjustHandles="1" noChangeArrowheads="1" noChangeShapeType="1" noTextEdit="1"/>
              </p:cNvSpPr>
              <p:nvPr/>
            </p:nvSpPr>
            <p:spPr>
              <a:xfrm>
                <a:off x="6767152" y="3411837"/>
                <a:ext cx="613316" cy="253916"/>
              </a:xfrm>
              <a:prstGeom prst="rect">
                <a:avLst/>
              </a:prstGeom>
              <a:blipFill>
                <a:blip r:embed="rId18"/>
                <a:stretch>
                  <a:fillRect/>
                </a:stretch>
              </a:blipFill>
            </p:spPr>
            <p:txBody>
              <a:bodyPr/>
              <a:lstStyle/>
              <a:p>
                <a:r>
                  <a:rPr lang="zh-TW" altLang="en-US">
                    <a:noFill/>
                  </a:rPr>
                  <a:t> </a:t>
                </a:r>
              </a:p>
            </p:txBody>
          </p:sp>
        </mc:Fallback>
      </mc:AlternateContent>
      <p:sp>
        <p:nvSpPr>
          <p:cNvPr id="20" name="頁尾版面配置區 19">
            <a:extLst>
              <a:ext uri="{FF2B5EF4-FFF2-40B4-BE49-F238E27FC236}">
                <a16:creationId xmlns:a16="http://schemas.microsoft.com/office/drawing/2014/main" id="{B54BFFCE-FDE9-0F09-8355-E68E5ED34381}"/>
              </a:ext>
            </a:extLst>
          </p:cNvPr>
          <p:cNvSpPr>
            <a:spLocks noGrp="1"/>
          </p:cNvSpPr>
          <p:nvPr>
            <p:ph type="ftr" sz="quarter" idx="11"/>
          </p:nvPr>
        </p:nvSpPr>
        <p:spPr/>
        <p:txBody>
          <a:bodyPr/>
          <a:lstStyle/>
          <a:p>
            <a:r>
              <a:rPr lang="en-US" altLang="zh-TW"/>
              <a:t>/78</a:t>
            </a:r>
            <a:endParaRPr lang="zh-TW" altLang="en-US" dirty="0"/>
          </a:p>
        </p:txBody>
      </p:sp>
      <p:sp>
        <p:nvSpPr>
          <p:cNvPr id="21" name="投影片編號版面配置區 20">
            <a:extLst>
              <a:ext uri="{FF2B5EF4-FFF2-40B4-BE49-F238E27FC236}">
                <a16:creationId xmlns:a16="http://schemas.microsoft.com/office/drawing/2014/main" id="{F42831B1-544C-8502-0E7A-C5AB18FB9123}"/>
              </a:ext>
            </a:extLst>
          </p:cNvPr>
          <p:cNvSpPr>
            <a:spLocks noGrp="1"/>
          </p:cNvSpPr>
          <p:nvPr>
            <p:ph type="sldNum" sz="quarter" idx="12"/>
          </p:nvPr>
        </p:nvSpPr>
        <p:spPr/>
        <p:txBody>
          <a:bodyPr/>
          <a:lstStyle/>
          <a:p>
            <a:fld id="{EE3F9CDB-1F21-4789-A81E-8FEA25CE194B}" type="slidenum">
              <a:rPr lang="zh-CN" altLang="en-US" smtClean="0"/>
              <a:pPr/>
              <a:t>90</a:t>
            </a:fld>
            <a:endParaRPr lang="zh-CN" altLang="en-US" dirty="0"/>
          </a:p>
        </p:txBody>
      </p:sp>
    </p:spTree>
    <p:extLst>
      <p:ext uri="{BB962C8B-B14F-4D97-AF65-F5344CB8AC3E}">
        <p14:creationId xmlns:p14="http://schemas.microsoft.com/office/powerpoint/2010/main" val="1898123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E1CBB0-83B6-4ECA-9146-210C937F7ECB}"/>
              </a:ext>
            </a:extLst>
          </p:cNvPr>
          <p:cNvSpPr/>
          <p:nvPr/>
        </p:nvSpPr>
        <p:spPr bwMode="auto">
          <a:xfrm>
            <a:off x="168540" y="90085"/>
            <a:ext cx="741113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Effect of each element in our method (overkill and leakage rate)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6DA08470-06AD-4843-92B1-D6A48DE0CB6B}"/>
              </a:ext>
            </a:extLst>
          </p:cNvPr>
          <p:cNvGraphicFramePr>
            <a:graphicFrameLocks noGrp="1"/>
          </p:cNvGraphicFramePr>
          <p:nvPr/>
        </p:nvGraphicFramePr>
        <p:xfrm>
          <a:off x="188256" y="2030336"/>
          <a:ext cx="8767487" cy="2429190"/>
        </p:xfrm>
        <a:graphic>
          <a:graphicData uri="http://schemas.openxmlformats.org/drawingml/2006/table">
            <a:tbl>
              <a:tblPr firstRow="1" bandRow="1">
                <a:tableStyleId>{5C22544A-7EE6-4342-B048-85BDC9FD1C3A}</a:tableStyleId>
              </a:tblPr>
              <a:tblGrid>
                <a:gridCol w="1067661">
                  <a:extLst>
                    <a:ext uri="{9D8B030D-6E8A-4147-A177-3AD203B41FA5}">
                      <a16:colId xmlns:a16="http://schemas.microsoft.com/office/drawing/2014/main" val="167740946"/>
                    </a:ext>
                  </a:extLst>
                </a:gridCol>
                <a:gridCol w="1187746">
                  <a:extLst>
                    <a:ext uri="{9D8B030D-6E8A-4147-A177-3AD203B41FA5}">
                      <a16:colId xmlns:a16="http://schemas.microsoft.com/office/drawing/2014/main" val="3082027259"/>
                    </a:ext>
                  </a:extLst>
                </a:gridCol>
                <a:gridCol w="1134243">
                  <a:extLst>
                    <a:ext uri="{9D8B030D-6E8A-4147-A177-3AD203B41FA5}">
                      <a16:colId xmlns:a16="http://schemas.microsoft.com/office/drawing/2014/main" val="396471233"/>
                    </a:ext>
                  </a:extLst>
                </a:gridCol>
                <a:gridCol w="1401753">
                  <a:extLst>
                    <a:ext uri="{9D8B030D-6E8A-4147-A177-3AD203B41FA5}">
                      <a16:colId xmlns:a16="http://schemas.microsoft.com/office/drawing/2014/main" val="1999088442"/>
                    </a:ext>
                  </a:extLst>
                </a:gridCol>
                <a:gridCol w="1326848">
                  <a:extLst>
                    <a:ext uri="{9D8B030D-6E8A-4147-A177-3AD203B41FA5}">
                      <a16:colId xmlns:a16="http://schemas.microsoft.com/office/drawing/2014/main" val="2252238592"/>
                    </a:ext>
                  </a:extLst>
                </a:gridCol>
                <a:gridCol w="1324618">
                  <a:extLst>
                    <a:ext uri="{9D8B030D-6E8A-4147-A177-3AD203B41FA5}">
                      <a16:colId xmlns:a16="http://schemas.microsoft.com/office/drawing/2014/main" val="1959857802"/>
                    </a:ext>
                  </a:extLst>
                </a:gridCol>
                <a:gridCol w="1324618">
                  <a:extLst>
                    <a:ext uri="{9D8B030D-6E8A-4147-A177-3AD203B41FA5}">
                      <a16:colId xmlns:a16="http://schemas.microsoft.com/office/drawing/2014/main" val="3599514771"/>
                    </a:ext>
                  </a:extLst>
                </a:gridCol>
              </a:tblGrid>
              <a:tr h="7700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Feature extractor</a:t>
                      </a:r>
                      <a:endParaRPr lang="zh-TW" altLang="en-US" sz="12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Encoder </a:t>
                      </a:r>
                      <a:endParaRPr lang="zh-TW" altLang="en-US" sz="12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Component Projection Network</a:t>
                      </a:r>
                    </a:p>
                  </a:txBody>
                  <a:tcPr marL="68580" marR="68580" marT="34290" marB="34290">
                    <a:lnR w="12700" cap="flat" cmpd="sng" algn="ctr">
                      <a:solidFill>
                        <a:schemeClr val="tx1"/>
                      </a:solidFill>
                      <a:prstDash val="solid"/>
                      <a:round/>
                      <a:headEnd type="none" w="med" len="med"/>
                      <a:tailEnd type="none" w="med" len="med"/>
                    </a:lnR>
                    <a:solidFill>
                      <a:srgbClr val="1C72DB"/>
                    </a:solidFill>
                  </a:tcPr>
                </a:tc>
                <a:tc>
                  <a:txBody>
                    <a:bodyPr/>
                    <a:lstStyle/>
                    <a:p>
                      <a:pPr algn="ctr"/>
                      <a:r>
                        <a:rPr lang="en-US" altLang="zh-TW" sz="1200" b="1" kern="1200" dirty="0">
                          <a:solidFill>
                            <a:schemeClr val="lt1"/>
                          </a:solidFill>
                          <a:latin typeface="+mn-lt"/>
                          <a:ea typeface="+mn-ea"/>
                          <a:cs typeface="+mn-cs"/>
                        </a:rPr>
                        <a:t>Overkill rate</a:t>
                      </a:r>
                      <a:endParaRPr lang="zh-TW" altLang="en-US" sz="12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solidFill>
                      <a:srgbClr val="1C72DB"/>
                    </a:solidFill>
                  </a:tcPr>
                </a:tc>
                <a:tc>
                  <a:txBody>
                    <a:bodyPr/>
                    <a:lstStyle/>
                    <a:p>
                      <a:pPr algn="ctr"/>
                      <a:r>
                        <a:rPr lang="en-US" altLang="zh-TW" sz="1200" b="1" kern="1200" dirty="0">
                          <a:solidFill>
                            <a:schemeClr val="lt1"/>
                          </a:solidFill>
                          <a:latin typeface="+mn-lt"/>
                          <a:ea typeface="+mn-ea"/>
                          <a:cs typeface="+mn-cs"/>
                        </a:rPr>
                        <a:t>Leakage rate</a:t>
                      </a:r>
                      <a:endParaRPr lang="zh-TW" altLang="en-US" sz="1200" b="1" kern="1200" dirty="0">
                        <a:solidFill>
                          <a:schemeClr val="lt1"/>
                        </a:solidFill>
                        <a:latin typeface="+mn-lt"/>
                        <a:ea typeface="+mn-ea"/>
                        <a:cs typeface="+mn-cs"/>
                      </a:endParaRPr>
                    </a:p>
                  </a:txBody>
                  <a:tcPr anchor="ctr">
                    <a:solidFill>
                      <a:srgbClr val="1C72DB"/>
                    </a:solidFill>
                  </a:tcP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solidFill>
                      <a:srgbClr val="1C72DB"/>
                    </a:solidFill>
                  </a:tcPr>
                </a:tc>
                <a:tc>
                  <a:txBody>
                    <a:bodyPr/>
                    <a:lstStyle/>
                    <a:p>
                      <a:pPr algn="ctr"/>
                      <a:r>
                        <a:rPr lang="en-US" altLang="zh-TW" sz="1200" b="1" kern="1200" dirty="0">
                          <a:solidFill>
                            <a:schemeClr val="lt1"/>
                          </a:solidFill>
                          <a:latin typeface="+mn-lt"/>
                          <a:ea typeface="+mn-ea"/>
                          <a:cs typeface="+mn-cs"/>
                        </a:rPr>
                        <a:t>Unknown rate</a:t>
                      </a:r>
                      <a:endParaRPr lang="zh-TW" altLang="en-US" sz="1200" b="1" kern="1200" dirty="0">
                        <a:solidFill>
                          <a:schemeClr val="lt1"/>
                        </a:solidFill>
                        <a:latin typeface="+mn-lt"/>
                        <a:ea typeface="+mn-ea"/>
                        <a:cs typeface="+mn-cs"/>
                      </a:endParaRPr>
                    </a:p>
                  </a:txBody>
                  <a:tcPr anchor="ctr">
                    <a:solidFill>
                      <a:srgbClr val="1C72DB"/>
                    </a:solidFill>
                  </a:tcPr>
                </a:tc>
                <a:extLst>
                  <a:ext uri="{0D108BD9-81ED-4DB2-BD59-A6C34878D82A}">
                    <a16:rowId xmlns:a16="http://schemas.microsoft.com/office/drawing/2014/main" val="4282237567"/>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 ± 0.089%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0.34% ± 0.228%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 ± 0.178%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24.55% ± 28.21%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89504092"/>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 ± 0.011%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0.527% ± 0.334%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0.538% ± 0.344%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1.797% ± 0.986%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490808283"/>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algn="ctr"/>
                      <a:endParaRPr lang="zh-TW" altLang="en-US" sz="10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0.032% ± 0.023%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0.17% ± 0.106%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0.202% ± 0.11%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2.177% ± 0.613%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95191773"/>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algn="ctr"/>
                      <a:endParaRPr lang="zh-TW" altLang="en-US" sz="1000" dirty="0"/>
                    </a:p>
                  </a:txBody>
                  <a:tcPr marL="68580" marR="68580" marT="34290" marB="34290"/>
                </a:tc>
                <a:tc>
                  <a:txBody>
                    <a:bodyPr/>
                    <a:lstStyle/>
                    <a:p>
                      <a:pPr algn="ctr"/>
                      <a:endParaRPr lang="zh-TW" altLang="en-US" sz="1000"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0.059% ± 0.078%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0.133%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0.191% ± 0.107%</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2.605% ± 0.885%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58792393"/>
                  </a:ext>
                </a:extLst>
              </a:tr>
            </a:tbl>
          </a:graphicData>
        </a:graphic>
      </p:graphicFrame>
      <p:sp>
        <p:nvSpPr>
          <p:cNvPr id="3" name="文字方塊 2">
            <a:extLst>
              <a:ext uri="{FF2B5EF4-FFF2-40B4-BE49-F238E27FC236}">
                <a16:creationId xmlns:a16="http://schemas.microsoft.com/office/drawing/2014/main" id="{DC0E032E-4EFD-22C0-F967-01057B3E88FB}"/>
              </a:ext>
            </a:extLst>
          </p:cNvPr>
          <p:cNvSpPr txBox="1"/>
          <p:nvPr/>
        </p:nvSpPr>
        <p:spPr>
          <a:xfrm>
            <a:off x="339724" y="919761"/>
            <a:ext cx="7736224" cy="507831"/>
          </a:xfrm>
          <a:prstGeom prst="rect">
            <a:avLst/>
          </a:prstGeom>
          <a:noFill/>
        </p:spPr>
        <p:txBody>
          <a:bodyPr wrap="square">
            <a:spAutoFit/>
          </a:bodyPr>
          <a:lstStyle/>
          <a:p>
            <a:r>
              <a:rPr lang="en-US" altLang="zh-TW" dirty="0"/>
              <a:t>Experimental results obtained by incorporating various elements in the model architecture allow us to select the most suitable model structure based on these outcomes.</a:t>
            </a:r>
            <a:endParaRPr lang="zh-TW" altLang="en-US" dirty="0"/>
          </a:p>
        </p:txBody>
      </p:sp>
      <p:sp>
        <p:nvSpPr>
          <p:cNvPr id="6" name="文字方塊 5">
            <a:extLst>
              <a:ext uri="{FF2B5EF4-FFF2-40B4-BE49-F238E27FC236}">
                <a16:creationId xmlns:a16="http://schemas.microsoft.com/office/drawing/2014/main" id="{1A20F922-DB84-54F7-E9E7-20602D0DBC66}"/>
              </a:ext>
            </a:extLst>
          </p:cNvPr>
          <p:cNvSpPr txBox="1"/>
          <p:nvPr/>
        </p:nvSpPr>
        <p:spPr>
          <a:xfrm>
            <a:off x="339724" y="1427592"/>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83.</a:t>
            </a:r>
            <a:endParaRPr lang="zh-TW" altLang="en-US" dirty="0"/>
          </a:p>
        </p:txBody>
      </p:sp>
      <p:sp>
        <p:nvSpPr>
          <p:cNvPr id="14" name="頁尾版面配置區 13">
            <a:extLst>
              <a:ext uri="{FF2B5EF4-FFF2-40B4-BE49-F238E27FC236}">
                <a16:creationId xmlns:a16="http://schemas.microsoft.com/office/drawing/2014/main" id="{FCB3B097-11BE-613C-4EDB-B9D294125ED6}"/>
              </a:ext>
            </a:extLst>
          </p:cNvPr>
          <p:cNvSpPr>
            <a:spLocks noGrp="1"/>
          </p:cNvSpPr>
          <p:nvPr>
            <p:ph type="ftr" sz="quarter" idx="11"/>
          </p:nvPr>
        </p:nvSpPr>
        <p:spPr/>
        <p:txBody>
          <a:bodyPr/>
          <a:lstStyle/>
          <a:p>
            <a:r>
              <a:rPr lang="en-US" altLang="zh-TW"/>
              <a:t>/78</a:t>
            </a:r>
            <a:endParaRPr lang="zh-TW" altLang="en-US" dirty="0"/>
          </a:p>
        </p:txBody>
      </p:sp>
      <p:sp>
        <p:nvSpPr>
          <p:cNvPr id="15" name="投影片編號版面配置區 14">
            <a:extLst>
              <a:ext uri="{FF2B5EF4-FFF2-40B4-BE49-F238E27FC236}">
                <a16:creationId xmlns:a16="http://schemas.microsoft.com/office/drawing/2014/main" id="{51C4322E-7795-9B68-B87A-09261962315B}"/>
              </a:ext>
            </a:extLst>
          </p:cNvPr>
          <p:cNvSpPr>
            <a:spLocks noGrp="1"/>
          </p:cNvSpPr>
          <p:nvPr>
            <p:ph type="sldNum" sz="quarter" idx="12"/>
          </p:nvPr>
        </p:nvSpPr>
        <p:spPr/>
        <p:txBody>
          <a:bodyPr/>
          <a:lstStyle/>
          <a:p>
            <a:fld id="{EE3F9CDB-1F21-4789-A81E-8FEA25CE194B}" type="slidenum">
              <a:rPr lang="zh-CN" altLang="en-US" smtClean="0"/>
              <a:pPr/>
              <a:t>91</a:t>
            </a:fld>
            <a:endParaRPr lang="zh-CN" altLang="en-US" dirty="0"/>
          </a:p>
        </p:txBody>
      </p:sp>
    </p:spTree>
    <p:extLst>
      <p:ext uri="{BB962C8B-B14F-4D97-AF65-F5344CB8AC3E}">
        <p14:creationId xmlns:p14="http://schemas.microsoft.com/office/powerpoint/2010/main" val="296281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E1CBB0-83B6-4ECA-9146-210C937F7ECB}"/>
              </a:ext>
            </a:extLst>
          </p:cNvPr>
          <p:cNvSpPr/>
          <p:nvPr/>
        </p:nvSpPr>
        <p:spPr bwMode="auto">
          <a:xfrm>
            <a:off x="168540" y="90085"/>
            <a:ext cx="8689302"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Effect of each element in our method (calibrated overkill and calibrated leakage rate)</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6DA08470-06AD-4843-92B1-D6A48DE0CB6B}"/>
              </a:ext>
            </a:extLst>
          </p:cNvPr>
          <p:cNvGraphicFramePr>
            <a:graphicFrameLocks noGrp="1"/>
          </p:cNvGraphicFramePr>
          <p:nvPr/>
        </p:nvGraphicFramePr>
        <p:xfrm>
          <a:off x="168540" y="2081136"/>
          <a:ext cx="8767487" cy="2429190"/>
        </p:xfrm>
        <a:graphic>
          <a:graphicData uri="http://schemas.openxmlformats.org/drawingml/2006/table">
            <a:tbl>
              <a:tblPr firstRow="1" bandRow="1">
                <a:tableStyleId>{5C22544A-7EE6-4342-B048-85BDC9FD1C3A}</a:tableStyleId>
              </a:tblPr>
              <a:tblGrid>
                <a:gridCol w="1067661">
                  <a:extLst>
                    <a:ext uri="{9D8B030D-6E8A-4147-A177-3AD203B41FA5}">
                      <a16:colId xmlns:a16="http://schemas.microsoft.com/office/drawing/2014/main" val="167740946"/>
                    </a:ext>
                  </a:extLst>
                </a:gridCol>
                <a:gridCol w="1187746">
                  <a:extLst>
                    <a:ext uri="{9D8B030D-6E8A-4147-A177-3AD203B41FA5}">
                      <a16:colId xmlns:a16="http://schemas.microsoft.com/office/drawing/2014/main" val="3082027259"/>
                    </a:ext>
                  </a:extLst>
                </a:gridCol>
                <a:gridCol w="1134243">
                  <a:extLst>
                    <a:ext uri="{9D8B030D-6E8A-4147-A177-3AD203B41FA5}">
                      <a16:colId xmlns:a16="http://schemas.microsoft.com/office/drawing/2014/main" val="396471233"/>
                    </a:ext>
                  </a:extLst>
                </a:gridCol>
                <a:gridCol w="1401753">
                  <a:extLst>
                    <a:ext uri="{9D8B030D-6E8A-4147-A177-3AD203B41FA5}">
                      <a16:colId xmlns:a16="http://schemas.microsoft.com/office/drawing/2014/main" val="1999088442"/>
                    </a:ext>
                  </a:extLst>
                </a:gridCol>
                <a:gridCol w="1326848">
                  <a:extLst>
                    <a:ext uri="{9D8B030D-6E8A-4147-A177-3AD203B41FA5}">
                      <a16:colId xmlns:a16="http://schemas.microsoft.com/office/drawing/2014/main" val="2252238592"/>
                    </a:ext>
                  </a:extLst>
                </a:gridCol>
                <a:gridCol w="1324618">
                  <a:extLst>
                    <a:ext uri="{9D8B030D-6E8A-4147-A177-3AD203B41FA5}">
                      <a16:colId xmlns:a16="http://schemas.microsoft.com/office/drawing/2014/main" val="1959857802"/>
                    </a:ext>
                  </a:extLst>
                </a:gridCol>
                <a:gridCol w="1324618">
                  <a:extLst>
                    <a:ext uri="{9D8B030D-6E8A-4147-A177-3AD203B41FA5}">
                      <a16:colId xmlns:a16="http://schemas.microsoft.com/office/drawing/2014/main" val="3599514771"/>
                    </a:ext>
                  </a:extLst>
                </a:gridCol>
              </a:tblGrid>
              <a:tr h="7700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Feature extractor</a:t>
                      </a:r>
                      <a:endParaRPr lang="zh-TW" altLang="en-US" sz="1200" dirty="0"/>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Shared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Encoder </a:t>
                      </a:r>
                      <a:endParaRPr lang="zh-TW" altLang="en-US" sz="1200" b="1" kern="1200" dirty="0">
                        <a:solidFill>
                          <a:schemeClr val="lt1"/>
                        </a:solidFill>
                        <a:latin typeface="+mn-lt"/>
                        <a:ea typeface="+mn-ea"/>
                        <a:cs typeface="+mn-cs"/>
                      </a:endParaRPr>
                    </a:p>
                  </a:txBody>
                  <a:tcPr marL="68580" marR="68580" marT="34290" marB="34290">
                    <a:solidFill>
                      <a:srgbClr val="1C72DB"/>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Component Projection Network</a:t>
                      </a:r>
                    </a:p>
                  </a:txBody>
                  <a:tcPr marL="68580" marR="68580" marT="34290" marB="34290">
                    <a:lnR w="12700" cap="flat" cmpd="sng" algn="ctr">
                      <a:solidFill>
                        <a:schemeClr val="tx1"/>
                      </a:solidFill>
                      <a:prstDash val="solid"/>
                      <a:round/>
                      <a:headEnd type="none" w="med" len="med"/>
                      <a:tailEnd type="none" w="med" len="med"/>
                    </a:lnR>
                    <a:solidFill>
                      <a:srgbClr val="1C72DB"/>
                    </a:solidFill>
                  </a:tcPr>
                </a:tc>
                <a:tc>
                  <a:txBody>
                    <a:bodyPr/>
                    <a:lstStyle/>
                    <a:p>
                      <a:pPr algn="ctr"/>
                      <a:r>
                        <a:rPr lang="en-US" altLang="zh-TW" sz="1200" b="1" kern="1200" dirty="0">
                          <a:solidFill>
                            <a:schemeClr val="lt1"/>
                          </a:solidFill>
                          <a:latin typeface="+mn-lt"/>
                          <a:ea typeface="+mn-ea"/>
                          <a:cs typeface="+mn-cs"/>
                        </a:rPr>
                        <a:t>Calibrated Overkill rate</a:t>
                      </a:r>
                      <a:endParaRPr lang="zh-TW" altLang="en-US" sz="12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solidFill>
                      <a:srgbClr val="1C72DB"/>
                    </a:solidFill>
                  </a:tcPr>
                </a:tc>
                <a:tc>
                  <a:txBody>
                    <a:bodyPr/>
                    <a:lstStyle/>
                    <a:p>
                      <a:pPr algn="ctr"/>
                      <a:r>
                        <a:rPr lang="en-US" altLang="zh-TW" sz="1200" b="1" kern="1200" dirty="0">
                          <a:solidFill>
                            <a:schemeClr val="lt1"/>
                          </a:solidFill>
                          <a:latin typeface="+mn-lt"/>
                          <a:ea typeface="+mn-ea"/>
                          <a:cs typeface="+mn-cs"/>
                        </a:rPr>
                        <a:t>Calibrated</a:t>
                      </a:r>
                    </a:p>
                    <a:p>
                      <a:pPr algn="ctr"/>
                      <a:r>
                        <a:rPr lang="en-US" altLang="zh-TW" sz="1200" b="1" kern="1200" dirty="0">
                          <a:solidFill>
                            <a:schemeClr val="lt1"/>
                          </a:solidFill>
                          <a:latin typeface="+mn-lt"/>
                          <a:ea typeface="+mn-ea"/>
                          <a:cs typeface="+mn-cs"/>
                        </a:rPr>
                        <a:t>Leakage rate</a:t>
                      </a:r>
                      <a:endParaRPr lang="zh-TW" altLang="en-US" sz="1200" b="1" kern="1200" dirty="0">
                        <a:solidFill>
                          <a:schemeClr val="lt1"/>
                        </a:solidFill>
                        <a:latin typeface="+mn-lt"/>
                        <a:ea typeface="+mn-ea"/>
                        <a:cs typeface="+mn-cs"/>
                      </a:endParaRPr>
                    </a:p>
                  </a:txBody>
                  <a:tcPr anchor="ctr">
                    <a:solidFill>
                      <a:srgbClr val="1C72DB"/>
                    </a:solidFill>
                  </a:tcP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solidFill>
                      <a:srgbClr val="1C72DB"/>
                    </a:solidFill>
                  </a:tcPr>
                </a:tc>
                <a:tc>
                  <a:txBody>
                    <a:bodyPr/>
                    <a:lstStyle/>
                    <a:p>
                      <a:pPr algn="ctr"/>
                      <a:r>
                        <a:rPr lang="en-US" altLang="zh-TW" sz="1200" b="1" kern="1200" dirty="0">
                          <a:solidFill>
                            <a:schemeClr val="lt1"/>
                          </a:solidFill>
                          <a:latin typeface="+mn-lt"/>
                          <a:ea typeface="+mn-ea"/>
                          <a:cs typeface="+mn-cs"/>
                        </a:rPr>
                        <a:t>Unknown rate</a:t>
                      </a:r>
                      <a:endParaRPr lang="zh-TW" altLang="en-US" sz="1200" b="1" kern="1200" dirty="0">
                        <a:solidFill>
                          <a:schemeClr val="lt1"/>
                        </a:solidFill>
                        <a:latin typeface="+mn-lt"/>
                        <a:ea typeface="+mn-ea"/>
                        <a:cs typeface="+mn-cs"/>
                      </a:endParaRPr>
                    </a:p>
                  </a:txBody>
                  <a:tcPr anchor="ctr">
                    <a:solidFill>
                      <a:srgbClr val="1C72DB"/>
                    </a:solidFill>
                  </a:tcPr>
                </a:tc>
                <a:extLst>
                  <a:ext uri="{0D108BD9-81ED-4DB2-BD59-A6C34878D82A}">
                    <a16:rowId xmlns:a16="http://schemas.microsoft.com/office/drawing/2014/main" val="4282237567"/>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0.063% ± 0.091%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0.501% ± 0.31%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0.564% ± 0.221%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24.55% ± 28.21%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89504092"/>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0.011% ± 0.011%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0.539% ± 0.346%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0.55% ± 0.356%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1.797% ± 0.986%</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490808283"/>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algn="ctr"/>
                      <a:endParaRPr lang="zh-TW" altLang="en-US" sz="1000" dirty="0"/>
                    </a:p>
                  </a:txBody>
                  <a:tcPr marL="68580" marR="68580" marT="34290" marB="3429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0.033% ± 0.024%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0.173% ± 0.107%</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0.206% ± 0.111%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2.177% ± 0.613%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95191773"/>
                  </a:ext>
                </a:extLst>
              </a:tr>
              <a:tr h="4147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TW" altLang="en-US" sz="1400" b="0" i="0" u="none" strike="noStrike" kern="1200" cap="none" spc="0" normalizeH="0" baseline="0" noProof="0" dirty="0">
                          <a:ln>
                            <a:noFill/>
                          </a:ln>
                          <a:solidFill>
                            <a:prstClr val="black"/>
                          </a:solidFill>
                          <a:effectLst/>
                          <a:uLnTx/>
                          <a:uFillTx/>
                          <a:latin typeface="+mn-lt"/>
                          <a:ea typeface="+mn-ea"/>
                          <a:cs typeface="+mn-cs"/>
                          <a:sym typeface="Wingdings 2" panose="05020102010507070707" pitchFamily="18" charset="2"/>
                        </a:rPr>
                        <a:t></a:t>
                      </a:r>
                      <a:endParaRPr kumimoji="0" lang="zh-TW" altLang="en-US" sz="1400" b="0" i="0" u="none" strike="noStrike" kern="1200" cap="none" spc="0" normalizeH="0" baseline="0" noProof="0" dirty="0">
                        <a:ln>
                          <a:noFill/>
                        </a:ln>
                        <a:solidFill>
                          <a:prstClr val="black"/>
                        </a:solidFill>
                        <a:effectLst/>
                        <a:uLnTx/>
                        <a:uFillTx/>
                        <a:latin typeface="+mn-lt"/>
                        <a:ea typeface="+mn-ea"/>
                        <a:cs typeface="+mn-cs"/>
                      </a:endParaRPr>
                    </a:p>
                  </a:txBody>
                  <a:tcPr marL="68580" marR="68580" marT="34290" marB="34290"/>
                </a:tc>
                <a:tc>
                  <a:txBody>
                    <a:bodyPr/>
                    <a:lstStyle/>
                    <a:p>
                      <a:pPr algn="ctr"/>
                      <a:endParaRPr lang="zh-TW" altLang="en-US" sz="1000" dirty="0"/>
                    </a:p>
                  </a:txBody>
                  <a:tcPr marL="68580" marR="68580" marT="34290" marB="34290"/>
                </a:tc>
                <a:tc>
                  <a:txBody>
                    <a:bodyPr/>
                    <a:lstStyle/>
                    <a:p>
                      <a:pPr algn="ctr"/>
                      <a:endParaRPr lang="zh-TW" altLang="en-US" sz="1000" dirty="0"/>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0.06% ± 0.08%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0.136% ± 0.061%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0.196% ± 0.11%</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2.605% ± 0.885%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58792393"/>
                  </a:ext>
                </a:extLst>
              </a:tr>
            </a:tbl>
          </a:graphicData>
        </a:graphic>
      </p:graphicFrame>
      <p:sp>
        <p:nvSpPr>
          <p:cNvPr id="2" name="文字方塊 1">
            <a:extLst>
              <a:ext uri="{FF2B5EF4-FFF2-40B4-BE49-F238E27FC236}">
                <a16:creationId xmlns:a16="http://schemas.microsoft.com/office/drawing/2014/main" id="{AF229DB7-0801-FC68-BC65-6313099E7B41}"/>
              </a:ext>
            </a:extLst>
          </p:cNvPr>
          <p:cNvSpPr txBox="1"/>
          <p:nvPr/>
        </p:nvSpPr>
        <p:spPr>
          <a:xfrm>
            <a:off x="417176" y="958935"/>
            <a:ext cx="7736224" cy="507831"/>
          </a:xfrm>
          <a:prstGeom prst="rect">
            <a:avLst/>
          </a:prstGeom>
          <a:noFill/>
        </p:spPr>
        <p:txBody>
          <a:bodyPr wrap="square">
            <a:spAutoFit/>
          </a:bodyPr>
          <a:lstStyle/>
          <a:p>
            <a:r>
              <a:rPr lang="en-US" altLang="zh-TW" dirty="0"/>
              <a:t>Experimental results obtained by incorporating various elements in the model architecture allow us to select the most suitable model structure based on these outcomes.</a:t>
            </a:r>
            <a:endParaRPr lang="zh-TW" altLang="en-US" dirty="0"/>
          </a:p>
        </p:txBody>
      </p:sp>
      <p:sp>
        <p:nvSpPr>
          <p:cNvPr id="6" name="文字方塊 5">
            <a:extLst>
              <a:ext uri="{FF2B5EF4-FFF2-40B4-BE49-F238E27FC236}">
                <a16:creationId xmlns:a16="http://schemas.microsoft.com/office/drawing/2014/main" id="{4E623EEB-344C-BE97-A3E8-D0EE531BE953}"/>
              </a:ext>
            </a:extLst>
          </p:cNvPr>
          <p:cNvSpPr txBox="1"/>
          <p:nvPr/>
        </p:nvSpPr>
        <p:spPr>
          <a:xfrm>
            <a:off x="378745" y="1466766"/>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83.</a:t>
            </a:r>
            <a:endParaRPr lang="zh-TW" altLang="en-US" dirty="0"/>
          </a:p>
        </p:txBody>
      </p:sp>
      <p:sp>
        <p:nvSpPr>
          <p:cNvPr id="14" name="頁尾版面配置區 13">
            <a:extLst>
              <a:ext uri="{FF2B5EF4-FFF2-40B4-BE49-F238E27FC236}">
                <a16:creationId xmlns:a16="http://schemas.microsoft.com/office/drawing/2014/main" id="{67D43AD0-A990-83D6-4378-CDE650088969}"/>
              </a:ext>
            </a:extLst>
          </p:cNvPr>
          <p:cNvSpPr>
            <a:spLocks noGrp="1"/>
          </p:cNvSpPr>
          <p:nvPr>
            <p:ph type="ftr" sz="quarter" idx="11"/>
          </p:nvPr>
        </p:nvSpPr>
        <p:spPr/>
        <p:txBody>
          <a:bodyPr/>
          <a:lstStyle/>
          <a:p>
            <a:r>
              <a:rPr lang="en-US" altLang="zh-TW"/>
              <a:t>/78</a:t>
            </a:r>
            <a:endParaRPr lang="zh-TW" altLang="en-US" dirty="0"/>
          </a:p>
        </p:txBody>
      </p:sp>
      <p:sp>
        <p:nvSpPr>
          <p:cNvPr id="15" name="投影片編號版面配置區 14">
            <a:extLst>
              <a:ext uri="{FF2B5EF4-FFF2-40B4-BE49-F238E27FC236}">
                <a16:creationId xmlns:a16="http://schemas.microsoft.com/office/drawing/2014/main" id="{25C5CD5F-5A00-2A4F-2D62-A6190802F865}"/>
              </a:ext>
            </a:extLst>
          </p:cNvPr>
          <p:cNvSpPr>
            <a:spLocks noGrp="1"/>
          </p:cNvSpPr>
          <p:nvPr>
            <p:ph type="sldNum" sz="quarter" idx="12"/>
          </p:nvPr>
        </p:nvSpPr>
        <p:spPr/>
        <p:txBody>
          <a:bodyPr/>
          <a:lstStyle/>
          <a:p>
            <a:fld id="{EE3F9CDB-1F21-4789-A81E-8FEA25CE194B}" type="slidenum">
              <a:rPr lang="zh-CN" altLang="en-US" smtClean="0"/>
              <a:pPr/>
              <a:t>92</a:t>
            </a:fld>
            <a:endParaRPr lang="zh-CN" altLang="en-US" dirty="0"/>
          </a:p>
        </p:txBody>
      </p:sp>
    </p:spTree>
    <p:extLst>
      <p:ext uri="{BB962C8B-B14F-4D97-AF65-F5344CB8AC3E}">
        <p14:creationId xmlns:p14="http://schemas.microsoft.com/office/powerpoint/2010/main" val="2438224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DA08470-06AD-4843-92B1-D6A48DE0CB6B}"/>
              </a:ext>
            </a:extLst>
          </p:cNvPr>
          <p:cNvGraphicFramePr>
            <a:graphicFrameLocks noGrp="1"/>
          </p:cNvGraphicFramePr>
          <p:nvPr>
            <p:extLst>
              <p:ext uri="{D42A27DB-BD31-4B8C-83A1-F6EECF244321}">
                <p14:modId xmlns:p14="http://schemas.microsoft.com/office/powerpoint/2010/main" val="1843497008"/>
              </p:ext>
            </p:extLst>
          </p:nvPr>
        </p:nvGraphicFramePr>
        <p:xfrm>
          <a:off x="369270" y="3184080"/>
          <a:ext cx="8405457" cy="1295400"/>
        </p:xfrm>
        <a:graphic>
          <a:graphicData uri="http://schemas.openxmlformats.org/drawingml/2006/table">
            <a:tbl>
              <a:tblPr firstRow="1" bandRow="1">
                <a:tableStyleId>{5C22544A-7EE6-4342-B048-85BDC9FD1C3A}</a:tableStyleId>
              </a:tblPr>
              <a:tblGrid>
                <a:gridCol w="1638990">
                  <a:extLst>
                    <a:ext uri="{9D8B030D-6E8A-4147-A177-3AD203B41FA5}">
                      <a16:colId xmlns:a16="http://schemas.microsoft.com/office/drawing/2014/main" val="396471233"/>
                    </a:ext>
                  </a:extLst>
                </a:gridCol>
                <a:gridCol w="1320441">
                  <a:extLst>
                    <a:ext uri="{9D8B030D-6E8A-4147-A177-3AD203B41FA5}">
                      <a16:colId xmlns:a16="http://schemas.microsoft.com/office/drawing/2014/main" val="1999088442"/>
                    </a:ext>
                  </a:extLst>
                </a:gridCol>
                <a:gridCol w="1320441">
                  <a:extLst>
                    <a:ext uri="{9D8B030D-6E8A-4147-A177-3AD203B41FA5}">
                      <a16:colId xmlns:a16="http://schemas.microsoft.com/office/drawing/2014/main" val="2512136985"/>
                    </a:ext>
                  </a:extLst>
                </a:gridCol>
                <a:gridCol w="1320441">
                  <a:extLst>
                    <a:ext uri="{9D8B030D-6E8A-4147-A177-3AD203B41FA5}">
                      <a16:colId xmlns:a16="http://schemas.microsoft.com/office/drawing/2014/main" val="274565083"/>
                    </a:ext>
                  </a:extLst>
                </a:gridCol>
                <a:gridCol w="1464302">
                  <a:extLst>
                    <a:ext uri="{9D8B030D-6E8A-4147-A177-3AD203B41FA5}">
                      <a16:colId xmlns:a16="http://schemas.microsoft.com/office/drawing/2014/main" val="2252238592"/>
                    </a:ext>
                  </a:extLst>
                </a:gridCol>
                <a:gridCol w="1340842">
                  <a:extLst>
                    <a:ext uri="{9D8B030D-6E8A-4147-A177-3AD203B41FA5}">
                      <a16:colId xmlns:a16="http://schemas.microsoft.com/office/drawing/2014/main" val="3599514771"/>
                    </a:ext>
                  </a:extLst>
                </a:gridCol>
              </a:tblGrid>
              <a:tr h="68580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zh-TW" sz="1200" b="1" kern="1200" dirty="0">
                        <a:solidFill>
                          <a:schemeClr val="lt1"/>
                        </a:solidFill>
                        <a:latin typeface="+mn-lt"/>
                        <a:ea typeface="+mn-ea"/>
                        <a:cs typeface="+mn-cs"/>
                      </a:endParaRPr>
                    </a:p>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Number of defect types </a:t>
                      </a:r>
                    </a:p>
                    <a:p>
                      <a:pPr marL="0" marR="0" lvl="0" indent="0" algn="ctr" defTabSz="685800" rtl="0" eaLnBrk="1" fontAlgn="auto" latinLnBrk="0" hangingPunct="1">
                        <a:lnSpc>
                          <a:spcPct val="100000"/>
                        </a:lnSpc>
                        <a:spcBef>
                          <a:spcPts val="0"/>
                        </a:spcBef>
                        <a:spcAft>
                          <a:spcPts val="0"/>
                        </a:spcAft>
                        <a:buClrTx/>
                        <a:buSzTx/>
                        <a:buFontTx/>
                        <a:buNone/>
                        <a:tabLst/>
                        <a:defRPr/>
                      </a:pPr>
                      <a:endParaRPr lang="en-US" altLang="zh-TW" sz="1200" b="1" kern="1200" dirty="0">
                        <a:solidFill>
                          <a:schemeClr val="lt1"/>
                        </a:solidFill>
                        <a:latin typeface="+mn-lt"/>
                        <a:ea typeface="+mn-ea"/>
                        <a:cs typeface="+mn-cs"/>
                      </a:endParaRPr>
                    </a:p>
                  </a:txBody>
                  <a:tcPr marL="68580" marR="68580" marT="34290" marB="34290">
                    <a:lnR w="12700" cap="flat" cmpd="sng" algn="ctr">
                      <a:solidFill>
                        <a:schemeClr val="tx1"/>
                      </a:solidFill>
                      <a:prstDash val="solid"/>
                      <a:round/>
                      <a:headEnd type="none" w="med" len="med"/>
                      <a:tailEnd type="none" w="med" len="med"/>
                    </a:lnR>
                    <a:solidFill>
                      <a:srgbClr val="4472C4"/>
                    </a:solidFill>
                  </a:tcPr>
                </a:tc>
                <a:tc>
                  <a:txBody>
                    <a:bodyPr/>
                    <a:lstStyle/>
                    <a:p>
                      <a:pPr marL="0" algn="ctr" defTabSz="685800" rtl="0" eaLnBrk="1" latinLnBrk="0" hangingPunct="1"/>
                      <a:r>
                        <a:rPr lang="en-US" altLang="zh-TW" sz="1200" b="1" kern="1200" dirty="0">
                          <a:solidFill>
                            <a:schemeClr val="lt1"/>
                          </a:solidFill>
                          <a:latin typeface="+mn-lt"/>
                          <a:ea typeface="+mn-ea"/>
                          <a:cs typeface="+mn-cs"/>
                        </a:rPr>
                        <a:t>Overkill rate</a:t>
                      </a:r>
                      <a:endParaRPr lang="zh-TW" altLang="en-US" sz="1200" b="1" kern="1200" dirty="0">
                        <a:solidFill>
                          <a:schemeClr val="lt1"/>
                        </a:solidFill>
                        <a:latin typeface="+mn-lt"/>
                        <a:ea typeface="+mn-ea"/>
                        <a:cs typeface="+mn-cs"/>
                      </a:endParaRPr>
                    </a:p>
                  </a:txBody>
                  <a:tcPr anchor="ctr">
                    <a:lnL w="12700" cap="flat" cmpd="sng" algn="ctr">
                      <a:solidFill>
                        <a:schemeClr val="tx1"/>
                      </a:solidFill>
                      <a:prstDash val="solid"/>
                      <a:round/>
                      <a:headEnd type="none" w="med" len="med"/>
                      <a:tailEnd type="none" w="med" len="med"/>
                    </a:lnL>
                    <a:solidFill>
                      <a:srgbClr val="4472C4"/>
                    </a:solidFill>
                  </a:tcPr>
                </a:tc>
                <a:tc>
                  <a:txBody>
                    <a:bodyPr/>
                    <a:lstStyle/>
                    <a:p>
                      <a:pPr algn="ctr"/>
                      <a:r>
                        <a:rPr lang="en-US" altLang="zh-TW" sz="1200" dirty="0"/>
                        <a:t>Leakage rate</a:t>
                      </a:r>
                      <a:endParaRPr lang="zh-TW" altLang="en-US" sz="1200" dirty="0"/>
                    </a:p>
                  </a:txBody>
                  <a:tcPr anchor="ctr">
                    <a:solidFill>
                      <a:srgbClr val="4472C4"/>
                    </a:solidFill>
                  </a:tcP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solidFill>
                      <a:srgbClr val="4472C4"/>
                    </a:solidFill>
                  </a:tcP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solidFill>
                      <a:srgbClr val="4472C4"/>
                    </a:solidFill>
                  </a:tcPr>
                </a:tc>
                <a:tc>
                  <a:txBody>
                    <a:bodyPr/>
                    <a:lstStyle/>
                    <a:p>
                      <a:pPr algn="ctr"/>
                      <a:r>
                        <a:rPr lang="en-US" altLang="zh-TW" sz="1200" dirty="0"/>
                        <a:t>Unknown rate</a:t>
                      </a:r>
                      <a:endParaRPr lang="zh-TW" altLang="en-US" sz="1200" dirty="0"/>
                    </a:p>
                  </a:txBody>
                  <a:tcPr anchor="ctr">
                    <a:solidFill>
                      <a:srgbClr val="4472C4"/>
                    </a:solidFill>
                  </a:tcPr>
                </a:tc>
                <a:extLst>
                  <a:ext uri="{0D108BD9-81ED-4DB2-BD59-A6C34878D82A}">
                    <a16:rowId xmlns:a16="http://schemas.microsoft.com/office/drawing/2014/main" val="4282237567"/>
                  </a:ext>
                </a:extLst>
              </a:tr>
              <a:tr h="278130">
                <a:tc>
                  <a:txBody>
                    <a:bodyPr/>
                    <a:lstStyle/>
                    <a:p>
                      <a:pPr algn="ctr"/>
                      <a:r>
                        <a:rPr kumimoji="0" lang="en-US" altLang="zh-TW" sz="14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Two types of defects </a:t>
                      </a:r>
                      <a:endParaRPr kumimoji="0" lang="zh-TW" altLang="en-US" sz="14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1"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58792393"/>
                  </a:ext>
                </a:extLst>
              </a:tr>
              <a:tr h="27813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4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rPr>
                        <a:t>Six types of defects </a:t>
                      </a:r>
                      <a:endParaRPr kumimoji="0" lang="zh-TW" altLang="en-US" sz="1400" b="0" i="0" u="none" strike="noStrike" kern="1200" cap="none" spc="0" normalizeH="0" baseline="0" dirty="0">
                        <a:ln>
                          <a:noFill/>
                        </a:ln>
                        <a:solidFill>
                          <a:prstClr val="black"/>
                        </a:solidFill>
                        <a:effectLst/>
                        <a:uLnTx/>
                        <a:uFillTx/>
                        <a:latin typeface="Calibri" panose="020F0502020204030204"/>
                        <a:ea typeface="新細明體" panose="02020500000000000000" pitchFamily="18" charset="-120"/>
                        <a:cs typeface="+mn-cs"/>
                      </a:endParaRPr>
                    </a:p>
                  </a:txBody>
                  <a:tcPr marL="68580" marR="68580" marT="34290" marB="34290">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0.042% ± 0.04%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lnL w="12700" cap="flat" cmpd="sng" algn="ctr">
                      <a:solidFill>
                        <a:schemeClr val="tx1"/>
                      </a:solidFill>
                      <a:prstDash val="solid"/>
                      <a:round/>
                      <a:headEnd type="none" w="med" len="med"/>
                      <a:tailEnd type="none" w="med" len="med"/>
                    </a:ln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0.215% ± 0.114%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0.044% ± 0.041%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0.224% ± 0.119%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3.684% ± 0.362%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759514646"/>
                  </a:ext>
                </a:extLst>
              </a:tr>
            </a:tbl>
          </a:graphicData>
        </a:graphic>
      </p:graphicFrame>
      <p:sp>
        <p:nvSpPr>
          <p:cNvPr id="8" name="矩形 7">
            <a:extLst>
              <a:ext uri="{FF2B5EF4-FFF2-40B4-BE49-F238E27FC236}">
                <a16:creationId xmlns:a16="http://schemas.microsoft.com/office/drawing/2014/main" id="{AE791D02-68BF-4B3A-822F-F1C43464F801}"/>
              </a:ext>
            </a:extLst>
          </p:cNvPr>
          <p:cNvSpPr/>
          <p:nvPr/>
        </p:nvSpPr>
        <p:spPr bwMode="auto">
          <a:xfrm>
            <a:off x="168540" y="90085"/>
            <a:ext cx="759259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Performance comparison: 2 types of defects vs. 6 types of defects</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2" name="文字方塊 1">
            <a:extLst>
              <a:ext uri="{FF2B5EF4-FFF2-40B4-BE49-F238E27FC236}">
                <a16:creationId xmlns:a16="http://schemas.microsoft.com/office/drawing/2014/main" id="{0CA69329-559E-41D9-096B-84844327F7CE}"/>
              </a:ext>
            </a:extLst>
          </p:cNvPr>
          <p:cNvSpPr txBox="1"/>
          <p:nvPr/>
        </p:nvSpPr>
        <p:spPr>
          <a:xfrm>
            <a:off x="369270" y="2317834"/>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83.</a:t>
            </a:r>
            <a:endParaRPr lang="zh-TW" altLang="en-US" dirty="0"/>
          </a:p>
        </p:txBody>
      </p:sp>
      <p:sp>
        <p:nvSpPr>
          <p:cNvPr id="6" name="文字方塊 5">
            <a:extLst>
              <a:ext uri="{FF2B5EF4-FFF2-40B4-BE49-F238E27FC236}">
                <a16:creationId xmlns:a16="http://schemas.microsoft.com/office/drawing/2014/main" id="{08D4C80E-D5A8-626C-F4F0-7D5FC4DDD6FD}"/>
              </a:ext>
            </a:extLst>
          </p:cNvPr>
          <p:cNvSpPr txBox="1"/>
          <p:nvPr/>
        </p:nvSpPr>
        <p:spPr>
          <a:xfrm>
            <a:off x="369270" y="1094831"/>
            <a:ext cx="8546129" cy="1169551"/>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will conduct experiments using two different quantities of defect types. The "2 types of defects" refer to classifying defect types as "good" and "bad." The "6 types of defects" pertain to the original component defect types, including good, missing, stand, short, broken, and shift. Through this experiment, we will determine which method is more effective to use in the upper branch.</a:t>
            </a:r>
          </a:p>
        </p:txBody>
      </p:sp>
      <p:sp>
        <p:nvSpPr>
          <p:cNvPr id="14" name="頁尾版面配置區 13">
            <a:extLst>
              <a:ext uri="{FF2B5EF4-FFF2-40B4-BE49-F238E27FC236}">
                <a16:creationId xmlns:a16="http://schemas.microsoft.com/office/drawing/2014/main" id="{EC18A77A-E0F6-84D4-E731-2E042205AFBA}"/>
              </a:ext>
            </a:extLst>
          </p:cNvPr>
          <p:cNvSpPr>
            <a:spLocks noGrp="1"/>
          </p:cNvSpPr>
          <p:nvPr>
            <p:ph type="ftr" sz="quarter" idx="11"/>
          </p:nvPr>
        </p:nvSpPr>
        <p:spPr/>
        <p:txBody>
          <a:bodyPr/>
          <a:lstStyle/>
          <a:p>
            <a:r>
              <a:rPr lang="en-US" altLang="zh-TW"/>
              <a:t>/78</a:t>
            </a:r>
            <a:endParaRPr lang="zh-TW" altLang="en-US" dirty="0"/>
          </a:p>
        </p:txBody>
      </p:sp>
      <p:sp>
        <p:nvSpPr>
          <p:cNvPr id="15" name="投影片編號版面配置區 14">
            <a:extLst>
              <a:ext uri="{FF2B5EF4-FFF2-40B4-BE49-F238E27FC236}">
                <a16:creationId xmlns:a16="http://schemas.microsoft.com/office/drawing/2014/main" id="{68809E43-E796-4E63-A635-DE75BFB3A441}"/>
              </a:ext>
            </a:extLst>
          </p:cNvPr>
          <p:cNvSpPr>
            <a:spLocks noGrp="1"/>
          </p:cNvSpPr>
          <p:nvPr>
            <p:ph type="sldNum" sz="quarter" idx="12"/>
          </p:nvPr>
        </p:nvSpPr>
        <p:spPr/>
        <p:txBody>
          <a:bodyPr/>
          <a:lstStyle/>
          <a:p>
            <a:fld id="{EE3F9CDB-1F21-4789-A81E-8FEA25CE194B}" type="slidenum">
              <a:rPr lang="zh-CN" altLang="en-US" smtClean="0"/>
              <a:pPr/>
              <a:t>93</a:t>
            </a:fld>
            <a:endParaRPr lang="zh-CN" altLang="en-US" dirty="0"/>
          </a:p>
        </p:txBody>
      </p:sp>
    </p:spTree>
    <p:extLst>
      <p:ext uri="{BB962C8B-B14F-4D97-AF65-F5344CB8AC3E}">
        <p14:creationId xmlns:p14="http://schemas.microsoft.com/office/powerpoint/2010/main" val="317258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EEE1CBB0-83B6-4ECA-9146-210C937F7ECB}"/>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B03B68B8-4E32-4566-BDFE-2D007A76A5BD}"/>
              </a:ext>
            </a:extLst>
          </p:cNvPr>
          <p:cNvGraphicFramePr>
            <a:graphicFrameLocks noGrp="1"/>
          </p:cNvGraphicFramePr>
          <p:nvPr>
            <p:extLst>
              <p:ext uri="{D42A27DB-BD31-4B8C-83A1-F6EECF244321}">
                <p14:modId xmlns:p14="http://schemas.microsoft.com/office/powerpoint/2010/main" val="1611858205"/>
              </p:ext>
            </p:extLst>
          </p:nvPr>
        </p:nvGraphicFramePr>
        <p:xfrm>
          <a:off x="310423" y="2404185"/>
          <a:ext cx="8523154" cy="209834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0.261% ± 0.14%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0.726% ± 1.063%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8.431% ± 4.177%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0.987% ± 0.924%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0.9698</a:t>
                      </a: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0.229% ± 0.105%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0.132% ± 0.088%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6.886% ± 1.276%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0.361% ± 0.015%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0.9766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0.12% ± 0.025%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0.315% ± 0.098%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5.343% ± 3.288%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0.436% ± 0.121%</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0.9812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0.108% ± 0.033%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0.063% ± 0.075%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3.706% ± 2.270%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0.171% ± 0.108%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3319329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0.158% ± 0.049%</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0.9921</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130205921"/>
                  </a:ext>
                </a:extLst>
              </a:tr>
            </a:tbl>
          </a:graphicData>
        </a:graphic>
      </p:graphicFrame>
      <p:sp>
        <p:nvSpPr>
          <p:cNvPr id="3" name="文字方塊 2">
            <a:extLst>
              <a:ext uri="{FF2B5EF4-FFF2-40B4-BE49-F238E27FC236}">
                <a16:creationId xmlns:a16="http://schemas.microsoft.com/office/drawing/2014/main" id="{98A1DBCF-03AE-5EA0-0EC2-1ACA36CE12E8}"/>
              </a:ext>
            </a:extLst>
          </p:cNvPr>
          <p:cNvSpPr txBox="1"/>
          <p:nvPr/>
        </p:nvSpPr>
        <p:spPr>
          <a:xfrm>
            <a:off x="358774" y="95084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8" name="文字方塊 7">
            <a:extLst>
              <a:ext uri="{FF2B5EF4-FFF2-40B4-BE49-F238E27FC236}">
                <a16:creationId xmlns:a16="http://schemas.microsoft.com/office/drawing/2014/main" id="{7506FC04-019B-069B-A709-FFDA4B612424}"/>
              </a:ext>
            </a:extLst>
          </p:cNvPr>
          <p:cNvSpPr txBox="1"/>
          <p:nvPr/>
        </p:nvSpPr>
        <p:spPr>
          <a:xfrm>
            <a:off x="358774" y="1903842"/>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83.</a:t>
            </a:r>
            <a:endParaRPr lang="zh-TW" altLang="en-US" dirty="0"/>
          </a:p>
        </p:txBody>
      </p:sp>
      <p:sp>
        <p:nvSpPr>
          <p:cNvPr id="9" name="文字方塊 8">
            <a:extLst>
              <a:ext uri="{FF2B5EF4-FFF2-40B4-BE49-F238E27FC236}">
                <a16:creationId xmlns:a16="http://schemas.microsoft.com/office/drawing/2014/main" id="{57296F18-D28B-4A17-75E8-46BE2638491E}"/>
              </a:ext>
            </a:extLst>
          </p:cNvPr>
          <p:cNvSpPr txBox="1"/>
          <p:nvPr/>
        </p:nvSpPr>
        <p:spPr>
          <a:xfrm>
            <a:off x="358774" y="1287891"/>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15" name="頁尾版面配置區 14">
            <a:extLst>
              <a:ext uri="{FF2B5EF4-FFF2-40B4-BE49-F238E27FC236}">
                <a16:creationId xmlns:a16="http://schemas.microsoft.com/office/drawing/2014/main" id="{800AD05F-7C64-1C7D-B0A0-01470BDD4DB4}"/>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3B6160DC-A1AB-6874-7143-062559EAB856}"/>
              </a:ext>
            </a:extLst>
          </p:cNvPr>
          <p:cNvSpPr>
            <a:spLocks noGrp="1"/>
          </p:cNvSpPr>
          <p:nvPr>
            <p:ph type="sldNum" sz="quarter" idx="12"/>
          </p:nvPr>
        </p:nvSpPr>
        <p:spPr/>
        <p:txBody>
          <a:bodyPr/>
          <a:lstStyle/>
          <a:p>
            <a:fld id="{EE3F9CDB-1F21-4789-A81E-8FEA25CE194B}" type="slidenum">
              <a:rPr lang="zh-CN" altLang="en-US" smtClean="0"/>
              <a:pPr/>
              <a:t>94</a:t>
            </a:fld>
            <a:endParaRPr lang="zh-CN" altLang="en-US" dirty="0"/>
          </a:p>
        </p:txBody>
      </p:sp>
    </p:spTree>
    <p:extLst>
      <p:ext uri="{BB962C8B-B14F-4D97-AF65-F5344CB8AC3E}">
        <p14:creationId xmlns:p14="http://schemas.microsoft.com/office/powerpoint/2010/main" val="1154305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6AF9F043-63B4-BC7D-B6D5-1C9D500BEBBE}"/>
              </a:ext>
            </a:extLst>
          </p:cNvPr>
          <p:cNvGraphicFramePr>
            <a:graphicFrameLocks noGrp="1"/>
          </p:cNvGraphicFramePr>
          <p:nvPr>
            <p:extLst>
              <p:ext uri="{D42A27DB-BD31-4B8C-83A1-F6EECF244321}">
                <p14:modId xmlns:p14="http://schemas.microsoft.com/office/powerpoint/2010/main" val="1822965418"/>
              </p:ext>
            </p:extLst>
          </p:nvPr>
        </p:nvGraphicFramePr>
        <p:xfrm>
          <a:off x="310423" y="2410535"/>
          <a:ext cx="8523154" cy="2281225"/>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328229">
                <a:tc>
                  <a:txBody>
                    <a:bodyPr/>
                    <a:lstStyle/>
                    <a:p>
                      <a:pPr algn="ctr"/>
                      <a:r>
                        <a:rPr lang="en-US" altLang="zh-TW" sz="1200" dirty="0"/>
                        <a:t>Method</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Triplet</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0.282% ± 0.145%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0.818% ± 1.208%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8.431% ± 4.177%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1.1% ± 1.062%</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0.9694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84879464"/>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CosFace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0.245% ± 0.111%</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0.142% ± 0.097%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6.886% ± 1.276%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0.387% ± 0.019%</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0.9765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181025225"/>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mn-lt"/>
                          <a:ea typeface="+mn-ea"/>
                          <a:cs typeface="+mn-cs"/>
                        </a:rPr>
                        <a:t>ArcFace</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0.126% ± 0.023%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0.331% ± 0.094%</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5.343% ± 3.288%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0.458% ± 0.113%</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0.9765</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916289409"/>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solidFill>
                            <a:schemeClr val="tx1"/>
                          </a:solidFill>
                        </a:rPr>
                        <a:t>Multi-similarity</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0.112% ± 0.035%</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0.065% ± 0.078%</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3.706% ± 2.270%</a:t>
                      </a:r>
                      <a:endParaRPr kumimoji="0" lang="zh-TW" altLang="en-US" sz="12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0.178% ± 0.113%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0.98728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082653293"/>
                  </a:ext>
                </a:extLst>
              </a:tr>
              <a:tr h="3282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dirty="0"/>
                        <a:t>Our</a:t>
                      </a:r>
                      <a:r>
                        <a:rPr lang="zh-TW" altLang="en-US" sz="1200" dirty="0"/>
                        <a:t> </a:t>
                      </a:r>
                      <a:r>
                        <a:rPr lang="en-US" altLang="zh-TW" sz="1200" dirty="0"/>
                        <a:t>Method</a:t>
                      </a:r>
                      <a:endParaRPr lang="zh-TW" altLang="en-US" sz="1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0.161% ± 0.048%</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0.99209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590263301"/>
                  </a:ext>
                </a:extLst>
              </a:tr>
            </a:tbl>
          </a:graphicData>
        </a:graphic>
      </p:graphicFrame>
      <p:sp>
        <p:nvSpPr>
          <p:cNvPr id="6" name="文字方塊 5">
            <a:extLst>
              <a:ext uri="{FF2B5EF4-FFF2-40B4-BE49-F238E27FC236}">
                <a16:creationId xmlns:a16="http://schemas.microsoft.com/office/drawing/2014/main" id="{D5B7E4B1-82BE-FCD7-A75C-3688A09CDCAF}"/>
              </a:ext>
            </a:extLst>
          </p:cNvPr>
          <p:cNvSpPr txBox="1"/>
          <p:nvPr/>
        </p:nvSpPr>
        <p:spPr>
          <a:xfrm>
            <a:off x="358774" y="99140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solidFill>
                <a:srgbClr val="FF0000"/>
              </a:solidFill>
            </a:endParaRPr>
          </a:p>
        </p:txBody>
      </p:sp>
      <p:sp>
        <p:nvSpPr>
          <p:cNvPr id="7" name="矩形 6">
            <a:extLst>
              <a:ext uri="{FF2B5EF4-FFF2-40B4-BE49-F238E27FC236}">
                <a16:creationId xmlns:a16="http://schemas.microsoft.com/office/drawing/2014/main" id="{98BE2334-E0C7-5A42-B7A1-48986F4ECE21}"/>
              </a:ext>
            </a:extLst>
          </p:cNvPr>
          <p:cNvSpPr/>
          <p:nvPr/>
        </p:nvSpPr>
        <p:spPr bwMode="auto">
          <a:xfrm>
            <a:off x="252698" y="90086"/>
            <a:ext cx="8840502" cy="646331"/>
          </a:xfrm>
          <a:prstGeom prst="rect">
            <a:avLst/>
          </a:prstGeom>
          <a:noFill/>
        </p:spPr>
        <p:txBody>
          <a:bodyPr wrap="squar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2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rPr>
              <a:t>Comparing the performance of different metric learning  methods with previously proposed Hybrid Expert </a:t>
            </a:r>
            <a:endParaRPr lang="zh-CN" altLang="en-US" sz="1800" kern="100" dirty="0">
              <a:solidFill>
                <a:schemeClr val="tx2">
                  <a:lumMod val="25000"/>
                </a:schemeClr>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5" name="文字方塊 4">
            <a:extLst>
              <a:ext uri="{FF2B5EF4-FFF2-40B4-BE49-F238E27FC236}">
                <a16:creationId xmlns:a16="http://schemas.microsoft.com/office/drawing/2014/main" id="{99906B12-B925-9FD3-AE38-F250BD3755BF}"/>
              </a:ext>
            </a:extLst>
          </p:cNvPr>
          <p:cNvSpPr txBox="1"/>
          <p:nvPr/>
        </p:nvSpPr>
        <p:spPr>
          <a:xfrm>
            <a:off x="358774" y="1903842"/>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83.</a:t>
            </a:r>
            <a:endParaRPr lang="zh-TW" altLang="en-US" dirty="0"/>
          </a:p>
        </p:txBody>
      </p:sp>
      <p:sp>
        <p:nvSpPr>
          <p:cNvPr id="8" name="文字方塊 7">
            <a:extLst>
              <a:ext uri="{FF2B5EF4-FFF2-40B4-BE49-F238E27FC236}">
                <a16:creationId xmlns:a16="http://schemas.microsoft.com/office/drawing/2014/main" id="{BBBABDA0-610E-A3EA-E41B-9E65BB07A8E0}"/>
              </a:ext>
            </a:extLst>
          </p:cNvPr>
          <p:cNvSpPr txBox="1"/>
          <p:nvPr/>
        </p:nvSpPr>
        <p:spPr>
          <a:xfrm>
            <a:off x="358774" y="1299185"/>
            <a:ext cx="8234006" cy="523220"/>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metric learning methods used in the lower branch of the previously proposed Hybrid Expert.</a:t>
            </a:r>
          </a:p>
        </p:txBody>
      </p:sp>
      <p:sp>
        <p:nvSpPr>
          <p:cNvPr id="15" name="頁尾版面配置區 14">
            <a:extLst>
              <a:ext uri="{FF2B5EF4-FFF2-40B4-BE49-F238E27FC236}">
                <a16:creationId xmlns:a16="http://schemas.microsoft.com/office/drawing/2014/main" id="{3B6B5050-7A41-ECF2-8FD6-850730AFD30C}"/>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48C3DB39-25FA-CFCD-822D-13693DA1BC95}"/>
              </a:ext>
            </a:extLst>
          </p:cNvPr>
          <p:cNvSpPr>
            <a:spLocks noGrp="1"/>
          </p:cNvSpPr>
          <p:nvPr>
            <p:ph type="sldNum" sz="quarter" idx="12"/>
          </p:nvPr>
        </p:nvSpPr>
        <p:spPr/>
        <p:txBody>
          <a:bodyPr/>
          <a:lstStyle/>
          <a:p>
            <a:fld id="{EE3F9CDB-1F21-4789-A81E-8FEA25CE194B}" type="slidenum">
              <a:rPr lang="zh-CN" altLang="en-US" smtClean="0"/>
              <a:pPr/>
              <a:t>95</a:t>
            </a:fld>
            <a:endParaRPr lang="zh-CN" altLang="en-US" dirty="0"/>
          </a:p>
        </p:txBody>
      </p:sp>
    </p:spTree>
    <p:extLst>
      <p:ext uri="{BB962C8B-B14F-4D97-AF65-F5344CB8AC3E}">
        <p14:creationId xmlns:p14="http://schemas.microsoft.com/office/powerpoint/2010/main" val="285756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字方塊 4">
                <a:extLst>
                  <a:ext uri="{FF2B5EF4-FFF2-40B4-BE49-F238E27FC236}">
                    <a16:creationId xmlns:a16="http://schemas.microsoft.com/office/drawing/2014/main" id="{7D2845A5-488F-C82D-1C84-DBF239DB12A0}"/>
                  </a:ext>
                </a:extLst>
              </p:cNvPr>
              <p:cNvSpPr txBox="1"/>
              <p:nvPr/>
            </p:nvSpPr>
            <p:spPr>
              <a:xfrm>
                <a:off x="699985" y="865836"/>
                <a:ext cx="7339115" cy="2730171"/>
              </a:xfrm>
              <a:prstGeom prst="rect">
                <a:avLst/>
              </a:prstGeom>
              <a:noFill/>
            </p:spPr>
            <p:txBody>
              <a:bodyPr wrap="square">
                <a:spAutoFit/>
              </a:bodyPr>
              <a:lstStyle/>
              <a:p>
                <a:pPr algn="just"/>
                <a:r>
                  <a:rPr lang="en-US" altLang="zh-TW" sz="1400" b="1" dirty="0"/>
                  <a:t>How to determine the threshold for unknown prediction?</a:t>
                </a:r>
              </a:p>
              <a:p>
                <a:pPr marL="257175" indent="-257175" algn="just">
                  <a:buAutoNum type="arabicPeriod"/>
                </a:pPr>
                <a:r>
                  <a:rPr lang="en-US" altLang="zh-TW" sz="1400" dirty="0"/>
                  <a:t>Calculate the predicted probability </a:t>
                </a:r>
                <a14:m>
                  <m:oMath xmlns:m="http://schemas.openxmlformats.org/officeDocument/2006/math">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𝑖</m:t>
                        </m:r>
                      </m:sub>
                    </m:sSub>
                    <m:r>
                      <a:rPr lang="en-US" altLang="zh-TW" sz="1400" i="1">
                        <a:latin typeface="Cambria Math" panose="02040503050406030204" pitchFamily="18" charset="0"/>
                      </a:rPr>
                      <m:t>)</m:t>
                    </m:r>
                  </m:oMath>
                </a14:m>
                <a:r>
                  <a:rPr lang="en-US" altLang="zh-TW" sz="1400" dirty="0"/>
                  <a:t> of samples from training set and validation set with trained model.</a:t>
                </a:r>
              </a:p>
              <a:p>
                <a:pPr marL="257175" indent="-257175" algn="just">
                  <a:buFontTx/>
                  <a:buAutoNum type="arabicPeriod"/>
                </a:pPr>
                <a:r>
                  <a:rPr lang="en-US" altLang="zh-TW" sz="1400" dirty="0"/>
                  <a:t>Estimate the uncertainty </a:t>
                </a:r>
                <a14:m>
                  <m:oMath xmlns:m="http://schemas.openxmlformats.org/officeDocument/2006/math">
                    <m:r>
                      <a:rPr lang="en-US" altLang="zh-TW" sz="1400" i="1">
                        <a:latin typeface="Cambria Math" panose="02040503050406030204" pitchFamily="18" charset="0"/>
                      </a:rPr>
                      <m:t>(</m:t>
                    </m:r>
                    <m:r>
                      <m:rPr>
                        <m:sty m:val="p"/>
                      </m:rPr>
                      <a:rPr lang="en-US" altLang="zh-TW" sz="1400" i="1">
                        <a:latin typeface="Cambria Math" panose="02040503050406030204" pitchFamily="18" charset="0"/>
                      </a:rPr>
                      <m:t>U</m:t>
                    </m:r>
                    <m:r>
                      <a:rPr lang="en-US" altLang="zh-TW" sz="1400" i="1">
                        <a:latin typeface="Cambria Math" panose="02040503050406030204" pitchFamily="18" charset="0"/>
                      </a:rPr>
                      <m:t>)</m:t>
                    </m:r>
                  </m:oMath>
                </a14:m>
                <a:r>
                  <a:rPr lang="en-US" altLang="zh-TW" sz="1400" dirty="0"/>
                  <a:t> of the samples from training set and validation set using the predicted probability</a:t>
                </a:r>
                <a14:m>
                  <m:oMath xmlns:m="http://schemas.openxmlformats.org/officeDocument/2006/math">
                    <m:d>
                      <m:dPr>
                        <m:ctrlPr>
                          <a:rPr lang="en-US" altLang="zh-TW" sz="1400" i="1">
                            <a:latin typeface="Cambria Math" panose="02040503050406030204" pitchFamily="18" charset="0"/>
                          </a:rPr>
                        </m:ctrlPr>
                      </m:dPr>
                      <m:e>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𝑝</m:t>
                            </m:r>
                          </m:e>
                          <m:sub>
                            <m:r>
                              <a:rPr lang="en-US" altLang="zh-TW" sz="1400" i="1">
                                <a:latin typeface="Cambria Math" panose="02040503050406030204" pitchFamily="18" charset="0"/>
                              </a:rPr>
                              <m:t>𝑖</m:t>
                            </m:r>
                          </m:sub>
                        </m:sSub>
                      </m:e>
                    </m:d>
                    <m:r>
                      <a:rPr lang="en-US" altLang="zh-TW" sz="1400" i="1">
                        <a:latin typeface="Cambria Math" panose="02040503050406030204" pitchFamily="18" charset="0"/>
                      </a:rPr>
                      <m:t>. </m:t>
                    </m:r>
                    <m:r>
                      <a:rPr lang="en-US" altLang="zh-TW" sz="1400" b="1" i="1">
                        <a:latin typeface="Cambria Math" panose="02040503050406030204" pitchFamily="18" charset="0"/>
                      </a:rPr>
                      <m:t>   </m:t>
                    </m:r>
                    <m:r>
                      <a:rPr lang="en-US" altLang="zh-TW" sz="1400" b="1" i="1" smtClean="0">
                        <a:latin typeface="Cambria Math" panose="02040503050406030204" pitchFamily="18" charset="0"/>
                      </a:rPr>
                      <m:t>𝑼</m:t>
                    </m:r>
                    <m:r>
                      <a:rPr lang="en-US" altLang="zh-TW" sz="1400" b="1" i="1">
                        <a:latin typeface="Cambria Math" panose="02040503050406030204" pitchFamily="18" charset="0"/>
                      </a:rPr>
                      <m:t>=− </m:t>
                    </m:r>
                    <m:nary>
                      <m:naryPr>
                        <m:chr m:val="∑"/>
                        <m:ctrlPr>
                          <a:rPr lang="en-US" altLang="zh-TW" sz="1400" b="1" i="1">
                            <a:latin typeface="Cambria Math" panose="02040503050406030204" pitchFamily="18" charset="0"/>
                          </a:rPr>
                        </m:ctrlPr>
                      </m:naryPr>
                      <m:sub>
                        <m:r>
                          <m:rPr>
                            <m:brk m:alnAt="23"/>
                          </m:rPr>
                          <a:rPr lang="en-US" altLang="zh-TW" sz="1400" b="1" i="1">
                            <a:latin typeface="Cambria Math" panose="02040503050406030204" pitchFamily="18" charset="0"/>
                          </a:rPr>
                          <m:t>𝒊</m:t>
                        </m:r>
                        <m:r>
                          <a:rPr lang="en-US" altLang="zh-TW" sz="1400" b="1" i="1">
                            <a:latin typeface="Cambria Math" panose="02040503050406030204" pitchFamily="18" charset="0"/>
                          </a:rPr>
                          <m:t>=</m:t>
                        </m:r>
                        <m:r>
                          <a:rPr lang="en-US" altLang="zh-TW" sz="1400" b="1" i="1">
                            <a:latin typeface="Cambria Math" panose="02040503050406030204" pitchFamily="18" charset="0"/>
                          </a:rPr>
                          <m:t>𝟏</m:t>
                        </m:r>
                      </m:sub>
                      <m:sup>
                        <m:r>
                          <a:rPr lang="en-US" altLang="zh-TW" sz="1400" b="1" i="1">
                            <a:latin typeface="Cambria Math" panose="02040503050406030204" pitchFamily="18" charset="0"/>
                          </a:rPr>
                          <m:t>𝑶</m:t>
                        </m:r>
                      </m:sup>
                      <m:e>
                        <m:r>
                          <a:rPr lang="en-US" altLang="zh-TW" sz="1400" b="1" i="1">
                            <a:latin typeface="Cambria Math" panose="02040503050406030204" pitchFamily="18" charset="0"/>
                          </a:rPr>
                          <m:t> </m:t>
                        </m:r>
                      </m:e>
                    </m:nary>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 </m:t>
                        </m:r>
                        <m:r>
                          <a:rPr lang="en-US" altLang="zh-TW" sz="1400" b="1" i="1">
                            <a:latin typeface="Cambria Math" panose="02040503050406030204" pitchFamily="18" charset="0"/>
                          </a:rPr>
                          <m:t>𝒑</m:t>
                        </m:r>
                      </m:e>
                      <m:sub>
                        <m:r>
                          <a:rPr lang="en-US" altLang="zh-TW" sz="1400" b="1" i="1">
                            <a:latin typeface="Cambria Math" panose="02040503050406030204" pitchFamily="18" charset="0"/>
                          </a:rPr>
                          <m:t>𝒊</m:t>
                        </m:r>
                      </m:sub>
                    </m:sSub>
                    <m:r>
                      <a:rPr lang="en-US" altLang="zh-TW" sz="1400" b="1" i="1">
                        <a:latin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𝒍𝒐𝒈</m:t>
                    </m:r>
                    <m:r>
                      <a:rPr lang="en-US" altLang="zh-TW" sz="1400" b="1" i="1">
                        <a:latin typeface="Cambria Math" panose="02040503050406030204" pitchFamily="18" charset="0"/>
                        <a:ea typeface="Cambria Math" panose="02040503050406030204" pitchFamily="18" charset="0"/>
                      </a:rPr>
                      <m:t>⁡( </m:t>
                    </m:r>
                    <m:sSub>
                      <m:sSubPr>
                        <m:ctrlPr>
                          <a:rPr lang="en-US" altLang="zh-TW" sz="1400" b="1" i="1">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Cambria Math" panose="02040503050406030204" pitchFamily="18" charset="0"/>
                          </a:rPr>
                          <m:t>𝒑</m:t>
                        </m:r>
                      </m:e>
                      <m:sub>
                        <m:r>
                          <a:rPr lang="en-US" altLang="zh-TW" sz="1400" b="1" i="1">
                            <a:latin typeface="Cambria Math" panose="02040503050406030204" pitchFamily="18" charset="0"/>
                            <a:ea typeface="Cambria Math" panose="02040503050406030204" pitchFamily="18" charset="0"/>
                          </a:rPr>
                          <m:t>𝒊</m:t>
                        </m:r>
                      </m:sub>
                    </m:sSub>
                    <m:r>
                      <a:rPr lang="en-US" altLang="zh-TW" sz="1400" b="1" i="1">
                        <a:latin typeface="Cambria Math" panose="02040503050406030204" pitchFamily="18" charset="0"/>
                        <a:ea typeface="Cambria Math" panose="02040503050406030204" pitchFamily="18" charset="0"/>
                      </a:rPr>
                      <m:t> )</m:t>
                    </m:r>
                  </m:oMath>
                </a14:m>
                <a:r>
                  <a:rPr lang="en-US" altLang="zh-TW" sz="1400" b="1" dirty="0"/>
                  <a:t>,  </a:t>
                </a:r>
                <a:r>
                  <a:rPr lang="en-US" altLang="zh-TW" sz="1400" dirty="0"/>
                  <a:t>O : Number of class output</a:t>
                </a:r>
              </a:p>
              <a:p>
                <a:pPr marL="257175" indent="-257175" algn="just">
                  <a:buAutoNum type="arabicPeriod"/>
                </a:pPr>
                <a:r>
                  <a:rPr lang="zh-TW" altLang="en-US" sz="1400" dirty="0"/>
                  <a:t>Find the mean </a:t>
                </a:r>
                <a:r>
                  <a:rPr lang="en-US" altLang="zh-TW" sz="1400" dirty="0"/>
                  <a:t>(</a:t>
                </a:r>
                <a14:m>
                  <m:oMath xmlns:m="http://schemas.openxmlformats.org/officeDocument/2006/math">
                    <m:r>
                      <a:rPr lang="en-US" altLang="zh-TW" sz="1400" i="1">
                        <a:latin typeface="Cambria Math" panose="02040503050406030204" pitchFamily="18" charset="0"/>
                      </a:rPr>
                      <m:t>𝜇</m:t>
                    </m:r>
                  </m:oMath>
                </a14:m>
                <a:r>
                  <a:rPr lang="en-US" altLang="zh-TW" sz="1400" dirty="0"/>
                  <a:t>) and standard deviation </a:t>
                </a:r>
                <a14:m>
                  <m:oMath xmlns:m="http://schemas.openxmlformats.org/officeDocument/2006/math">
                    <m:r>
                      <a:rPr lang="en-US" altLang="zh-TW" sz="1400" i="1" dirty="0">
                        <a:latin typeface="Cambria Math" panose="02040503050406030204" pitchFamily="18" charset="0"/>
                      </a:rPr>
                      <m:t>(</m:t>
                    </m:r>
                    <m:r>
                      <a:rPr lang="zh-TW" altLang="en-US" sz="1400" i="1">
                        <a:latin typeface="Cambria Math" panose="02040503050406030204" pitchFamily="18" charset="0"/>
                      </a:rPr>
                      <m:t>𝜎</m:t>
                    </m:r>
                    <m:r>
                      <a:rPr lang="en-US" altLang="zh-TW" sz="1400" i="1" dirty="0">
                        <a:latin typeface="Cambria Math" panose="02040503050406030204" pitchFamily="18" charset="0"/>
                      </a:rPr>
                      <m:t>)</m:t>
                    </m:r>
                    <m:r>
                      <a:rPr lang="zh-TW" altLang="en-US" sz="1400" i="1" dirty="0">
                        <a:latin typeface="Cambria Math" panose="02040503050406030204" pitchFamily="18" charset="0"/>
                      </a:rPr>
                      <m:t> </m:t>
                    </m:r>
                  </m:oMath>
                </a14:m>
                <a:r>
                  <a:rPr lang="zh-TW" altLang="en-US" sz="1400" dirty="0"/>
                  <a:t>of all the uncertainty value </a:t>
                </a:r>
                <a14:m>
                  <m:oMath xmlns:m="http://schemas.openxmlformats.org/officeDocument/2006/math">
                    <m:r>
                      <a:rPr lang="en-US" altLang="zh-TW" sz="1400" b="1" i="1">
                        <a:latin typeface="Cambria Math" panose="02040503050406030204" pitchFamily="18" charset="0"/>
                      </a:rPr>
                      <m:t>𝑼</m:t>
                    </m:r>
                  </m:oMath>
                </a14:m>
                <a:r>
                  <a:rPr lang="en-US" altLang="zh-TW" sz="1400" dirty="0"/>
                  <a:t> from each component</a:t>
                </a:r>
                <a:r>
                  <a:rPr lang="zh-TW" altLang="en-US" sz="1400" dirty="0"/>
                  <a:t>.</a:t>
                </a:r>
                <a:endParaRPr lang="en-US" altLang="zh-TW" sz="1400" dirty="0"/>
              </a:p>
              <a:p>
                <a:pPr marL="257175" indent="-257175" algn="just">
                  <a:buAutoNum type="arabicPeriod"/>
                </a:pPr>
                <a:r>
                  <a:rPr lang="zh-TW" altLang="en-US" sz="1400" dirty="0"/>
                  <a:t>Set the threshold (T) with the following formula:</a:t>
                </a:r>
                <a:r>
                  <a:rPr lang="en-US" altLang="zh-TW" sz="1400" dirty="0"/>
                  <a:t>       </a:t>
                </a:r>
                <a:r>
                  <a:rPr lang="zh-TW" altLang="en-US" sz="1400" dirty="0">
                    <a:solidFill>
                      <a:srgbClr val="FF0000"/>
                    </a:solidFill>
                  </a:rPr>
                  <a:t>T =</a:t>
                </a:r>
                <a14:m>
                  <m:oMath xmlns:m="http://schemas.openxmlformats.org/officeDocument/2006/math">
                    <m:r>
                      <a:rPr lang="zh-TW" altLang="en-US" sz="1400" i="1">
                        <a:solidFill>
                          <a:srgbClr val="FF0000"/>
                        </a:solidFill>
                        <a:latin typeface="Cambria Math" panose="02040503050406030204" pitchFamily="18" charset="0"/>
                      </a:rPr>
                      <m:t>𝜇</m:t>
                    </m:r>
                    <m:r>
                      <a:rPr lang="en-US" altLang="zh-TW" sz="1400" i="1" dirty="0">
                        <a:solidFill>
                          <a:srgbClr val="FF0000"/>
                        </a:solidFill>
                        <a:latin typeface="Cambria Math" panose="02040503050406030204" pitchFamily="18" charset="0"/>
                      </a:rPr>
                      <m:t>+</m:t>
                    </m:r>
                  </m:oMath>
                </a14:m>
                <a:r>
                  <a:rPr lang="en-US" altLang="zh-TW" sz="1400" dirty="0">
                    <a:solidFill>
                      <a:srgbClr val="FF0000"/>
                    </a:solidFill>
                  </a:rPr>
                  <a:t> </a:t>
                </a:r>
                <a14:m>
                  <m:oMath xmlns:m="http://schemas.openxmlformats.org/officeDocument/2006/math">
                    <m:r>
                      <a:rPr lang="en-US" altLang="zh-TW" sz="1400" i="1">
                        <a:solidFill>
                          <a:srgbClr val="FF0000"/>
                        </a:solidFill>
                        <a:latin typeface="Cambria Math" panose="02040503050406030204" pitchFamily="18" charset="0"/>
                      </a:rPr>
                      <m:t>𝑁</m:t>
                    </m:r>
                    <m:r>
                      <a:rPr lang="en-US" altLang="zh-TW" sz="1400" i="1">
                        <a:solidFill>
                          <a:srgbClr val="FF0000"/>
                        </a:solidFill>
                        <a:latin typeface="Cambria Math" panose="02040503050406030204" pitchFamily="18" charset="0"/>
                        <a:ea typeface="Cambria Math" panose="02040503050406030204" pitchFamily="18" charset="0"/>
                      </a:rPr>
                      <m:t>×</m:t>
                    </m:r>
                    <m:r>
                      <a:rPr lang="zh-TW" altLang="en-US" sz="1400" i="1" smtClean="0">
                        <a:solidFill>
                          <a:srgbClr val="FF0000"/>
                        </a:solidFill>
                        <a:latin typeface="Cambria Math" panose="02040503050406030204" pitchFamily="18" charset="0"/>
                      </a:rPr>
                      <m:t>𝜎</m:t>
                    </m:r>
                  </m:oMath>
                </a14:m>
                <a:endParaRPr lang="en-US" altLang="zh-TW" sz="1400" dirty="0"/>
              </a:p>
              <a:p>
                <a:pPr marL="257175" indent="-257175" algn="just">
                  <a:buFontTx/>
                  <a:buAutoNum type="arabicPeriod"/>
                </a:pPr>
                <a:r>
                  <a:rPr lang="en-US" altLang="zh-TW" sz="1400" dirty="0"/>
                  <a:t>Find the </a:t>
                </a:r>
                <a14:m>
                  <m:oMath xmlns:m="http://schemas.openxmlformats.org/officeDocument/2006/math">
                    <m:r>
                      <a:rPr lang="en-US" altLang="zh-TW" sz="1400" i="1" dirty="0">
                        <a:latin typeface="Cambria Math" panose="02040503050406030204" pitchFamily="18" charset="0"/>
                      </a:rPr>
                      <m:t>𝑁</m:t>
                    </m:r>
                  </m:oMath>
                </a14:m>
                <a:r>
                  <a:rPr lang="en-US" altLang="zh-TW" sz="1400" dirty="0"/>
                  <a:t> that produces the best performance by observing the variation of the overkill rate, leakage rate, and unknown rate in the training and validation sets.</a:t>
                </a:r>
              </a:p>
              <a:p>
                <a:pPr algn="just"/>
                <a:r>
                  <a:rPr lang="en-US" altLang="zh-TW" sz="1400" dirty="0"/>
                  <a:t>      (</a:t>
                </a:r>
                <a14:m>
                  <m:oMath xmlns:m="http://schemas.openxmlformats.org/officeDocument/2006/math">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𝑁</m:t>
                        </m:r>
                      </m:e>
                      <m:sub>
                        <m:r>
                          <a:rPr lang="en-US" altLang="zh-TW" sz="1400" i="1" dirty="0">
                            <a:latin typeface="Cambria Math" panose="02040503050406030204" pitchFamily="18" charset="0"/>
                          </a:rPr>
                          <m:t>1</m:t>
                        </m:r>
                      </m:sub>
                    </m:sSub>
                    <m:r>
                      <a:rPr lang="en-US" altLang="zh-TW" sz="1400" i="1" dirty="0">
                        <a:latin typeface="Cambria Math" panose="02040503050406030204" pitchFamily="18" charset="0"/>
                      </a:rPr>
                      <m:t> </m:t>
                    </m:r>
                    <m:r>
                      <a:rPr lang="en-US" altLang="zh-TW" sz="1400" b="0" i="1" dirty="0" smtClean="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𝑁</m:t>
                        </m:r>
                      </m:e>
                      <m:sub>
                        <m:r>
                          <a:rPr lang="en-US" altLang="zh-TW" sz="1400" i="1" dirty="0">
                            <a:latin typeface="Cambria Math" panose="02040503050406030204" pitchFamily="18" charset="0"/>
                          </a:rPr>
                          <m:t>2</m:t>
                        </m:r>
                      </m:sub>
                    </m:sSub>
                    <m:r>
                      <a:rPr lang="en-US" altLang="zh-TW" sz="1400" b="0" i="1" dirty="0" smtClean="0">
                        <a:latin typeface="Cambria Math" panose="02040503050406030204" pitchFamily="18" charset="0"/>
                      </a:rPr>
                      <m:t> </m:t>
                    </m:r>
                    <m:r>
                      <a:rPr lang="en-US" altLang="zh-TW" sz="1400" i="1" dirty="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i="1">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r>
                      <a:rPr lang="en-US" altLang="zh-TW" sz="1400" b="0" i="1" smtClean="0">
                        <a:latin typeface="Cambria Math" panose="02040503050406030204" pitchFamily="18" charset="0"/>
                      </a:rPr>
                      <m:t>)</m:t>
                    </m:r>
                  </m:oMath>
                </a14:m>
                <a:r>
                  <a:rPr lang="en-US" altLang="zh-TW" sz="1400" dirty="0"/>
                  <a:t> optimized by Bayesian optimizer ,</a:t>
                </a:r>
                <a:r>
                  <a:rPr lang="zh-TW" altLang="en-US" sz="1400" dirty="0"/>
                  <a:t> </a:t>
                </a:r>
                <a:r>
                  <a:rPr lang="en-US" altLang="zh-TW" sz="1400" dirty="0"/>
                  <a:t>Find the best average of </a:t>
                </a:r>
                <a:r>
                  <a:rPr lang="en-US" altLang="zh-TW" sz="1400" b="1" dirty="0"/>
                  <a:t>Overkill rate,</a:t>
                </a:r>
                <a:r>
                  <a:rPr lang="en-US" altLang="zh-TW" sz="1400" b="1" dirty="0">
                    <a:solidFill>
                      <a:schemeClr val="lt1"/>
                    </a:solidFill>
                  </a:rPr>
                  <a:t> </a:t>
                </a:r>
                <a:r>
                  <a:rPr lang="en-US" altLang="zh-TW" sz="1400" b="1" dirty="0"/>
                  <a:t>Leakage rate, </a:t>
                </a:r>
                <a14:m>
                  <m:oMath xmlns:m="http://schemas.openxmlformats.org/officeDocument/2006/math">
                    <m:r>
                      <m:rPr>
                        <m:sty m:val="p"/>
                      </m:rPr>
                      <a:rPr lang="en-US" altLang="zh-TW" sz="1400" b="0" i="1">
                        <a:latin typeface="Cambria Math" panose="02040503050406030204" pitchFamily="18" charset="0"/>
                      </a:rPr>
                      <m:t>Unknown</m:t>
                    </m:r>
                    <m:r>
                      <a:rPr lang="en-US" altLang="zh-TW" sz="1400" b="0">
                        <a:latin typeface="Cambria Math" panose="02040503050406030204" pitchFamily="18" charset="0"/>
                      </a:rPr>
                      <m:t> </m:t>
                    </m:r>
                    <m:r>
                      <m:rPr>
                        <m:sty m:val="p"/>
                      </m:rPr>
                      <a:rPr lang="en-US" altLang="zh-TW" sz="1400" b="0" i="1">
                        <a:latin typeface="Cambria Math" panose="02040503050406030204" pitchFamily="18" charset="0"/>
                      </a:rPr>
                      <m:t>rate</m:t>
                    </m:r>
                  </m:oMath>
                </a14:m>
                <a:r>
                  <a:rPr lang="en-US" altLang="zh-TW" sz="1400" dirty="0"/>
                  <a:t>)</a:t>
                </a:r>
              </a:p>
            </p:txBody>
          </p:sp>
        </mc:Choice>
        <mc:Fallback xmlns="">
          <p:sp>
            <p:nvSpPr>
              <p:cNvPr id="5" name="文字方塊 4">
                <a:extLst>
                  <a:ext uri="{FF2B5EF4-FFF2-40B4-BE49-F238E27FC236}">
                    <a16:creationId xmlns:a16="http://schemas.microsoft.com/office/drawing/2014/main" id="{7D2845A5-488F-C82D-1C84-DBF239DB12A0}"/>
                  </a:ext>
                </a:extLst>
              </p:cNvPr>
              <p:cNvSpPr txBox="1">
                <a:spLocks noRot="1" noChangeAspect="1" noMove="1" noResize="1" noEditPoints="1" noAdjustHandles="1" noChangeArrowheads="1" noChangeShapeType="1" noTextEdit="1"/>
              </p:cNvSpPr>
              <p:nvPr/>
            </p:nvSpPr>
            <p:spPr>
              <a:xfrm>
                <a:off x="699985" y="865836"/>
                <a:ext cx="7339115" cy="2730171"/>
              </a:xfrm>
              <a:prstGeom prst="rect">
                <a:avLst/>
              </a:prstGeom>
              <a:blipFill>
                <a:blip r:embed="rId3"/>
                <a:stretch>
                  <a:fillRect l="-332" t="-446" r="-249" b="-1563"/>
                </a:stretch>
              </a:blipFill>
            </p:spPr>
            <p:txBody>
              <a:bodyPr/>
              <a:lstStyle/>
              <a:p>
                <a:r>
                  <a:rPr lang="zh-TW" altLang="en-US">
                    <a:noFill/>
                  </a:rPr>
                  <a:t> </a:t>
                </a:r>
              </a:p>
            </p:txBody>
          </p:sp>
        </mc:Fallback>
      </mc:AlternateContent>
      <p:sp>
        <p:nvSpPr>
          <p:cNvPr id="19" name="矩形 18">
            <a:extLst>
              <a:ext uri="{FF2B5EF4-FFF2-40B4-BE49-F238E27FC236}">
                <a16:creationId xmlns:a16="http://schemas.microsoft.com/office/drawing/2014/main" id="{01B6CF72-E8EF-4FC8-9330-3236307881AA}"/>
              </a:ext>
            </a:extLst>
          </p:cNvPr>
          <p:cNvSpPr/>
          <p:nvPr/>
        </p:nvSpPr>
        <p:spPr bwMode="auto">
          <a:xfrm>
            <a:off x="168540" y="90085"/>
            <a:ext cx="551138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Algorithm for Unknown Prediction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 1</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E4DECEC-67CA-4896-A542-1B813EB0852E}"/>
                  </a:ext>
                </a:extLst>
              </p:cNvPr>
              <p:cNvSpPr/>
              <p:nvPr/>
            </p:nvSpPr>
            <p:spPr>
              <a:xfrm>
                <a:off x="934935" y="3725427"/>
                <a:ext cx="3692791" cy="307777"/>
              </a:xfrm>
              <a:prstGeom prst="rect">
                <a:avLst/>
              </a:prstGeom>
            </p:spPr>
            <p:txBody>
              <a:bodyPr wrap="square">
                <a:spAutoFit/>
              </a:bodyPr>
              <a:lstStyle/>
              <a:p>
                <a14:m>
                  <m:oMath xmlns:m="http://schemas.openxmlformats.org/officeDocument/2006/math">
                    <m:r>
                      <m:rPr>
                        <m:sty m:val="p"/>
                      </m:rPr>
                      <a:rPr lang="en-US" altLang="zh-TW" sz="1400" b="0" i="0" smtClean="0">
                        <a:latin typeface="Cambria Math" panose="02040503050406030204" pitchFamily="18" charset="0"/>
                      </a:rPr>
                      <m:t>j</m:t>
                    </m:r>
                    <m:r>
                      <a:rPr lang="en-US" altLang="zh-TW" sz="1400" i="1" dirty="0">
                        <a:latin typeface="Cambria Math" panose="02040503050406030204" pitchFamily="18" charset="0"/>
                      </a:rPr>
                      <m:t>∈</m:t>
                    </m:r>
                  </m:oMath>
                </a14:m>
                <a:r>
                  <a:rPr lang="en-US" altLang="zh-TW" sz="1400" dirty="0"/>
                  <a:t> {1, 2, 3, </a:t>
                </a:r>
                <a14:m>
                  <m:oMath xmlns:m="http://schemas.openxmlformats.org/officeDocument/2006/math">
                    <m:r>
                      <a:rPr lang="en-US" altLang="zh-TW" sz="1400" i="1">
                        <a:latin typeface="Cambria Math" panose="02040503050406030204" pitchFamily="18" charset="0"/>
                      </a:rPr>
                      <m:t>…</m:t>
                    </m:r>
                  </m:oMath>
                </a14:m>
                <a:r>
                  <a:rPr lang="en-US" altLang="zh-TW" sz="1400" dirty="0"/>
                  <a:t>} is the name of training component</a:t>
                </a:r>
              </a:p>
            </p:txBody>
          </p:sp>
        </mc:Choice>
        <mc:Fallback xmlns="">
          <p:sp>
            <p:nvSpPr>
              <p:cNvPr id="6" name="矩形 5">
                <a:extLst>
                  <a:ext uri="{FF2B5EF4-FFF2-40B4-BE49-F238E27FC236}">
                    <a16:creationId xmlns:a16="http://schemas.microsoft.com/office/drawing/2014/main" id="{1E4DECEC-67CA-4896-A542-1B813EB0852E}"/>
                  </a:ext>
                </a:extLst>
              </p:cNvPr>
              <p:cNvSpPr>
                <a:spLocks noRot="1" noChangeAspect="1" noMove="1" noResize="1" noEditPoints="1" noAdjustHandles="1" noChangeArrowheads="1" noChangeShapeType="1" noTextEdit="1"/>
              </p:cNvSpPr>
              <p:nvPr/>
            </p:nvSpPr>
            <p:spPr>
              <a:xfrm>
                <a:off x="934935" y="3725427"/>
                <a:ext cx="3692791" cy="307777"/>
              </a:xfrm>
              <a:prstGeom prst="rect">
                <a:avLst/>
              </a:prstGeom>
              <a:blipFill>
                <a:blip r:embed="rId4"/>
                <a:stretch>
                  <a:fillRect t="-3922" r="-330" b="-1960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E96016E-9BA3-4BB3-9BA1-01203BE48818}"/>
                  </a:ext>
                </a:extLst>
              </p:cNvPr>
              <p:cNvSpPr/>
              <p:nvPr/>
            </p:nvSpPr>
            <p:spPr>
              <a:xfrm>
                <a:off x="934935" y="4033204"/>
                <a:ext cx="2515368" cy="594715"/>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zh-TW" altLang="en-US" sz="1400" i="1">
                              <a:latin typeface="Cambria Math" panose="02040503050406030204" pitchFamily="18" charset="0"/>
                            </a:rPr>
                            <m:t>𝜇</m:t>
                          </m:r>
                        </m:e>
                        <m:sub>
                          <m:r>
                            <a:rPr lang="en-US" altLang="zh-TW" sz="1400" i="1">
                              <a:latin typeface="Cambria Math" panose="02040503050406030204" pitchFamily="18" charset="0"/>
                            </a:rPr>
                            <m:t>𝑗</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smtClean="0">
                              <a:latin typeface="Cambria Math" panose="02040503050406030204" pitchFamily="18" charset="0"/>
                            </a:rPr>
                            <m:t>𝑁</m:t>
                          </m:r>
                        </m:e>
                        <m:sub>
                          <m:r>
                            <a:rPr lang="en-US" altLang="zh-TW" sz="1400" i="1" dirty="0">
                              <a:latin typeface="Cambria Math" panose="02040503050406030204" pitchFamily="18" charset="0"/>
                            </a:rPr>
                            <m:t>1</m:t>
                          </m:r>
                        </m:sub>
                      </m:sSub>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rPr>
                          </m:ctrlPr>
                        </m:sSubPr>
                        <m:e>
                          <m:r>
                            <a:rPr lang="zh-TW" altLang="en-US" sz="1400" i="1">
                              <a:latin typeface="Cambria Math" panose="02040503050406030204" pitchFamily="18" charset="0"/>
                            </a:rPr>
                            <m:t>𝜎</m:t>
                          </m:r>
                        </m:e>
                        <m:sub>
                          <m:r>
                            <a:rPr lang="en-US" altLang="zh-TW" sz="1400" i="1">
                              <a:latin typeface="Cambria Math" panose="02040503050406030204" pitchFamily="18" charset="0"/>
                            </a:rPr>
                            <m:t>𝑗</m:t>
                          </m:r>
                        </m:sub>
                      </m:sSub>
                    </m:oMath>
                  </m:oMathPara>
                </a14:m>
                <a:endParaRPr lang="en-US" altLang="zh-TW" sz="1400" dirty="0"/>
              </a:p>
              <a:p>
                <a:pPr/>
                <a14:m>
                  <m:oMathPara xmlns:m="http://schemas.openxmlformats.org/officeDocument/2006/math">
                    <m:oMathParaPr>
                      <m:jc m:val="left"/>
                    </m:oMathParaPr>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r>
                        <a:rPr lang="en-US" altLang="zh-TW" sz="1400" i="1">
                          <a:latin typeface="Cambria Math" panose="02040503050406030204" pitchFamily="18" charset="0"/>
                        </a:rPr>
                        <m:t>=</m:t>
                      </m:r>
                      <m:sSub>
                        <m:sSubPr>
                          <m:ctrlPr>
                            <a:rPr lang="en-US" altLang="zh-TW" sz="1400" i="1">
                              <a:latin typeface="Cambria Math" panose="02040503050406030204" pitchFamily="18" charset="0"/>
                            </a:rPr>
                          </m:ctrlPr>
                        </m:sSubPr>
                        <m:e>
                          <m:r>
                            <a:rPr lang="zh-TW" altLang="en-US" sz="1400" i="1">
                              <a:latin typeface="Cambria Math" panose="02040503050406030204" pitchFamily="18" charset="0"/>
                            </a:rPr>
                            <m:t>𝜇</m:t>
                          </m:r>
                        </m:e>
                        <m:sub>
                          <m:r>
                            <a:rPr lang="en-US" altLang="zh-TW" sz="1400" i="1">
                              <a:latin typeface="Cambria Math" panose="02040503050406030204" pitchFamily="18" charset="0"/>
                            </a:rPr>
                            <m:t>𝑗</m:t>
                          </m:r>
                        </m:sub>
                      </m:sSub>
                      <m:r>
                        <a:rPr lang="en-US" altLang="zh-TW" sz="1400" i="1" dirty="0">
                          <a:latin typeface="Cambria Math" panose="02040503050406030204" pitchFamily="18" charset="0"/>
                        </a:rPr>
                        <m:t>+</m:t>
                      </m:r>
                      <m:sSub>
                        <m:sSubPr>
                          <m:ctrlPr>
                            <a:rPr lang="en-US" altLang="zh-TW" sz="1400" i="1" dirty="0">
                              <a:latin typeface="Cambria Math" panose="02040503050406030204" pitchFamily="18" charset="0"/>
                            </a:rPr>
                          </m:ctrlPr>
                        </m:sSubPr>
                        <m:e>
                          <m:r>
                            <a:rPr lang="en-US" altLang="zh-TW" sz="1400" i="1" dirty="0">
                              <a:latin typeface="Cambria Math" panose="02040503050406030204" pitchFamily="18" charset="0"/>
                            </a:rPr>
                            <m:t>𝑁</m:t>
                          </m:r>
                        </m:e>
                        <m:sub>
                          <m:r>
                            <a:rPr lang="en-US" altLang="zh-TW" sz="1400" i="1" dirty="0">
                              <a:latin typeface="Cambria Math" panose="02040503050406030204" pitchFamily="18" charset="0"/>
                            </a:rPr>
                            <m:t>2</m:t>
                          </m:r>
                        </m:sub>
                      </m:sSub>
                      <m:r>
                        <a:rPr lang="en-US" altLang="zh-TW" sz="1400" i="1">
                          <a:latin typeface="Cambria Math" panose="02040503050406030204" pitchFamily="18" charset="0"/>
                          <a:ea typeface="Cambria Math" panose="02040503050406030204" pitchFamily="18" charset="0"/>
                        </a:rPr>
                        <m:t>×</m:t>
                      </m:r>
                      <m:sSub>
                        <m:sSubPr>
                          <m:ctrlPr>
                            <a:rPr lang="en-US" altLang="zh-TW" sz="1400" i="1">
                              <a:latin typeface="Cambria Math" panose="02040503050406030204" pitchFamily="18" charset="0"/>
                            </a:rPr>
                          </m:ctrlPr>
                        </m:sSubPr>
                        <m:e>
                          <m:r>
                            <a:rPr lang="zh-TW" altLang="en-US" sz="1400" i="1">
                              <a:latin typeface="Cambria Math" panose="02040503050406030204" pitchFamily="18" charset="0"/>
                            </a:rPr>
                            <m:t>𝜎</m:t>
                          </m:r>
                        </m:e>
                        <m:sub>
                          <m:r>
                            <a:rPr lang="en-US" altLang="zh-TW" sz="1400" i="1">
                              <a:latin typeface="Cambria Math" panose="02040503050406030204" pitchFamily="18" charset="0"/>
                            </a:rPr>
                            <m:t>𝑗</m:t>
                          </m:r>
                        </m:sub>
                      </m:sSub>
                    </m:oMath>
                  </m:oMathPara>
                </a14:m>
                <a:endParaRPr lang="en-US" altLang="zh-TW" sz="1400" dirty="0"/>
              </a:p>
            </p:txBody>
          </p:sp>
        </mc:Choice>
        <mc:Fallback xmlns="">
          <p:sp>
            <p:nvSpPr>
              <p:cNvPr id="7" name="矩形 6">
                <a:extLst>
                  <a:ext uri="{FF2B5EF4-FFF2-40B4-BE49-F238E27FC236}">
                    <a16:creationId xmlns:a16="http://schemas.microsoft.com/office/drawing/2014/main" id="{FE96016E-9BA3-4BB3-9BA1-01203BE48818}"/>
                  </a:ext>
                </a:extLst>
              </p:cNvPr>
              <p:cNvSpPr>
                <a:spLocks noRot="1" noChangeAspect="1" noMove="1" noResize="1" noEditPoints="1" noAdjustHandles="1" noChangeArrowheads="1" noChangeShapeType="1" noTextEdit="1"/>
              </p:cNvSpPr>
              <p:nvPr/>
            </p:nvSpPr>
            <p:spPr>
              <a:xfrm>
                <a:off x="934935" y="4033204"/>
                <a:ext cx="2515368" cy="594715"/>
              </a:xfrm>
              <a:prstGeom prst="rect">
                <a:avLst/>
              </a:prstGeom>
              <a:blipFill>
                <a:blip r:embed="rId5"/>
                <a:stretch>
                  <a:fillRect b="-2062"/>
                </a:stretch>
              </a:blipFill>
            </p:spPr>
            <p:txBody>
              <a:bodyPr/>
              <a:lstStyle/>
              <a:p>
                <a:r>
                  <a:rPr lang="zh-TW" altLang="en-US">
                    <a:noFill/>
                  </a:rPr>
                  <a:t> </a:t>
                </a:r>
              </a:p>
            </p:txBody>
          </p:sp>
        </mc:Fallback>
      </mc:AlternateContent>
      <p:sp>
        <p:nvSpPr>
          <p:cNvPr id="13" name="頁尾版面配置區 12">
            <a:extLst>
              <a:ext uri="{FF2B5EF4-FFF2-40B4-BE49-F238E27FC236}">
                <a16:creationId xmlns:a16="http://schemas.microsoft.com/office/drawing/2014/main" id="{458F8376-11F0-0440-29A4-78E0E265380F}"/>
              </a:ext>
            </a:extLst>
          </p:cNvPr>
          <p:cNvSpPr>
            <a:spLocks noGrp="1"/>
          </p:cNvSpPr>
          <p:nvPr>
            <p:ph type="ftr" sz="quarter" idx="11"/>
          </p:nvPr>
        </p:nvSpPr>
        <p:spPr/>
        <p:txBody>
          <a:bodyPr/>
          <a:lstStyle/>
          <a:p>
            <a:r>
              <a:rPr lang="en-US" altLang="zh-TW"/>
              <a:t>/78</a:t>
            </a:r>
            <a:endParaRPr lang="zh-TW" altLang="en-US" dirty="0"/>
          </a:p>
        </p:txBody>
      </p:sp>
      <p:sp>
        <p:nvSpPr>
          <p:cNvPr id="14" name="投影片編號版面配置區 13">
            <a:extLst>
              <a:ext uri="{FF2B5EF4-FFF2-40B4-BE49-F238E27FC236}">
                <a16:creationId xmlns:a16="http://schemas.microsoft.com/office/drawing/2014/main" id="{A2B5B3F6-5389-48E6-3ACD-8F8DD9715AE6}"/>
              </a:ext>
            </a:extLst>
          </p:cNvPr>
          <p:cNvSpPr>
            <a:spLocks noGrp="1"/>
          </p:cNvSpPr>
          <p:nvPr>
            <p:ph type="sldNum" sz="quarter" idx="12"/>
          </p:nvPr>
        </p:nvSpPr>
        <p:spPr/>
        <p:txBody>
          <a:bodyPr/>
          <a:lstStyle/>
          <a:p>
            <a:fld id="{EE3F9CDB-1F21-4789-A81E-8FEA25CE194B}" type="slidenum">
              <a:rPr lang="zh-CN" altLang="en-US" smtClean="0"/>
              <a:pPr/>
              <a:t>96</a:t>
            </a:fld>
            <a:endParaRPr lang="zh-CN" altLang="en-US" dirty="0"/>
          </a:p>
        </p:txBody>
      </p:sp>
    </p:spTree>
    <p:extLst>
      <p:ext uri="{BB962C8B-B14F-4D97-AF65-F5344CB8AC3E}">
        <p14:creationId xmlns:p14="http://schemas.microsoft.com/office/powerpoint/2010/main" val="420641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087D09E3-4D9E-45F8-9133-5B286A6579DD}"/>
                  </a:ext>
                </a:extLst>
              </p:cNvPr>
              <p:cNvSpPr/>
              <p:nvPr/>
            </p:nvSpPr>
            <p:spPr>
              <a:xfrm>
                <a:off x="5892468" y="2527291"/>
                <a:ext cx="2306593" cy="1812547"/>
              </a:xfrm>
              <a:prstGeom prst="rect">
                <a:avLst/>
              </a:prstGeom>
            </p:spPr>
            <p:txBody>
              <a:bodyPr wrap="square">
                <a:spAutoFit/>
              </a:bodyPr>
              <a:lstStyle/>
              <a:p>
                <a:r>
                  <a:rPr lang="en-US" altLang="zh-TW" sz="1400" b="1" dirty="0"/>
                  <a:t>Component Classifier branch :</a:t>
                </a:r>
                <a:endParaRPr lang="zh-TW" altLang="en-US" sz="1400" dirty="0"/>
              </a:p>
              <a:p>
                <a:pPr lvl="1"/>
                <a:r>
                  <a:rPr lang="en-US" altLang="zh-TW" sz="1400" dirty="0">
                    <a:latin typeface="Cambria Math" panose="02040503050406030204" pitchFamily="18" charset="0"/>
                  </a:rPr>
                  <a:t>If ( U &gt;</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smtClean="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Unknown</a:t>
                </a:r>
              </a:p>
              <a:p>
                <a:pPr lvl="1"/>
                <a:r>
                  <a:rPr lang="en-US" altLang="zh-TW" sz="1400" dirty="0">
                    <a:latin typeface="Cambria Math" panose="02040503050406030204" pitchFamily="18" charset="0"/>
                  </a:rPr>
                  <a:t>If  (</a:t>
                </a:r>
                <a14:m>
                  <m:oMath xmlns:m="http://schemas.openxmlformats.org/officeDocument/2006/math">
                    <m:r>
                      <a:rPr lang="en-US" altLang="zh-TW" sz="1400" b="0" i="0" smtClean="0">
                        <a:latin typeface="Cambria Math" panose="02040503050406030204" pitchFamily="18" charset="0"/>
                      </a:rPr>
                      <m:t> </m:t>
                    </m:r>
                    <m:r>
                      <a:rPr lang="en-US" altLang="zh-TW" sz="1400" i="1">
                        <a:latin typeface="Cambria Math" panose="02040503050406030204" pitchFamily="18" charset="0"/>
                      </a:rPr>
                      <m:t>𝑇</m:t>
                    </m:r>
                    <m:r>
                      <a:rPr lang="en-US" altLang="zh-TW" sz="1400" i="1">
                        <a:latin typeface="Cambria Math" panose="02040503050406030204" pitchFamily="18" charset="0"/>
                      </a:rPr>
                      <m:t>1</m:t>
                    </m:r>
                  </m:oMath>
                </a14:m>
                <a:r>
                  <a:rPr lang="en-US" altLang="zh-TW" sz="1400" dirty="0">
                    <a:latin typeface="Cambria Math" panose="02040503050406030204" pitchFamily="18" charset="0"/>
                  </a:rPr>
                  <a:t> </a:t>
                </a:r>
                <a14:m>
                  <m:oMath xmlns:m="http://schemas.openxmlformats.org/officeDocument/2006/math">
                    <m:r>
                      <a:rPr lang="en-US" altLang="zh-TW" sz="1400">
                        <a:latin typeface="Cambria Math" panose="02040503050406030204" pitchFamily="18" charset="0"/>
                      </a:rPr>
                      <m:t>&lt;</m:t>
                    </m:r>
                    <m:r>
                      <m:rPr>
                        <m:sty m:val="p"/>
                      </m:rPr>
                      <a:rPr lang="en-US" altLang="zh-TW" sz="1400" i="1">
                        <a:latin typeface="Cambria Math" panose="02040503050406030204" pitchFamily="18" charset="0"/>
                      </a:rPr>
                      <m:t>U</m:t>
                    </m:r>
                  </m:oMath>
                </a14:m>
                <a:r>
                  <a:rPr lang="en-US" altLang="zh-TW" sz="1400" dirty="0">
                    <a:latin typeface="Cambria Math" panose="02040503050406030204" pitchFamily="18" charset="0"/>
                  </a:rPr>
                  <a:t> </a:t>
                </a:r>
                <a14:m>
                  <m:oMath xmlns:m="http://schemas.openxmlformats.org/officeDocument/2006/math">
                    <m:r>
                      <a:rPr lang="en-US" altLang="zh-TW" sz="1400" i="1" dirty="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2</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Bad</a:t>
                </a:r>
              </a:p>
              <a:p>
                <a:pPr lvl="1"/>
                <a:r>
                  <a:rPr lang="en-US" altLang="zh-TW" sz="1400" dirty="0">
                    <a:latin typeface="Cambria Math" panose="02040503050406030204" pitchFamily="18" charset="0"/>
                  </a:rPr>
                  <a:t>If  (</a:t>
                </a:r>
                <a14:m>
                  <m:oMath xmlns:m="http://schemas.openxmlformats.org/officeDocument/2006/math">
                    <m:r>
                      <m:rPr>
                        <m:sty m:val="p"/>
                      </m:rPr>
                      <a:rPr lang="en-US" altLang="zh-TW" sz="1400" i="1" dirty="0">
                        <a:latin typeface="Cambria Math" panose="02040503050406030204" pitchFamily="18" charset="0"/>
                      </a:rPr>
                      <m:t>U</m:t>
                    </m:r>
                  </m:oMath>
                </a14:m>
                <a:r>
                  <a:rPr lang="en-US" altLang="zh-TW" sz="1400" dirty="0">
                    <a:latin typeface="Cambria Math" panose="02040503050406030204" pitchFamily="18" charset="0"/>
                  </a:rPr>
                  <a:t> </a:t>
                </a:r>
                <a14:m>
                  <m:oMath xmlns:m="http://schemas.openxmlformats.org/officeDocument/2006/math">
                    <m:r>
                      <a:rPr lang="en-US" altLang="zh-TW" sz="1400" i="1" dirty="0">
                        <a:latin typeface="Cambria Math" panose="02040503050406030204" pitchFamily="18" charset="0"/>
                      </a:rPr>
                      <m:t>≤</m:t>
                    </m:r>
                    <m:sSubSup>
                      <m:sSubSupPr>
                        <m:ctrlPr>
                          <a:rPr lang="en-US" altLang="zh-TW" sz="1400" i="1">
                            <a:latin typeface="Cambria Math" panose="02040503050406030204" pitchFamily="18" charset="0"/>
                          </a:rPr>
                        </m:ctrlPr>
                      </m:sSubSupPr>
                      <m:e>
                        <m:r>
                          <a:rPr lang="en-US" altLang="zh-TW" sz="1400" i="1">
                            <a:latin typeface="Cambria Math" panose="02040503050406030204" pitchFamily="18" charset="0"/>
                          </a:rPr>
                          <m:t>𝑇</m:t>
                        </m:r>
                      </m:e>
                      <m:sub>
                        <m:r>
                          <a:rPr lang="en-US" altLang="zh-TW" sz="1400" i="1">
                            <a:latin typeface="Cambria Math" panose="02040503050406030204" pitchFamily="18" charset="0"/>
                          </a:rPr>
                          <m:t>𝑗</m:t>
                        </m:r>
                      </m:sub>
                      <m:sup>
                        <m:r>
                          <a:rPr lang="en-US" altLang="zh-TW" sz="1400" i="1">
                            <a:latin typeface="Cambria Math" panose="02040503050406030204" pitchFamily="18" charset="0"/>
                          </a:rPr>
                          <m:t>1</m:t>
                        </m:r>
                      </m:sup>
                    </m:sSubSup>
                  </m:oMath>
                </a14:m>
                <a:r>
                  <a:rPr lang="en-US" altLang="zh-TW" sz="1400" dirty="0">
                    <a:latin typeface="Cambria Math" panose="02040503050406030204" pitchFamily="18" charset="0"/>
                  </a:rPr>
                  <a:t>):</a:t>
                </a:r>
                <a:endParaRPr lang="en-US" altLang="zh-TW" sz="1400" dirty="0"/>
              </a:p>
              <a:p>
                <a:pPr lvl="1"/>
                <a:r>
                  <a:rPr lang="en-US" altLang="zh-TW" sz="1400" dirty="0"/>
                  <a:t>	</a:t>
                </a:r>
                <a14:m>
                  <m:oMath xmlns:m="http://schemas.openxmlformats.org/officeDocument/2006/math">
                    <m:sSubSup>
                      <m:sSubSupPr>
                        <m:ctrlPr>
                          <a:rPr lang="en-US" altLang="zh-TW" sz="1400" i="1" dirty="0">
                            <a:latin typeface="Cambria Math" panose="02040503050406030204" pitchFamily="18" charset="0"/>
                          </a:rPr>
                        </m:ctrlPr>
                      </m:sSubSupPr>
                      <m:e>
                        <m:acc>
                          <m:accPr>
                            <m:chr m:val="̂"/>
                            <m:ctrlPr>
                              <a:rPr lang="zh-TW" altLang="en-US" sz="1400" i="1" dirty="0">
                                <a:latin typeface="Cambria Math" panose="02040503050406030204" pitchFamily="18" charset="0"/>
                              </a:rPr>
                            </m:ctrlPr>
                          </m:accPr>
                          <m:e>
                            <m:r>
                              <a:rPr lang="zh-TW" altLang="en-US" sz="1400" i="1" dirty="0">
                                <a:latin typeface="Cambria Math" panose="02040503050406030204" pitchFamily="18" charset="0"/>
                              </a:rPr>
                              <m:t>𝑦</m:t>
                            </m:r>
                          </m:e>
                        </m:acc>
                      </m:e>
                      <m:sub>
                        <m:r>
                          <a:rPr lang="en-US" altLang="zh-TW" sz="1400" i="1" dirty="0">
                            <a:latin typeface="Cambria Math" panose="02040503050406030204" pitchFamily="18" charset="0"/>
                          </a:rPr>
                          <m:t>𝑑𝑒𝑓</m:t>
                        </m:r>
                      </m:sub>
                      <m:sup>
                        <m:r>
                          <a:rPr lang="en-US" altLang="zh-TW" sz="1400" i="1" dirty="0">
                            <a:latin typeface="Cambria Math" panose="02040503050406030204" pitchFamily="18" charset="0"/>
                          </a:rPr>
                          <m:t>2</m:t>
                        </m:r>
                      </m:sup>
                    </m:sSubSup>
                  </m:oMath>
                </a14:m>
                <a:r>
                  <a:rPr lang="en-US" altLang="zh-TW" sz="1400" dirty="0"/>
                  <a:t>  = Good</a:t>
                </a:r>
              </a:p>
            </p:txBody>
          </p:sp>
        </mc:Choice>
        <mc:Fallback xmlns="">
          <p:sp>
            <p:nvSpPr>
              <p:cNvPr id="8" name="矩形 7">
                <a:extLst>
                  <a:ext uri="{FF2B5EF4-FFF2-40B4-BE49-F238E27FC236}">
                    <a16:creationId xmlns:a16="http://schemas.microsoft.com/office/drawing/2014/main" id="{087D09E3-4D9E-45F8-9133-5B286A6579DD}"/>
                  </a:ext>
                </a:extLst>
              </p:cNvPr>
              <p:cNvSpPr>
                <a:spLocks noRot="1" noChangeAspect="1" noMove="1" noResize="1" noEditPoints="1" noAdjustHandles="1" noChangeArrowheads="1" noChangeShapeType="1" noTextEdit="1"/>
              </p:cNvSpPr>
              <p:nvPr/>
            </p:nvSpPr>
            <p:spPr>
              <a:xfrm>
                <a:off x="5892468" y="2527291"/>
                <a:ext cx="2306593" cy="1812547"/>
              </a:xfrm>
              <a:prstGeom prst="rect">
                <a:avLst/>
              </a:prstGeom>
              <a:blipFill>
                <a:blip r:embed="rId3"/>
                <a:stretch>
                  <a:fillRect l="-794" t="-673" r="-794" b="-1347"/>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0FEE57DB-73F3-447D-BFD0-BBABBE3248AF}"/>
              </a:ext>
            </a:extLst>
          </p:cNvPr>
          <p:cNvSpPr txBox="1"/>
          <p:nvPr/>
        </p:nvSpPr>
        <p:spPr>
          <a:xfrm>
            <a:off x="1556687" y="3027272"/>
            <a:ext cx="246751" cy="300082"/>
          </a:xfrm>
          <a:prstGeom prst="rect">
            <a:avLst/>
          </a:prstGeom>
          <a:noFill/>
        </p:spPr>
        <p:txBody>
          <a:bodyPr wrap="square" rtlCol="0">
            <a:spAutoFit/>
          </a:bodyPr>
          <a:lstStyle/>
          <a:p>
            <a:r>
              <a:rPr lang="en-US" altLang="zh-TW" dirty="0"/>
              <a:t>0</a:t>
            </a:r>
            <a:endParaRPr lang="zh-TW" altLang="en-US" dirty="0"/>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BCBF8C8C-FE60-427D-8B08-79D04163FF7E}"/>
                  </a:ext>
                </a:extLst>
              </p:cNvPr>
              <p:cNvSpPr txBox="1"/>
              <p:nvPr/>
            </p:nvSpPr>
            <p:spPr>
              <a:xfrm>
                <a:off x="3067374" y="3065810"/>
                <a:ext cx="387346" cy="30796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2</m:t>
                          </m:r>
                        </m:sup>
                      </m:sSubSup>
                    </m:oMath>
                  </m:oMathPara>
                </a14:m>
                <a:endParaRPr lang="zh-TW" altLang="en-US" dirty="0"/>
              </a:p>
            </p:txBody>
          </p:sp>
        </mc:Choice>
        <mc:Fallback xmlns="">
          <p:sp>
            <p:nvSpPr>
              <p:cNvPr id="13" name="文字方塊 12">
                <a:extLst>
                  <a:ext uri="{FF2B5EF4-FFF2-40B4-BE49-F238E27FC236}">
                    <a16:creationId xmlns:a16="http://schemas.microsoft.com/office/drawing/2014/main" id="{BCBF8C8C-FE60-427D-8B08-79D04163FF7E}"/>
                  </a:ext>
                </a:extLst>
              </p:cNvPr>
              <p:cNvSpPr txBox="1">
                <a:spLocks noRot="1" noChangeAspect="1" noMove="1" noResize="1" noEditPoints="1" noAdjustHandles="1" noChangeArrowheads="1" noChangeShapeType="1" noTextEdit="1"/>
              </p:cNvSpPr>
              <p:nvPr/>
            </p:nvSpPr>
            <p:spPr>
              <a:xfrm>
                <a:off x="3067374" y="3065810"/>
                <a:ext cx="387346" cy="307969"/>
              </a:xfrm>
              <a:prstGeom prst="rect">
                <a:avLst/>
              </a:prstGeom>
              <a:blipFill>
                <a:blip r:embed="rId4"/>
                <a:stretch>
                  <a:fillRect b="-40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18EC1FD-D8EC-4F1C-A58E-9D39898CE287}"/>
                  </a:ext>
                </a:extLst>
              </p:cNvPr>
              <p:cNvSpPr txBox="1"/>
              <p:nvPr/>
            </p:nvSpPr>
            <p:spPr>
              <a:xfrm>
                <a:off x="2278032" y="3041640"/>
                <a:ext cx="387346" cy="307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i="1">
                              <a:latin typeface="Cambria Math" panose="02040503050406030204" pitchFamily="18" charset="0"/>
                            </a:rPr>
                            <m:t>𝑇</m:t>
                          </m:r>
                        </m:e>
                        <m:sub>
                          <m:r>
                            <a:rPr lang="en-US" altLang="zh-TW" sz="1200" b="0" i="1" smtClean="0">
                              <a:latin typeface="Cambria Math" panose="02040503050406030204" pitchFamily="18" charset="0"/>
                            </a:rPr>
                            <m:t>𝑗</m:t>
                          </m:r>
                        </m:sub>
                        <m:sup>
                          <m:r>
                            <a:rPr lang="en-US" altLang="zh-TW" sz="1200" i="1">
                              <a:latin typeface="Cambria Math" panose="02040503050406030204" pitchFamily="18" charset="0"/>
                            </a:rPr>
                            <m:t>1</m:t>
                          </m:r>
                        </m:sup>
                      </m:sSubSup>
                    </m:oMath>
                  </m:oMathPara>
                </a14:m>
                <a:endParaRPr lang="zh-TW" altLang="en-US" dirty="0"/>
              </a:p>
            </p:txBody>
          </p:sp>
        </mc:Choice>
        <mc:Fallback xmlns="">
          <p:sp>
            <p:nvSpPr>
              <p:cNvPr id="15" name="文字方塊 14">
                <a:extLst>
                  <a:ext uri="{FF2B5EF4-FFF2-40B4-BE49-F238E27FC236}">
                    <a16:creationId xmlns:a16="http://schemas.microsoft.com/office/drawing/2014/main" id="{B18EC1FD-D8EC-4F1C-A58E-9D39898CE287}"/>
                  </a:ext>
                </a:extLst>
              </p:cNvPr>
              <p:cNvSpPr txBox="1">
                <a:spLocks noRot="1" noChangeAspect="1" noMove="1" noResize="1" noEditPoints="1" noAdjustHandles="1" noChangeArrowheads="1" noChangeShapeType="1" noTextEdit="1"/>
              </p:cNvSpPr>
              <p:nvPr/>
            </p:nvSpPr>
            <p:spPr>
              <a:xfrm>
                <a:off x="2278032" y="3041640"/>
                <a:ext cx="387346" cy="307585"/>
              </a:xfrm>
              <a:prstGeom prst="rect">
                <a:avLst/>
              </a:prstGeom>
              <a:blipFill>
                <a:blip r:embed="rId5"/>
                <a:stretch>
                  <a:fillRect b="-4000"/>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00574368-679E-45A8-B2E6-A51831EFBD67}"/>
              </a:ext>
            </a:extLst>
          </p:cNvPr>
          <p:cNvSpPr txBox="1"/>
          <p:nvPr/>
        </p:nvSpPr>
        <p:spPr>
          <a:xfrm>
            <a:off x="1811444" y="2547895"/>
            <a:ext cx="584751" cy="300082"/>
          </a:xfrm>
          <a:prstGeom prst="rect">
            <a:avLst/>
          </a:prstGeom>
          <a:noFill/>
        </p:spPr>
        <p:txBody>
          <a:bodyPr wrap="square" rtlCol="0">
            <a:spAutoFit/>
          </a:bodyPr>
          <a:lstStyle/>
          <a:p>
            <a:r>
              <a:rPr lang="en-US" altLang="zh-TW" dirty="0"/>
              <a:t>good</a:t>
            </a:r>
            <a:endParaRPr lang="zh-TW" altLang="en-US" dirty="0"/>
          </a:p>
        </p:txBody>
      </p:sp>
      <p:sp>
        <p:nvSpPr>
          <p:cNvPr id="17" name="文字方塊 16">
            <a:extLst>
              <a:ext uri="{FF2B5EF4-FFF2-40B4-BE49-F238E27FC236}">
                <a16:creationId xmlns:a16="http://schemas.microsoft.com/office/drawing/2014/main" id="{E5C4243C-9F74-4DC1-A32D-1B0175668883}"/>
              </a:ext>
            </a:extLst>
          </p:cNvPr>
          <p:cNvSpPr txBox="1"/>
          <p:nvPr/>
        </p:nvSpPr>
        <p:spPr>
          <a:xfrm>
            <a:off x="2658044" y="2560434"/>
            <a:ext cx="482431" cy="300082"/>
          </a:xfrm>
          <a:prstGeom prst="rect">
            <a:avLst/>
          </a:prstGeom>
          <a:noFill/>
        </p:spPr>
        <p:txBody>
          <a:bodyPr wrap="square" rtlCol="0">
            <a:spAutoFit/>
          </a:bodyPr>
          <a:lstStyle/>
          <a:p>
            <a:r>
              <a:rPr lang="en-US" altLang="zh-TW" dirty="0"/>
              <a:t>bad</a:t>
            </a:r>
            <a:endParaRPr lang="zh-TW" altLang="en-US" dirty="0"/>
          </a:p>
        </p:txBody>
      </p:sp>
      <p:sp>
        <p:nvSpPr>
          <p:cNvPr id="18" name="文字方塊 17">
            <a:extLst>
              <a:ext uri="{FF2B5EF4-FFF2-40B4-BE49-F238E27FC236}">
                <a16:creationId xmlns:a16="http://schemas.microsoft.com/office/drawing/2014/main" id="{AD1A5A0F-51E0-436A-9BE5-E377F5F63B7E}"/>
              </a:ext>
            </a:extLst>
          </p:cNvPr>
          <p:cNvSpPr txBox="1"/>
          <p:nvPr/>
        </p:nvSpPr>
        <p:spPr>
          <a:xfrm>
            <a:off x="3293025" y="2555848"/>
            <a:ext cx="847360" cy="300082"/>
          </a:xfrm>
          <a:prstGeom prst="rect">
            <a:avLst/>
          </a:prstGeom>
          <a:noFill/>
        </p:spPr>
        <p:txBody>
          <a:bodyPr wrap="square" rtlCol="0">
            <a:spAutoFit/>
          </a:bodyPr>
          <a:lstStyle/>
          <a:p>
            <a:r>
              <a:rPr lang="en-US" altLang="zh-TW" dirty="0"/>
              <a:t>unknown</a:t>
            </a:r>
            <a:endParaRPr lang="zh-TW" altLang="en-US" dirty="0"/>
          </a:p>
        </p:txBody>
      </p:sp>
      <p:grpSp>
        <p:nvGrpSpPr>
          <p:cNvPr id="19" name="群組 18">
            <a:extLst>
              <a:ext uri="{FF2B5EF4-FFF2-40B4-BE49-F238E27FC236}">
                <a16:creationId xmlns:a16="http://schemas.microsoft.com/office/drawing/2014/main" id="{04C136D6-0629-466D-8E68-029BEB08147F}"/>
              </a:ext>
            </a:extLst>
          </p:cNvPr>
          <p:cNvGrpSpPr/>
          <p:nvPr/>
        </p:nvGrpSpPr>
        <p:grpSpPr>
          <a:xfrm rot="16200000">
            <a:off x="2813008" y="1721646"/>
            <a:ext cx="164652" cy="2404105"/>
            <a:chOff x="8136913" y="1275640"/>
            <a:chExt cx="150844" cy="1158100"/>
          </a:xfrm>
        </p:grpSpPr>
        <p:sp>
          <p:nvSpPr>
            <p:cNvPr id="20" name="矩形 19">
              <a:extLst>
                <a:ext uri="{FF2B5EF4-FFF2-40B4-BE49-F238E27FC236}">
                  <a16:creationId xmlns:a16="http://schemas.microsoft.com/office/drawing/2014/main" id="{B5377866-63B6-44F6-812D-1C7CCCF774FA}"/>
                </a:ext>
              </a:extLst>
            </p:cNvPr>
            <p:cNvSpPr/>
            <p:nvPr/>
          </p:nvSpPr>
          <p:spPr>
            <a:xfrm>
              <a:off x="8136915" y="1275640"/>
              <a:ext cx="150746" cy="36416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778188DE-DA61-4071-867C-1EBCF2A2D56A}"/>
                </a:ext>
              </a:extLst>
            </p:cNvPr>
            <p:cNvSpPr/>
            <p:nvPr/>
          </p:nvSpPr>
          <p:spPr>
            <a:xfrm>
              <a:off x="8137011" y="1639808"/>
              <a:ext cx="150746" cy="39797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797B06A2-E041-45D8-99C9-5E8D7DA9AA60}"/>
                </a:ext>
              </a:extLst>
            </p:cNvPr>
            <p:cNvSpPr/>
            <p:nvPr/>
          </p:nvSpPr>
          <p:spPr>
            <a:xfrm>
              <a:off x="8136913" y="2037964"/>
              <a:ext cx="150746" cy="3957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3" name="文字方塊 22">
            <a:extLst>
              <a:ext uri="{FF2B5EF4-FFF2-40B4-BE49-F238E27FC236}">
                <a16:creationId xmlns:a16="http://schemas.microsoft.com/office/drawing/2014/main" id="{1113BE03-801A-4D24-8A4C-57765640E81B}"/>
              </a:ext>
            </a:extLst>
          </p:cNvPr>
          <p:cNvSpPr txBox="1"/>
          <p:nvPr/>
        </p:nvSpPr>
        <p:spPr>
          <a:xfrm>
            <a:off x="1745962" y="3433565"/>
            <a:ext cx="2306593" cy="300082"/>
          </a:xfrm>
          <a:prstGeom prst="rect">
            <a:avLst/>
          </a:prstGeom>
          <a:noFill/>
        </p:spPr>
        <p:txBody>
          <a:bodyPr wrap="square" rtlCol="0">
            <a:spAutoFit/>
          </a:bodyPr>
          <a:lstStyle/>
          <a:p>
            <a:pPr algn="ctr"/>
            <a:r>
              <a:rPr lang="en-US" altLang="zh-TW" b="1" dirty="0">
                <a:latin typeface="+mj-lt"/>
              </a:rPr>
              <a:t>N</a:t>
            </a:r>
            <a:r>
              <a:rPr lang="zh-TW" altLang="en-US" b="1" dirty="0">
                <a:latin typeface="+mj-lt"/>
              </a:rPr>
              <a:t>ormalized </a:t>
            </a:r>
            <a:r>
              <a:rPr lang="en-US" altLang="zh-TW" b="1" dirty="0">
                <a:latin typeface="+mj-lt"/>
              </a:rPr>
              <a:t>Uncertainty</a:t>
            </a:r>
            <a:endParaRPr lang="zh-TW" altLang="en-US" b="1" dirty="0">
              <a:latin typeface="+mj-lt"/>
            </a:endParaRPr>
          </a:p>
        </p:txBody>
      </p:sp>
      <p:cxnSp>
        <p:nvCxnSpPr>
          <p:cNvPr id="12" name="直線接點 11">
            <a:extLst>
              <a:ext uri="{FF2B5EF4-FFF2-40B4-BE49-F238E27FC236}">
                <a16:creationId xmlns:a16="http://schemas.microsoft.com/office/drawing/2014/main" id="{54B3F73E-3B7B-43CE-A78F-31FE6A1074C1}"/>
              </a:ext>
            </a:extLst>
          </p:cNvPr>
          <p:cNvCxnSpPr/>
          <p:nvPr/>
        </p:nvCxnSpPr>
        <p:spPr>
          <a:xfrm>
            <a:off x="3269443" y="2768735"/>
            <a:ext cx="0" cy="2937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EAC492BE-0688-4184-A31A-DA87DBCCD83D}"/>
              </a:ext>
            </a:extLst>
          </p:cNvPr>
          <p:cNvCxnSpPr/>
          <p:nvPr/>
        </p:nvCxnSpPr>
        <p:spPr>
          <a:xfrm>
            <a:off x="2452833" y="2755854"/>
            <a:ext cx="0" cy="293732"/>
          </a:xfrm>
          <a:prstGeom prst="line">
            <a:avLst/>
          </a:prstGeom>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61BDD55B-F467-16A4-2BFB-66E81E7E6656}"/>
              </a:ext>
            </a:extLst>
          </p:cNvPr>
          <p:cNvSpPr txBox="1"/>
          <p:nvPr/>
        </p:nvSpPr>
        <p:spPr>
          <a:xfrm>
            <a:off x="3943395" y="3037313"/>
            <a:ext cx="535200" cy="300082"/>
          </a:xfrm>
          <a:prstGeom prst="rect">
            <a:avLst/>
          </a:prstGeom>
          <a:noFill/>
        </p:spPr>
        <p:txBody>
          <a:bodyPr wrap="square" rtlCol="0">
            <a:spAutoFit/>
          </a:bodyPr>
          <a:lstStyle/>
          <a:p>
            <a:r>
              <a:rPr lang="en-US" altLang="zh-TW" dirty="0"/>
              <a:t>1</a:t>
            </a:r>
            <a:endParaRPr lang="zh-TW" altLang="en-US" dirty="0"/>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75AD599-4C5D-E13F-815C-C2140D301B60}"/>
                  </a:ext>
                </a:extLst>
              </p:cNvPr>
              <p:cNvSpPr txBox="1"/>
              <p:nvPr/>
            </p:nvSpPr>
            <p:spPr>
              <a:xfrm>
                <a:off x="799735" y="3793433"/>
                <a:ext cx="4576096" cy="7002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400" b="1" i="1" smtClean="0">
                              <a:latin typeface="Cambria Math" panose="02040503050406030204" pitchFamily="18" charset="0"/>
                            </a:rPr>
                          </m:ctrlPr>
                        </m:sSubPr>
                        <m:e>
                          <m:r>
                            <a:rPr lang="en-US" altLang="zh-TW" sz="1400" b="1" i="1">
                              <a:latin typeface="Cambria Math" panose="02040503050406030204" pitchFamily="18" charset="0"/>
                            </a:rPr>
                            <m:t>𝑼</m:t>
                          </m:r>
                        </m:e>
                        <m:sub>
                          <m:r>
                            <a:rPr lang="en-US" altLang="zh-TW" b="1" i="1">
                              <a:latin typeface="Cambria Math" panose="02040503050406030204" pitchFamily="18" charset="0"/>
                            </a:rPr>
                            <m:t>𝒏𝒐𝒓𝒎</m:t>
                          </m:r>
                        </m:sub>
                      </m:sSub>
                      <m:r>
                        <a:rPr lang="en-US" altLang="zh-TW" sz="1400" b="1" i="1">
                          <a:latin typeface="Cambria Math" panose="02040503050406030204" pitchFamily="18" charset="0"/>
                        </a:rPr>
                        <m:t>=</m:t>
                      </m:r>
                      <m:f>
                        <m:fPr>
                          <m:ctrlPr>
                            <a:rPr lang="en-US" altLang="zh-TW" b="1" i="1">
                              <a:latin typeface="Cambria Math" panose="02040503050406030204" pitchFamily="18" charset="0"/>
                            </a:rPr>
                          </m:ctrlPr>
                        </m:fPr>
                        <m:num>
                          <m:r>
                            <a:rPr lang="en-US" altLang="zh-TW" b="1" i="1">
                              <a:latin typeface="Cambria Math" panose="02040503050406030204" pitchFamily="18" charset="0"/>
                            </a:rPr>
                            <m:t>𝟏</m:t>
                          </m:r>
                        </m:num>
                        <m:den>
                          <m:r>
                            <a:rPr lang="en-US" altLang="zh-TW" b="1" i="1">
                              <a:latin typeface="Cambria Math" panose="02040503050406030204" pitchFamily="18" charset="0"/>
                            </a:rPr>
                            <m:t>𝒍𝒐𝒈</m:t>
                          </m:r>
                          <m:r>
                            <a:rPr lang="en-US" altLang="zh-TW" b="1" i="1">
                              <a:latin typeface="Cambria Math" panose="02040503050406030204" pitchFamily="18" charset="0"/>
                            </a:rPr>
                            <m:t>(</m:t>
                          </m:r>
                          <m:r>
                            <a:rPr lang="en-US" altLang="zh-TW" b="1" i="1" smtClean="0">
                              <a:latin typeface="Cambria Math" panose="02040503050406030204" pitchFamily="18" charset="0"/>
                            </a:rPr>
                            <m:t>𝑲</m:t>
                          </m:r>
                          <m:r>
                            <a:rPr lang="en-US" altLang="zh-TW" b="1" i="1">
                              <a:latin typeface="Cambria Math" panose="02040503050406030204" pitchFamily="18" charset="0"/>
                            </a:rPr>
                            <m:t>)</m:t>
                          </m:r>
                        </m:den>
                      </m:f>
                      <m:r>
                        <a:rPr lang="en-US" altLang="zh-TW" b="1" i="1">
                          <a:latin typeface="Cambria Math" panose="02040503050406030204" pitchFamily="18" charset="0"/>
                        </a:rPr>
                        <m:t> ∗(</m:t>
                      </m:r>
                      <m:r>
                        <a:rPr lang="en-US" altLang="zh-TW" sz="1400" b="1" i="1">
                          <a:latin typeface="Cambria Math" panose="02040503050406030204" pitchFamily="18" charset="0"/>
                        </a:rPr>
                        <m:t>− </m:t>
                      </m:r>
                      <m:nary>
                        <m:naryPr>
                          <m:chr m:val="∑"/>
                          <m:ctrlPr>
                            <a:rPr lang="en-US" altLang="zh-TW" sz="1400" b="1" i="1">
                              <a:latin typeface="Cambria Math" panose="02040503050406030204" pitchFamily="18" charset="0"/>
                            </a:rPr>
                          </m:ctrlPr>
                        </m:naryPr>
                        <m:sub>
                          <m:r>
                            <m:rPr>
                              <m:brk m:alnAt="23"/>
                            </m:rPr>
                            <a:rPr lang="en-US" altLang="zh-TW" sz="1400" b="1" i="1">
                              <a:latin typeface="Cambria Math" panose="02040503050406030204" pitchFamily="18" charset="0"/>
                            </a:rPr>
                            <m:t>𝒊</m:t>
                          </m:r>
                          <m:r>
                            <a:rPr lang="en-US" altLang="zh-TW" sz="1400" b="1" i="1">
                              <a:latin typeface="Cambria Math" panose="02040503050406030204" pitchFamily="18" charset="0"/>
                            </a:rPr>
                            <m:t>=</m:t>
                          </m:r>
                          <m:r>
                            <a:rPr lang="en-US" altLang="zh-TW" sz="1400" b="1" i="1">
                              <a:latin typeface="Cambria Math" panose="02040503050406030204" pitchFamily="18" charset="0"/>
                            </a:rPr>
                            <m:t>𝟏</m:t>
                          </m:r>
                        </m:sub>
                        <m:sup>
                          <m:r>
                            <a:rPr lang="en-US" altLang="zh-TW" b="1" i="1" smtClean="0">
                              <a:latin typeface="Cambria Math" panose="02040503050406030204" pitchFamily="18" charset="0"/>
                            </a:rPr>
                            <m:t>𝑲</m:t>
                          </m:r>
                        </m:sup>
                        <m:e>
                          <m:r>
                            <a:rPr lang="en-US" altLang="zh-TW" sz="1400" b="1" i="1">
                              <a:latin typeface="Cambria Math" panose="02040503050406030204" pitchFamily="18" charset="0"/>
                            </a:rPr>
                            <m:t> </m:t>
                          </m:r>
                        </m:e>
                      </m:nary>
                      <m:sSub>
                        <m:sSubPr>
                          <m:ctrlPr>
                            <a:rPr lang="en-US" altLang="zh-TW" sz="1400" b="1" i="1">
                              <a:latin typeface="Cambria Math" panose="02040503050406030204" pitchFamily="18" charset="0"/>
                            </a:rPr>
                          </m:ctrlPr>
                        </m:sSubPr>
                        <m:e>
                          <m:r>
                            <a:rPr lang="en-US" altLang="zh-TW" sz="1400" b="1" i="1">
                              <a:latin typeface="Cambria Math" panose="02040503050406030204" pitchFamily="18" charset="0"/>
                            </a:rPr>
                            <m:t> </m:t>
                          </m:r>
                          <m:r>
                            <a:rPr lang="en-US" altLang="zh-TW" sz="1400" b="1" i="1">
                              <a:latin typeface="Cambria Math" panose="02040503050406030204" pitchFamily="18" charset="0"/>
                            </a:rPr>
                            <m:t>𝒑</m:t>
                          </m:r>
                        </m:e>
                        <m:sub>
                          <m:r>
                            <a:rPr lang="en-US" altLang="zh-TW" sz="1400" b="1" i="1">
                              <a:latin typeface="Cambria Math" panose="02040503050406030204" pitchFamily="18" charset="0"/>
                            </a:rPr>
                            <m:t>𝒊</m:t>
                          </m:r>
                        </m:sub>
                      </m:sSub>
                      <m:r>
                        <a:rPr lang="en-US" altLang="zh-TW" sz="1400" b="1" i="1">
                          <a:latin typeface="Cambria Math" panose="02040503050406030204" pitchFamily="18" charset="0"/>
                        </a:rPr>
                        <m:t> ∙</m:t>
                      </m:r>
                      <m:r>
                        <a:rPr lang="en-US" altLang="zh-TW" sz="1400" b="1" i="1">
                          <a:latin typeface="Cambria Math" panose="02040503050406030204" pitchFamily="18" charset="0"/>
                          <a:ea typeface="Cambria Math" panose="02040503050406030204" pitchFamily="18" charset="0"/>
                        </a:rPr>
                        <m:t>𝒍𝒐𝒈</m:t>
                      </m:r>
                      <m:r>
                        <a:rPr lang="en-US" altLang="zh-TW" sz="1400" b="1" i="1">
                          <a:latin typeface="Cambria Math" panose="02040503050406030204" pitchFamily="18" charset="0"/>
                          <a:ea typeface="Cambria Math" panose="02040503050406030204" pitchFamily="18" charset="0"/>
                        </a:rPr>
                        <m:t>⁡( </m:t>
                      </m:r>
                      <m:sSub>
                        <m:sSubPr>
                          <m:ctrlPr>
                            <a:rPr lang="en-US" altLang="zh-TW" sz="1400" b="1" i="1">
                              <a:latin typeface="Cambria Math" panose="02040503050406030204" pitchFamily="18" charset="0"/>
                              <a:ea typeface="Cambria Math" panose="02040503050406030204" pitchFamily="18" charset="0"/>
                            </a:rPr>
                          </m:ctrlPr>
                        </m:sSubPr>
                        <m:e>
                          <m:r>
                            <a:rPr lang="en-US" altLang="zh-TW" sz="1400" b="1" i="1">
                              <a:latin typeface="Cambria Math" panose="02040503050406030204" pitchFamily="18" charset="0"/>
                              <a:ea typeface="Cambria Math" panose="02040503050406030204" pitchFamily="18" charset="0"/>
                            </a:rPr>
                            <m:t>𝒑</m:t>
                          </m:r>
                        </m:e>
                        <m:sub>
                          <m:r>
                            <a:rPr lang="en-US" altLang="zh-TW" sz="1400" b="1" i="1">
                              <a:latin typeface="Cambria Math" panose="02040503050406030204" pitchFamily="18" charset="0"/>
                              <a:ea typeface="Cambria Math" panose="02040503050406030204" pitchFamily="18" charset="0"/>
                            </a:rPr>
                            <m:t>𝒊</m:t>
                          </m:r>
                        </m:sub>
                      </m:sSub>
                      <m:r>
                        <a:rPr lang="en-US" altLang="zh-TW" sz="1400" b="1" i="1">
                          <a:latin typeface="Cambria Math" panose="02040503050406030204" pitchFamily="18" charset="0"/>
                          <a:ea typeface="Cambria Math" panose="02040503050406030204" pitchFamily="18" charset="0"/>
                        </a:rPr>
                        <m:t> )</m:t>
                      </m:r>
                      <m:r>
                        <a:rPr lang="zh-TW" altLang="en-US" b="1" i="1">
                          <a:latin typeface="Cambria Math" panose="02040503050406030204" pitchFamily="18" charset="0"/>
                          <a:ea typeface="Cambria Math" panose="02040503050406030204" pitchFamily="18" charset="0"/>
                        </a:rPr>
                        <m:t> </m:t>
                      </m:r>
                      <m:r>
                        <a:rPr lang="en-US" altLang="zh-TW" b="1" i="1">
                          <a:latin typeface="Cambria Math" panose="02040503050406030204" pitchFamily="18" charset="0"/>
                          <a:ea typeface="Cambria Math" panose="02040503050406030204" pitchFamily="18" charset="0"/>
                        </a:rPr>
                        <m:t>)</m:t>
                      </m:r>
                    </m:oMath>
                  </m:oMathPara>
                </a14:m>
                <a:endParaRPr lang="zh-TW" altLang="en-US" b="1" dirty="0"/>
              </a:p>
            </p:txBody>
          </p:sp>
        </mc:Choice>
        <mc:Fallback xmlns="">
          <p:sp>
            <p:nvSpPr>
              <p:cNvPr id="3" name="文字方塊 2">
                <a:extLst>
                  <a:ext uri="{FF2B5EF4-FFF2-40B4-BE49-F238E27FC236}">
                    <a16:creationId xmlns:a16="http://schemas.microsoft.com/office/drawing/2014/main" id="{A75AD599-4C5D-E13F-815C-C2140D301B60}"/>
                  </a:ext>
                </a:extLst>
              </p:cNvPr>
              <p:cNvSpPr txBox="1">
                <a:spLocks noRot="1" noChangeAspect="1" noMove="1" noResize="1" noEditPoints="1" noAdjustHandles="1" noChangeArrowheads="1" noChangeShapeType="1" noTextEdit="1"/>
              </p:cNvSpPr>
              <p:nvPr/>
            </p:nvSpPr>
            <p:spPr>
              <a:xfrm>
                <a:off x="799735" y="3793433"/>
                <a:ext cx="4576096" cy="700256"/>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897EE333-1558-3558-EC6F-6D479887BBC3}"/>
                  </a:ext>
                </a:extLst>
              </p:cNvPr>
              <p:cNvSpPr txBox="1"/>
              <p:nvPr/>
            </p:nvSpPr>
            <p:spPr>
              <a:xfrm>
                <a:off x="576338" y="999939"/>
                <a:ext cx="7622723" cy="1034770"/>
              </a:xfrm>
              <a:prstGeom prst="rect">
                <a:avLst/>
              </a:prstGeom>
              <a:noFill/>
            </p:spPr>
            <p:txBody>
              <a:bodyPr wrap="square">
                <a:spAutoFit/>
              </a:bodyPr>
              <a:lstStyle/>
              <a:p>
                <a:pPr marL="285750" indent="-285750" algn="just">
                  <a:buFont typeface="Arial" panose="020B0604020202020204" pitchFamily="34" charset="0"/>
                  <a:buChar char="•"/>
                </a:pPr>
                <a:r>
                  <a:rPr lang="en-US" altLang="zh-TW" sz="1400" dirty="0"/>
                  <a:t>Find the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r>
                      <a:rPr lang="en-US" altLang="zh-TW" sz="1400">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oMath>
                </a14:m>
                <a:r>
                  <a:rPr lang="en-US" altLang="zh-TW" sz="1400" dirty="0"/>
                  <a:t> that produces the best performance by observing the variation of the overkill rate, leakage rate, and unknown rate in the training and validation sets.</a:t>
                </a:r>
              </a:p>
              <a:p>
                <a:pPr marL="285750" indent="-285750" algn="just">
                  <a:buFont typeface="Arial" panose="020B0604020202020204" pitchFamily="34" charset="0"/>
                  <a:buChar char="•"/>
                </a:pP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1</m:t>
                        </m:r>
                      </m:sup>
                    </m:sSubSup>
                    <m:r>
                      <a:rPr lang="en-US" altLang="zh-TW" sz="1400">
                        <a:latin typeface="Cambria Math" panose="02040503050406030204" pitchFamily="18" charset="0"/>
                      </a:rPr>
                      <m:t> </m:t>
                    </m:r>
                  </m:oMath>
                </a14:m>
                <a:r>
                  <a:rPr lang="en-US" altLang="zh-TW" sz="1400" dirty="0"/>
                  <a:t>, </a:t>
                </a:r>
                <a14:m>
                  <m:oMath xmlns:m="http://schemas.openxmlformats.org/officeDocument/2006/math">
                    <m:sSubSup>
                      <m:sSubSupPr>
                        <m:ctrlPr>
                          <a:rPr lang="en-US" altLang="zh-TW" sz="1400" i="1">
                            <a:latin typeface="Cambria Math" panose="02040503050406030204" pitchFamily="18" charset="0"/>
                          </a:rPr>
                        </m:ctrlPr>
                      </m:sSubSupPr>
                      <m:e>
                        <m:r>
                          <a:rPr lang="en-US" altLang="zh-TW" sz="1400">
                            <a:latin typeface="Cambria Math" panose="02040503050406030204" pitchFamily="18" charset="0"/>
                          </a:rPr>
                          <m:t>𝑇</m:t>
                        </m:r>
                      </m:e>
                      <m:sub>
                        <m:r>
                          <a:rPr lang="en-US" altLang="zh-TW" sz="1400">
                            <a:latin typeface="Cambria Math" panose="02040503050406030204" pitchFamily="18" charset="0"/>
                          </a:rPr>
                          <m:t>𝑗</m:t>
                        </m:r>
                      </m:sub>
                      <m:sup>
                        <m:r>
                          <a:rPr lang="en-US" altLang="zh-TW" sz="1400">
                            <a:latin typeface="Cambria Math" panose="02040503050406030204" pitchFamily="18" charset="0"/>
                          </a:rPr>
                          <m:t>2</m:t>
                        </m:r>
                      </m:sup>
                    </m:sSubSup>
                    <m:r>
                      <a:rPr lang="en-US" altLang="zh-TW" sz="1400">
                        <a:latin typeface="Cambria Math" panose="02040503050406030204" pitchFamily="18" charset="0"/>
                      </a:rPr>
                      <m:t> </m:t>
                    </m:r>
                  </m:oMath>
                </a14:m>
                <a:r>
                  <a:rPr lang="en-US" altLang="zh-TW" sz="1400" dirty="0"/>
                  <a:t>optimized by Bayesian optimizer ,</a:t>
                </a:r>
                <a:r>
                  <a:rPr lang="zh-TW" altLang="en-US" sz="1400" dirty="0"/>
                  <a:t> </a:t>
                </a:r>
                <a:r>
                  <a:rPr lang="en-US" altLang="zh-TW" sz="1400" dirty="0"/>
                  <a:t>Find the best average of Overkill rate, Leakage rate, </a:t>
                </a:r>
                <a14:m>
                  <m:oMath xmlns:m="http://schemas.openxmlformats.org/officeDocument/2006/math">
                    <m:r>
                      <m:rPr>
                        <m:sty m:val="p"/>
                      </m:rPr>
                      <a:rPr lang="en-US" altLang="zh-TW" sz="1400">
                        <a:latin typeface="Cambria Math" panose="02040503050406030204" pitchFamily="18" charset="0"/>
                      </a:rPr>
                      <m:t>Unknown</m:t>
                    </m:r>
                    <m:r>
                      <a:rPr lang="en-US" altLang="zh-TW" sz="1400">
                        <a:latin typeface="Cambria Math" panose="02040503050406030204" pitchFamily="18" charset="0"/>
                      </a:rPr>
                      <m:t> </m:t>
                    </m:r>
                    <m:r>
                      <m:rPr>
                        <m:sty m:val="p"/>
                      </m:rPr>
                      <a:rPr lang="en-US" altLang="zh-TW" sz="1400">
                        <a:latin typeface="Cambria Math" panose="02040503050406030204" pitchFamily="18" charset="0"/>
                      </a:rPr>
                      <m:t>rate</m:t>
                    </m:r>
                  </m:oMath>
                </a14:m>
                <a:endParaRPr lang="en-US" altLang="zh-TW" sz="1400" dirty="0"/>
              </a:p>
            </p:txBody>
          </p:sp>
        </mc:Choice>
        <mc:Fallback xmlns="">
          <p:sp>
            <p:nvSpPr>
              <p:cNvPr id="24" name="文字方塊 23">
                <a:extLst>
                  <a:ext uri="{FF2B5EF4-FFF2-40B4-BE49-F238E27FC236}">
                    <a16:creationId xmlns:a16="http://schemas.microsoft.com/office/drawing/2014/main" id="{897EE333-1558-3558-EC6F-6D479887BBC3}"/>
                  </a:ext>
                </a:extLst>
              </p:cNvPr>
              <p:cNvSpPr txBox="1">
                <a:spLocks noRot="1" noChangeAspect="1" noMove="1" noResize="1" noEditPoints="1" noAdjustHandles="1" noChangeArrowheads="1" noChangeShapeType="1" noTextEdit="1"/>
              </p:cNvSpPr>
              <p:nvPr/>
            </p:nvSpPr>
            <p:spPr>
              <a:xfrm>
                <a:off x="576338" y="999939"/>
                <a:ext cx="7622723" cy="1034770"/>
              </a:xfrm>
              <a:prstGeom prst="rect">
                <a:avLst/>
              </a:prstGeom>
              <a:blipFill>
                <a:blip r:embed="rId7"/>
                <a:stretch>
                  <a:fillRect l="-160" r="-240"/>
                </a:stretch>
              </a:blipFill>
            </p:spPr>
            <p:txBody>
              <a:bodyPr/>
              <a:lstStyle/>
              <a:p>
                <a:r>
                  <a:rPr lang="zh-TW" altLang="en-US">
                    <a:noFill/>
                  </a:rPr>
                  <a:t> </a:t>
                </a:r>
              </a:p>
            </p:txBody>
          </p:sp>
        </mc:Fallback>
      </mc:AlternateContent>
      <p:sp>
        <p:nvSpPr>
          <p:cNvPr id="25" name="矩形 24">
            <a:extLst>
              <a:ext uri="{FF2B5EF4-FFF2-40B4-BE49-F238E27FC236}">
                <a16:creationId xmlns:a16="http://schemas.microsoft.com/office/drawing/2014/main" id="{72A3D36D-CB4A-415C-9E42-770ADAE9CCEA}"/>
              </a:ext>
            </a:extLst>
          </p:cNvPr>
          <p:cNvSpPr/>
          <p:nvPr/>
        </p:nvSpPr>
        <p:spPr bwMode="auto">
          <a:xfrm>
            <a:off x="168540" y="90085"/>
            <a:ext cx="5511381"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Algorithm for Unknown Prediction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zh-TW"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Method 2</a:t>
            </a:r>
            <a:endParaRPr lang="zh-CN" altLang="en-US"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4F6FB55-20E3-11F1-A99C-95AED2788D2E}"/>
                  </a:ext>
                </a:extLst>
              </p:cNvPr>
              <p:cNvSpPr/>
              <p:nvPr/>
            </p:nvSpPr>
            <p:spPr>
              <a:xfrm>
                <a:off x="860576" y="2034709"/>
                <a:ext cx="3876965" cy="523220"/>
              </a:xfrm>
              <a:prstGeom prst="rect">
                <a:avLst/>
              </a:prstGeom>
            </p:spPr>
            <p:txBody>
              <a:bodyPr wrap="square">
                <a:spAutoFit/>
              </a:bodyPr>
              <a:lstStyle/>
              <a:p>
                <a:r>
                  <a:rPr lang="en-US" altLang="zh-TW" sz="1400" b="1" dirty="0"/>
                  <a:t>K : </a:t>
                </a:r>
                <a:r>
                  <a:rPr lang="en-US" altLang="zh-TW" sz="1400" dirty="0"/>
                  <a:t>number of component types </a:t>
                </a:r>
              </a:p>
              <a:p>
                <a14:m>
                  <m:oMath xmlns:m="http://schemas.openxmlformats.org/officeDocument/2006/math">
                    <m:r>
                      <a:rPr lang="en-US" altLang="zh-TW" sz="1400" b="0" i="1" dirty="0" smtClean="0">
                        <a:latin typeface="Cambria Math" panose="02040503050406030204" pitchFamily="18" charset="0"/>
                      </a:rPr>
                      <m:t>𝑗</m:t>
                    </m:r>
                    <m:r>
                      <a:rPr lang="en-US" altLang="zh-TW" sz="1400" i="1" dirty="0">
                        <a:latin typeface="Cambria Math" panose="02040503050406030204" pitchFamily="18" charset="0"/>
                      </a:rPr>
                      <m:t>∈</m:t>
                    </m:r>
                  </m:oMath>
                </a14:m>
                <a:r>
                  <a:rPr lang="en-US" altLang="zh-TW" sz="1400" dirty="0"/>
                  <a:t> {1, 2, 3, </a:t>
                </a:r>
                <a14:m>
                  <m:oMath xmlns:m="http://schemas.openxmlformats.org/officeDocument/2006/math">
                    <m:r>
                      <a:rPr lang="en-US" altLang="zh-TW" sz="1400" i="1">
                        <a:latin typeface="Cambria Math" panose="02040503050406030204" pitchFamily="18" charset="0"/>
                      </a:rPr>
                      <m:t>…</m:t>
                    </m:r>
                  </m:oMath>
                </a14:m>
                <a:r>
                  <a:rPr lang="en-US" altLang="zh-TW" sz="1400" dirty="0"/>
                  <a:t>,K} is the name of training component</a:t>
                </a:r>
              </a:p>
            </p:txBody>
          </p:sp>
        </mc:Choice>
        <mc:Fallback xmlns="">
          <p:sp>
            <p:nvSpPr>
              <p:cNvPr id="4" name="矩形 3">
                <a:extLst>
                  <a:ext uri="{FF2B5EF4-FFF2-40B4-BE49-F238E27FC236}">
                    <a16:creationId xmlns:a16="http://schemas.microsoft.com/office/drawing/2014/main" id="{C4F6FB55-20E3-11F1-A99C-95AED2788D2E}"/>
                  </a:ext>
                </a:extLst>
              </p:cNvPr>
              <p:cNvSpPr>
                <a:spLocks noRot="1" noChangeAspect="1" noMove="1" noResize="1" noEditPoints="1" noAdjustHandles="1" noChangeArrowheads="1" noChangeShapeType="1" noTextEdit="1"/>
              </p:cNvSpPr>
              <p:nvPr/>
            </p:nvSpPr>
            <p:spPr>
              <a:xfrm>
                <a:off x="860576" y="2034709"/>
                <a:ext cx="3876965" cy="523220"/>
              </a:xfrm>
              <a:prstGeom prst="rect">
                <a:avLst/>
              </a:prstGeom>
              <a:blipFill>
                <a:blip r:embed="rId8"/>
                <a:stretch>
                  <a:fillRect l="-472" t="-2326" b="-10465"/>
                </a:stretch>
              </a:blipFill>
            </p:spPr>
            <p:txBody>
              <a:bodyPr/>
              <a:lstStyle/>
              <a:p>
                <a:r>
                  <a:rPr lang="zh-TW" altLang="en-US">
                    <a:noFill/>
                  </a:rPr>
                  <a:t> </a:t>
                </a:r>
              </a:p>
            </p:txBody>
          </p:sp>
        </mc:Fallback>
      </mc:AlternateContent>
      <p:sp>
        <p:nvSpPr>
          <p:cNvPr id="29" name="頁尾版面配置區 28">
            <a:extLst>
              <a:ext uri="{FF2B5EF4-FFF2-40B4-BE49-F238E27FC236}">
                <a16:creationId xmlns:a16="http://schemas.microsoft.com/office/drawing/2014/main" id="{29D64AB6-6E2F-72A5-9C92-EEAC80F1A731}"/>
              </a:ext>
            </a:extLst>
          </p:cNvPr>
          <p:cNvSpPr>
            <a:spLocks noGrp="1"/>
          </p:cNvSpPr>
          <p:nvPr>
            <p:ph type="ftr" sz="quarter" idx="11"/>
          </p:nvPr>
        </p:nvSpPr>
        <p:spPr/>
        <p:txBody>
          <a:bodyPr/>
          <a:lstStyle/>
          <a:p>
            <a:r>
              <a:rPr lang="en-US" altLang="zh-TW"/>
              <a:t>/78</a:t>
            </a:r>
            <a:endParaRPr lang="zh-TW" altLang="en-US" dirty="0"/>
          </a:p>
        </p:txBody>
      </p:sp>
      <p:sp>
        <p:nvSpPr>
          <p:cNvPr id="30" name="投影片編號版面配置區 29">
            <a:extLst>
              <a:ext uri="{FF2B5EF4-FFF2-40B4-BE49-F238E27FC236}">
                <a16:creationId xmlns:a16="http://schemas.microsoft.com/office/drawing/2014/main" id="{16693BF0-6358-681D-55E9-E2353339F353}"/>
              </a:ext>
            </a:extLst>
          </p:cNvPr>
          <p:cNvSpPr>
            <a:spLocks noGrp="1"/>
          </p:cNvSpPr>
          <p:nvPr>
            <p:ph type="sldNum" sz="quarter" idx="12"/>
          </p:nvPr>
        </p:nvSpPr>
        <p:spPr/>
        <p:txBody>
          <a:bodyPr/>
          <a:lstStyle/>
          <a:p>
            <a:fld id="{EE3F9CDB-1F21-4789-A81E-8FEA25CE194B}" type="slidenum">
              <a:rPr lang="zh-CN" altLang="en-US" smtClean="0"/>
              <a:pPr/>
              <a:t>97</a:t>
            </a:fld>
            <a:endParaRPr lang="zh-CN" altLang="en-US" dirty="0"/>
          </a:p>
        </p:txBody>
      </p:sp>
    </p:spTree>
    <p:extLst>
      <p:ext uri="{BB962C8B-B14F-4D97-AF65-F5344CB8AC3E}">
        <p14:creationId xmlns:p14="http://schemas.microsoft.com/office/powerpoint/2010/main" val="5493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2A10DADB-B25C-CD67-62EB-CE7BE334673F}"/>
              </a:ext>
            </a:extLst>
          </p:cNvPr>
          <p:cNvGraphicFramePr>
            <a:graphicFrameLocks noGrp="1"/>
          </p:cNvGraphicFramePr>
          <p:nvPr>
            <p:extLst>
              <p:ext uri="{D42A27DB-BD31-4B8C-83A1-F6EECF244321}">
                <p14:modId xmlns:p14="http://schemas.microsoft.com/office/powerpoint/2010/main" val="3705078175"/>
              </p:ext>
            </p:extLst>
          </p:nvPr>
        </p:nvGraphicFramePr>
        <p:xfrm>
          <a:off x="360699" y="2300796"/>
          <a:ext cx="8523154" cy="2345423"/>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08063">
                <a:tc>
                  <a:txBody>
                    <a:bodyPr/>
                    <a:lstStyle/>
                    <a:p>
                      <a:pPr algn="ctr"/>
                      <a:endParaRPr lang="zh-TW" altLang="en-US" sz="1200" dirty="0"/>
                    </a:p>
                  </a:txBody>
                  <a:tcPr anchor="ctr"/>
                </a:tc>
                <a:tc>
                  <a:txBody>
                    <a:bodyPr/>
                    <a:lstStyle/>
                    <a:p>
                      <a:pPr algn="ctr"/>
                      <a:r>
                        <a:rPr lang="en-US" altLang="zh-TW" sz="1200" dirty="0"/>
                        <a:t>Overkill rate</a:t>
                      </a:r>
                      <a:endParaRPr lang="zh-TW" altLang="en-US" sz="1200" dirty="0"/>
                    </a:p>
                  </a:txBody>
                  <a:tcPr anchor="ctr"/>
                </a:tc>
                <a:tc>
                  <a:txBody>
                    <a:bodyPr/>
                    <a:lstStyle/>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0.055% ± 0.046%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0.116% ± 0.046%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2.335% ± 0.717%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0.171% ± 0.028%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0.99174</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9473035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0.257% ± 0.378%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0.108% ± 0.058%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2.335% ± 0.643%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0.365% ± 0.32%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0.99109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0.158% ± 0.049%</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0.9921</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3769977071"/>
                  </a:ext>
                </a:extLst>
              </a:tr>
            </a:tbl>
          </a:graphicData>
        </a:graphic>
      </p:graphicFrame>
      <p:sp>
        <p:nvSpPr>
          <p:cNvPr id="8" name="矩形 7">
            <a:extLst>
              <a:ext uri="{FF2B5EF4-FFF2-40B4-BE49-F238E27FC236}">
                <a16:creationId xmlns:a16="http://schemas.microsoft.com/office/drawing/2014/main" id="{FA0630CA-3A2D-7CC7-8C1D-B7C86F60BFC0}"/>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4" name="文字方塊 3">
            <a:extLst>
              <a:ext uri="{FF2B5EF4-FFF2-40B4-BE49-F238E27FC236}">
                <a16:creationId xmlns:a16="http://schemas.microsoft.com/office/drawing/2014/main" id="{73C2D451-6FD4-9818-401D-342CA9419281}"/>
              </a:ext>
            </a:extLst>
          </p:cNvPr>
          <p:cNvSpPr txBox="1"/>
          <p:nvPr/>
        </p:nvSpPr>
        <p:spPr>
          <a:xfrm>
            <a:off x="390574" y="960898"/>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p>
        </p:txBody>
      </p:sp>
      <p:sp>
        <p:nvSpPr>
          <p:cNvPr id="6" name="文字方塊 5">
            <a:extLst>
              <a:ext uri="{FF2B5EF4-FFF2-40B4-BE49-F238E27FC236}">
                <a16:creationId xmlns:a16="http://schemas.microsoft.com/office/drawing/2014/main" id="{21A6AA00-9045-06A6-3890-9C7E57EE17D0}"/>
              </a:ext>
            </a:extLst>
          </p:cNvPr>
          <p:cNvSpPr txBox="1"/>
          <p:nvPr/>
        </p:nvSpPr>
        <p:spPr>
          <a:xfrm>
            <a:off x="360699" y="1709055"/>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83.</a:t>
            </a:r>
            <a:endParaRPr lang="zh-TW" altLang="en-US" dirty="0"/>
          </a:p>
        </p:txBody>
      </p:sp>
      <p:sp>
        <p:nvSpPr>
          <p:cNvPr id="9" name="文字方塊 8">
            <a:extLst>
              <a:ext uri="{FF2B5EF4-FFF2-40B4-BE49-F238E27FC236}">
                <a16:creationId xmlns:a16="http://schemas.microsoft.com/office/drawing/2014/main" id="{C7FD9724-D94E-6445-2A7C-A587A95188BC}"/>
              </a:ext>
            </a:extLst>
          </p:cNvPr>
          <p:cNvSpPr txBox="1"/>
          <p:nvPr/>
        </p:nvSpPr>
        <p:spPr>
          <a:xfrm>
            <a:off x="436224" y="1264691"/>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15" name="頁尾版面配置區 14">
            <a:extLst>
              <a:ext uri="{FF2B5EF4-FFF2-40B4-BE49-F238E27FC236}">
                <a16:creationId xmlns:a16="http://schemas.microsoft.com/office/drawing/2014/main" id="{87818446-A173-BAFF-3931-A98067E6C6DF}"/>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FB104D1C-6290-A943-70F4-EAC78A0E7D13}"/>
              </a:ext>
            </a:extLst>
          </p:cNvPr>
          <p:cNvSpPr>
            <a:spLocks noGrp="1"/>
          </p:cNvSpPr>
          <p:nvPr>
            <p:ph type="sldNum" sz="quarter" idx="12"/>
          </p:nvPr>
        </p:nvSpPr>
        <p:spPr/>
        <p:txBody>
          <a:bodyPr/>
          <a:lstStyle/>
          <a:p>
            <a:fld id="{EE3F9CDB-1F21-4789-A81E-8FEA25CE194B}" type="slidenum">
              <a:rPr lang="zh-CN" altLang="en-US" smtClean="0"/>
              <a:pPr/>
              <a:t>98</a:t>
            </a:fld>
            <a:endParaRPr lang="zh-CN" altLang="en-US" dirty="0"/>
          </a:p>
        </p:txBody>
      </p:sp>
    </p:spTree>
    <p:extLst>
      <p:ext uri="{BB962C8B-B14F-4D97-AF65-F5344CB8AC3E}">
        <p14:creationId xmlns:p14="http://schemas.microsoft.com/office/powerpoint/2010/main" val="397805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4542F651-6531-F307-75CF-0DE12C7875A7}"/>
              </a:ext>
            </a:extLst>
          </p:cNvPr>
          <p:cNvGraphicFramePr>
            <a:graphicFrameLocks noGrp="1"/>
          </p:cNvGraphicFramePr>
          <p:nvPr>
            <p:extLst>
              <p:ext uri="{D42A27DB-BD31-4B8C-83A1-F6EECF244321}">
                <p14:modId xmlns:p14="http://schemas.microsoft.com/office/powerpoint/2010/main" val="3849631794"/>
              </p:ext>
            </p:extLst>
          </p:nvPr>
        </p:nvGraphicFramePr>
        <p:xfrm>
          <a:off x="310423" y="2166870"/>
          <a:ext cx="8523154" cy="2377440"/>
        </p:xfrm>
        <a:graphic>
          <a:graphicData uri="http://schemas.openxmlformats.org/drawingml/2006/table">
            <a:tbl>
              <a:tblPr firstRow="1" bandRow="1">
                <a:tableStyleId>{7DF18680-E054-41AD-8BC1-D1AEF772440D}</a:tableStyleId>
              </a:tblPr>
              <a:tblGrid>
                <a:gridCol w="1378677">
                  <a:extLst>
                    <a:ext uri="{9D8B030D-6E8A-4147-A177-3AD203B41FA5}">
                      <a16:colId xmlns:a16="http://schemas.microsoft.com/office/drawing/2014/main" val="4150500866"/>
                    </a:ext>
                  </a:extLst>
                </a:gridCol>
                <a:gridCol w="1574800">
                  <a:extLst>
                    <a:ext uri="{9D8B030D-6E8A-4147-A177-3AD203B41FA5}">
                      <a16:colId xmlns:a16="http://schemas.microsoft.com/office/drawing/2014/main" val="2679257573"/>
                    </a:ext>
                  </a:extLst>
                </a:gridCol>
                <a:gridCol w="1504950">
                  <a:extLst>
                    <a:ext uri="{9D8B030D-6E8A-4147-A177-3AD203B41FA5}">
                      <a16:colId xmlns:a16="http://schemas.microsoft.com/office/drawing/2014/main" val="1833495153"/>
                    </a:ext>
                  </a:extLst>
                </a:gridCol>
                <a:gridCol w="1395745">
                  <a:extLst>
                    <a:ext uri="{9D8B030D-6E8A-4147-A177-3AD203B41FA5}">
                      <a16:colId xmlns:a16="http://schemas.microsoft.com/office/drawing/2014/main" val="364127034"/>
                    </a:ext>
                  </a:extLst>
                </a:gridCol>
                <a:gridCol w="1468105">
                  <a:extLst>
                    <a:ext uri="{9D8B030D-6E8A-4147-A177-3AD203B41FA5}">
                      <a16:colId xmlns:a16="http://schemas.microsoft.com/office/drawing/2014/main" val="1699609000"/>
                    </a:ext>
                  </a:extLst>
                </a:gridCol>
                <a:gridCol w="1200877">
                  <a:extLst>
                    <a:ext uri="{9D8B030D-6E8A-4147-A177-3AD203B41FA5}">
                      <a16:colId xmlns:a16="http://schemas.microsoft.com/office/drawing/2014/main" val="3569654254"/>
                    </a:ext>
                  </a:extLst>
                </a:gridCol>
              </a:tblGrid>
              <a:tr h="640080">
                <a:tc>
                  <a:txBody>
                    <a:bodyPr/>
                    <a:lstStyle/>
                    <a:p>
                      <a:pPr algn="ct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endParaRPr lang="en-US" altLang="zh-TW" sz="1200" dirty="0"/>
                    </a:p>
                    <a:p>
                      <a:pPr algn="ctr"/>
                      <a:r>
                        <a:rPr lang="en-US" altLang="zh-TW" sz="1200" dirty="0"/>
                        <a:t>Overkill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Leakage rate</a:t>
                      </a:r>
                      <a:endParaRPr lang="zh-TW" altLang="en-US" sz="1200" dirty="0"/>
                    </a:p>
                  </a:txBody>
                  <a:tcPr anchor="ctr"/>
                </a:tc>
                <a:tc>
                  <a:txBody>
                    <a:bodyPr/>
                    <a:lstStyle/>
                    <a:p>
                      <a:pPr algn="ctr"/>
                      <a:r>
                        <a:rPr lang="en-US" altLang="zh-TW" sz="1200" dirty="0"/>
                        <a:t>Unknown rate</a:t>
                      </a:r>
                      <a:endParaRPr lang="zh-TW" altLang="en-US" sz="1200" dirty="0"/>
                    </a:p>
                  </a:txBody>
                  <a:tcPr anchor="ctr"/>
                </a:tc>
                <a:tc>
                  <a:txBody>
                    <a:bodyPr/>
                    <a:lstStyle/>
                    <a:p>
                      <a:pPr algn="ctr"/>
                      <a:r>
                        <a:rPr lang="en-US" altLang="zh-TW" sz="1200" b="1" kern="1200" dirty="0">
                          <a:solidFill>
                            <a:schemeClr val="lt1"/>
                          </a:solidFill>
                          <a:latin typeface="+mn-lt"/>
                          <a:ea typeface="+mn-ea"/>
                          <a:cs typeface="+mn-cs"/>
                        </a:rPr>
                        <a:t>Calibrated</a:t>
                      </a:r>
                    </a:p>
                    <a:p>
                      <a:pPr algn="ctr"/>
                      <a:r>
                        <a:rPr lang="en-US" altLang="zh-TW" sz="1200" dirty="0"/>
                        <a:t>Overkill</a:t>
                      </a:r>
                      <a:r>
                        <a:rPr lang="zh-TW" altLang="en-US" sz="1200" dirty="0"/>
                        <a:t> </a:t>
                      </a:r>
                      <a:r>
                        <a:rPr lang="en-US" altLang="zh-TW" sz="1200" dirty="0"/>
                        <a:t>+</a:t>
                      </a:r>
                      <a:r>
                        <a:rPr lang="zh-TW" altLang="en-US" sz="1200" dirty="0"/>
                        <a:t> </a:t>
                      </a:r>
                      <a:r>
                        <a:rPr lang="en-US" altLang="zh-TW" sz="1200" dirty="0"/>
                        <a:t>Leakage</a:t>
                      </a:r>
                      <a:r>
                        <a:rPr lang="zh-TW" altLang="en-US" sz="1200" dirty="0"/>
                        <a:t> </a:t>
                      </a:r>
                      <a:endParaRPr lang="en-US" altLang="zh-TW" sz="1200" dirty="0"/>
                    </a:p>
                    <a:p>
                      <a:pPr algn="ctr"/>
                      <a:r>
                        <a:rPr lang="en-US" altLang="zh-TW" sz="1200" dirty="0"/>
                        <a:t>rate</a:t>
                      </a:r>
                      <a:endParaRPr lang="zh-TW" altLang="en-US" sz="12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TW" sz="1200" b="1" kern="1200" dirty="0">
                          <a:solidFill>
                            <a:schemeClr val="lt1"/>
                          </a:solidFill>
                          <a:latin typeface="+mn-lt"/>
                          <a:ea typeface="+mn-ea"/>
                          <a:cs typeface="+mn-cs"/>
                        </a:rPr>
                        <a:t>Calibrated</a:t>
                      </a:r>
                    </a:p>
                    <a:p>
                      <a:pPr algn="ctr"/>
                      <a:r>
                        <a:rPr lang="en-US" altLang="zh-TW" sz="1200" dirty="0"/>
                        <a:t>Score</a:t>
                      </a:r>
                      <a:endParaRPr lang="zh-TW" altLang="en-US" sz="1200" dirty="0"/>
                    </a:p>
                  </a:txBody>
                  <a:tcPr anchor="ctr"/>
                </a:tc>
                <a:extLst>
                  <a:ext uri="{0D108BD9-81ED-4DB2-BD59-A6C34878D82A}">
                    <a16:rowId xmlns:a16="http://schemas.microsoft.com/office/drawing/2014/main" val="692078106"/>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0.056% ± 0.048%</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0.119% ± 0.047%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2.335% ± 0.717%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0.175% ± 0.027%</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0.99173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4193392450"/>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1 )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0.264% ± 0.389%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0.111% ± 0.059%</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2.335% ± 0.643%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0.374% ± 0.33%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0.99106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2335911137"/>
                  </a:ext>
                </a:extLst>
              </a:tr>
              <a:tr h="64008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Normalized uncertainty</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sz="1200" dirty="0"/>
                        <a:t>(</a:t>
                      </a:r>
                      <a:r>
                        <a:rPr lang="zh-TW" altLang="en-US" sz="1200" dirty="0"/>
                        <a:t> </a:t>
                      </a:r>
                      <a:r>
                        <a:rPr lang="en-US" altLang="zh-TW" sz="1200" dirty="0"/>
                        <a:t>Method 2 )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0.027% ± 0.02%</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0.134% ± 0.06%</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rPr>
                        <a:t>2.237% ± 0.93%</a:t>
                      </a:r>
                      <a:endParaRPr kumimoji="0" lang="zh-TW" altLang="en-US" sz="1200" b="0" i="0" u="none" strike="noStrike" kern="1200" cap="none" spc="0" normalizeH="0" baseline="0" noProof="0" dirty="0">
                        <a:ln>
                          <a:noFill/>
                        </a:ln>
                        <a:solidFill>
                          <a:schemeClr val="tx1"/>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0.161% ± 0.048%</a:t>
                      </a:r>
                      <a:endParaRPr kumimoji="0" lang="zh-TW" altLang="en-US" sz="1200" b="1"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rPr>
                        <a:t>0.99209</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panose="02020500000000000000" pitchFamily="18" charset="-120"/>
                        <a:cs typeface="+mn-cs"/>
                      </a:endParaRPr>
                    </a:p>
                  </a:txBody>
                  <a:tcPr marL="121920" marR="121920" marT="60960" marB="60960" anchor="ctr"/>
                </a:tc>
                <a:extLst>
                  <a:ext uri="{0D108BD9-81ED-4DB2-BD59-A6C34878D82A}">
                    <a16:rowId xmlns:a16="http://schemas.microsoft.com/office/drawing/2014/main" val="1644197713"/>
                  </a:ext>
                </a:extLst>
              </a:tr>
            </a:tbl>
          </a:graphicData>
        </a:graphic>
      </p:graphicFrame>
      <p:sp>
        <p:nvSpPr>
          <p:cNvPr id="3" name="矩形 2">
            <a:extLst>
              <a:ext uri="{FF2B5EF4-FFF2-40B4-BE49-F238E27FC236}">
                <a16:creationId xmlns:a16="http://schemas.microsoft.com/office/drawing/2014/main" id="{8A4704ED-101C-4A84-D635-63869E72E5D8}"/>
              </a:ext>
            </a:extLst>
          </p:cNvPr>
          <p:cNvSpPr/>
          <p:nvPr/>
        </p:nvSpPr>
        <p:spPr bwMode="auto">
          <a:xfrm>
            <a:off x="168541" y="90087"/>
            <a:ext cx="7226594" cy="646331"/>
          </a:xfrm>
          <a:prstGeom prst="rect">
            <a:avLst/>
          </a:prstGeom>
          <a:noFill/>
        </p:spPr>
        <p:txBody>
          <a:bodyPr wrap="none">
            <a:spAutoFit/>
          </a:bodyPr>
          <a:lstStyle/>
          <a:p>
            <a:pPr>
              <a:defRPr/>
            </a:pPr>
            <a:r>
              <a:rPr lang="en-US" altLang="zh-CN" sz="1800" b="1" kern="100" dirty="0">
                <a:solidFill>
                  <a:schemeClr val="accent1"/>
                </a:solidFill>
                <a:latin typeface="微软雅黑" panose="020B0503020204020204" pitchFamily="34" charset="-122"/>
                <a:ea typeface="微软雅黑" panose="020B0503020204020204" pitchFamily="34" charset="-122"/>
                <a:cs typeface="Times New Roman" panose="02020603050405020304" pitchFamily="18" charset="0"/>
              </a:rPr>
              <a:t>Appendix</a:t>
            </a:r>
            <a:br>
              <a:rPr lang="en-US" altLang="zh-CN" sz="18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br>
            <a:r>
              <a:rPr lang="en-US" altLang="zh-CN"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TW" sz="1800"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Comparison between Uncertainty and Normalized uncertainty</a:t>
            </a:r>
          </a:p>
        </p:txBody>
      </p:sp>
      <p:sp>
        <p:nvSpPr>
          <p:cNvPr id="5" name="文字方塊 4">
            <a:extLst>
              <a:ext uri="{FF2B5EF4-FFF2-40B4-BE49-F238E27FC236}">
                <a16:creationId xmlns:a16="http://schemas.microsoft.com/office/drawing/2014/main" id="{514227F4-907A-ECEA-03C4-7FEF787CD5B9}"/>
              </a:ext>
            </a:extLst>
          </p:cNvPr>
          <p:cNvSpPr txBox="1"/>
          <p:nvPr/>
        </p:nvSpPr>
        <p:spPr>
          <a:xfrm>
            <a:off x="436224" y="875096"/>
            <a:ext cx="6782527" cy="307777"/>
          </a:xfrm>
          <a:prstGeom prst="rect">
            <a:avLst/>
          </a:prstGeom>
          <a:noFill/>
        </p:spPr>
        <p:txBody>
          <a:bodyPr wrap="square">
            <a:spAutoFit/>
          </a:bodyPr>
          <a:lstStyle/>
          <a:p>
            <a:r>
              <a:rPr lang="en-US" altLang="zh-TW"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Calibrated Overkill,</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Leakage and Unknown rate on </a:t>
            </a:r>
            <a:r>
              <a:rPr lang="en-US" altLang="zh-CN" sz="1400" b="1" kern="100" dirty="0" err="1">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Phison</a:t>
            </a:r>
            <a:r>
              <a:rPr lang="en-US" altLang="zh-CN"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 PCB datasets</a:t>
            </a:r>
            <a:endParaRPr lang="zh-TW" altLang="en-US" sz="1400" b="1" dirty="0"/>
          </a:p>
        </p:txBody>
      </p:sp>
      <p:sp>
        <p:nvSpPr>
          <p:cNvPr id="6" name="文字方塊 5">
            <a:extLst>
              <a:ext uri="{FF2B5EF4-FFF2-40B4-BE49-F238E27FC236}">
                <a16:creationId xmlns:a16="http://schemas.microsoft.com/office/drawing/2014/main" id="{8D7D5FCE-612E-5D7F-3C68-FCC3114F9F8E}"/>
              </a:ext>
            </a:extLst>
          </p:cNvPr>
          <p:cNvSpPr txBox="1"/>
          <p:nvPr/>
        </p:nvSpPr>
        <p:spPr>
          <a:xfrm>
            <a:off x="436224" y="1182873"/>
            <a:ext cx="7939425" cy="523220"/>
          </a:xfrm>
          <a:prstGeom prst="rect">
            <a:avLst/>
          </a:prstGeom>
          <a:noFill/>
        </p:spPr>
        <p:txBody>
          <a:bodyPr wrap="square">
            <a:spAutoFit/>
          </a:bodyPr>
          <a:lstStyle/>
          <a:p>
            <a:r>
              <a:rPr lang="zh-TW" altLang="en-US" sz="1400" b="1" kern="100" dirty="0">
                <a:solidFill>
                  <a:schemeClr val="tx2">
                    <a:lumMod val="25000"/>
                  </a:schemeClr>
                </a:solidFill>
                <a:latin typeface="微软雅黑" panose="020B0503020204020204" pitchFamily="34" charset="-122"/>
                <a:ea typeface="微软雅黑" panose="020B0503020204020204" pitchFamily="34" charset="-122"/>
                <a:cs typeface="Times New Roman" panose="02020603050405020304" pitchFamily="18" charset="0"/>
              </a:rPr>
              <a:t>We compared the performance of different methods used in the different uncertainty estimate methods of the Hybrid Expert.</a:t>
            </a:r>
          </a:p>
        </p:txBody>
      </p:sp>
      <p:sp>
        <p:nvSpPr>
          <p:cNvPr id="7" name="文字方塊 6">
            <a:extLst>
              <a:ext uri="{FF2B5EF4-FFF2-40B4-BE49-F238E27FC236}">
                <a16:creationId xmlns:a16="http://schemas.microsoft.com/office/drawing/2014/main" id="{EC513D45-ADA7-AF46-CBBC-A69F59AD2E7C}"/>
              </a:ext>
            </a:extLst>
          </p:cNvPr>
          <p:cNvSpPr txBox="1"/>
          <p:nvPr/>
        </p:nvSpPr>
        <p:spPr>
          <a:xfrm>
            <a:off x="310423" y="1644717"/>
            <a:ext cx="8347076" cy="507831"/>
          </a:xfrm>
          <a:prstGeom prst="rect">
            <a:avLst/>
          </a:prstGeom>
          <a:noFill/>
        </p:spPr>
        <p:txBody>
          <a:bodyPr wrap="square">
            <a:spAutoFit/>
          </a:bodyPr>
          <a:lstStyle/>
          <a:p>
            <a:r>
              <a:rPr lang="en-US" altLang="zh-TW" dirty="0"/>
              <a:t>The experimental results, averaged over three different dataset splits, utilized all components (old + new components).</a:t>
            </a:r>
          </a:p>
          <a:p>
            <a:r>
              <a:rPr lang="en-US" altLang="zh-TW" dirty="0"/>
              <a:t>The introduction of the dataset can be found on page 83.</a:t>
            </a:r>
            <a:endParaRPr lang="zh-TW" altLang="en-US" dirty="0"/>
          </a:p>
        </p:txBody>
      </p:sp>
      <p:sp>
        <p:nvSpPr>
          <p:cNvPr id="15" name="頁尾版面配置區 14">
            <a:extLst>
              <a:ext uri="{FF2B5EF4-FFF2-40B4-BE49-F238E27FC236}">
                <a16:creationId xmlns:a16="http://schemas.microsoft.com/office/drawing/2014/main" id="{66BCB8F4-8439-D9CC-52CD-852F98053FA5}"/>
              </a:ext>
            </a:extLst>
          </p:cNvPr>
          <p:cNvSpPr>
            <a:spLocks noGrp="1"/>
          </p:cNvSpPr>
          <p:nvPr>
            <p:ph type="ftr" sz="quarter" idx="11"/>
          </p:nvPr>
        </p:nvSpPr>
        <p:spPr/>
        <p:txBody>
          <a:bodyPr/>
          <a:lstStyle/>
          <a:p>
            <a:r>
              <a:rPr lang="en-US" altLang="zh-TW"/>
              <a:t>/78</a:t>
            </a:r>
            <a:endParaRPr lang="zh-TW" altLang="en-US" dirty="0"/>
          </a:p>
        </p:txBody>
      </p:sp>
      <p:sp>
        <p:nvSpPr>
          <p:cNvPr id="16" name="投影片編號版面配置區 15">
            <a:extLst>
              <a:ext uri="{FF2B5EF4-FFF2-40B4-BE49-F238E27FC236}">
                <a16:creationId xmlns:a16="http://schemas.microsoft.com/office/drawing/2014/main" id="{C2913CC0-843B-FBA1-F209-24E507D455B9}"/>
              </a:ext>
            </a:extLst>
          </p:cNvPr>
          <p:cNvSpPr>
            <a:spLocks noGrp="1"/>
          </p:cNvSpPr>
          <p:nvPr>
            <p:ph type="sldNum" sz="quarter" idx="12"/>
          </p:nvPr>
        </p:nvSpPr>
        <p:spPr/>
        <p:txBody>
          <a:bodyPr/>
          <a:lstStyle/>
          <a:p>
            <a:fld id="{EE3F9CDB-1F21-4789-A81E-8FEA25CE194B}" type="slidenum">
              <a:rPr lang="zh-CN" altLang="en-US" smtClean="0"/>
              <a:pPr/>
              <a:t>99</a:t>
            </a:fld>
            <a:endParaRPr lang="zh-CN" altLang="en-US" dirty="0"/>
          </a:p>
        </p:txBody>
      </p:sp>
    </p:spTree>
    <p:extLst>
      <p:ext uri="{BB962C8B-B14F-4D97-AF65-F5344CB8AC3E}">
        <p14:creationId xmlns:p14="http://schemas.microsoft.com/office/powerpoint/2010/main" val="360413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9C6BC8E-C144-42D0-9A3B-7AC7D04EE7A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毕业答辩"/>
</p:tagLst>
</file>

<file path=ppt/theme/theme1.xml><?xml version="1.0" encoding="utf-8"?>
<a:theme xmlns:a="http://schemas.openxmlformats.org/drawingml/2006/main" name="WPS">
  <a:themeElements>
    <a:clrScheme name="答辩蓝色">
      <a:dk1>
        <a:sysClr val="windowText" lastClr="000000"/>
      </a:dk1>
      <a:lt1>
        <a:sysClr val="window" lastClr="FFFFFF"/>
      </a:lt1>
      <a:dk2>
        <a:srgbClr val="EEF2F5"/>
      </a:dk2>
      <a:lt2>
        <a:srgbClr val="E7E6E6"/>
      </a:lt2>
      <a:accent1>
        <a:srgbClr val="29323F"/>
      </a:accent1>
      <a:accent2>
        <a:srgbClr val="29323F"/>
      </a:accent2>
      <a:accent3>
        <a:srgbClr val="A5A5A5"/>
      </a:accent3>
      <a:accent4>
        <a:srgbClr val="FFC000"/>
      </a:accent4>
      <a:accent5>
        <a:srgbClr val="4472C4"/>
      </a:accent5>
      <a:accent6>
        <a:srgbClr val="70AD47"/>
      </a:accent6>
      <a:hlink>
        <a:srgbClr val="000000"/>
      </a:hlink>
      <a:folHlink>
        <a:srgbClr val="954F72"/>
      </a:folHlink>
    </a:clrScheme>
    <a:fontScheme name="标准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40332</TotalTime>
  <Words>23090</Words>
  <Application>Microsoft Office PowerPoint</Application>
  <PresentationFormat>如螢幕大小 (16:9)</PresentationFormat>
  <Paragraphs>3941</Paragraphs>
  <Slides>141</Slides>
  <Notes>78</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141</vt:i4>
      </vt:variant>
    </vt:vector>
  </HeadingPairs>
  <TitlesOfParts>
    <vt:vector size="153" baseType="lpstr">
      <vt:lpstr>等线</vt:lpstr>
      <vt:lpstr>Gill Sans</vt:lpstr>
      <vt:lpstr>微软雅黑</vt:lpstr>
      <vt:lpstr>微軟正黑體</vt:lpstr>
      <vt:lpstr>標楷體</vt:lpstr>
      <vt:lpstr>Arial</vt:lpstr>
      <vt:lpstr>Calibri</vt:lpstr>
      <vt:lpstr>Calibri Light</vt:lpstr>
      <vt:lpstr>Cambria</vt:lpstr>
      <vt:lpstr>Cambria Math</vt:lpstr>
      <vt:lpstr>Times New Roman</vt:lpstr>
      <vt:lpstr>WPS</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毕业答辩</dc:title>
  <dc:creator>USER</dc:creator>
  <cp:keywords>USER</cp:keywords>
  <dc:description>www.1ppt.com</dc:description>
  <cp:lastModifiedBy>昱廷 陳</cp:lastModifiedBy>
  <cp:revision>2310</cp:revision>
  <dcterms:created xsi:type="dcterms:W3CDTF">2017-05-01T12:27:00Z</dcterms:created>
  <dcterms:modified xsi:type="dcterms:W3CDTF">2023-09-25T06:51:23Z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